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56" r:id="rId4"/>
    <p:sldId id="257" r:id="rId5"/>
    <p:sldId id="265" r:id="rId6"/>
    <p:sldId id="264" r:id="rId7"/>
    <p:sldId id="260" r:id="rId8"/>
    <p:sldId id="261" r:id="rId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4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3BF93BC-B490-4130-9DC4-388810EBC6CE}" type="datetimeFigureOut">
              <a:rPr lang="id-ID" smtClean="0"/>
              <a:t>29/07/2021</a:t>
            </a:fld>
            <a:endParaRPr lang="id-ID"/>
          </a:p>
        </p:txBody>
      </p:sp>
      <p:sp>
        <p:nvSpPr>
          <p:cNvPr id="5" name="Footer Placeholder 4"/>
          <p:cNvSpPr>
            <a:spLocks noGrp="1"/>
          </p:cNvSpPr>
          <p:nvPr>
            <p:ph type="ftr" sz="quarter" idx="11"/>
          </p:nvPr>
        </p:nvSpPr>
        <p:spPr>
          <a:xfrm>
            <a:off x="1876424" y="5410201"/>
            <a:ext cx="5124886" cy="365125"/>
          </a:xfrm>
        </p:spPr>
        <p:txBody>
          <a:bodyPr/>
          <a:lstStyle/>
          <a:p>
            <a:endParaRPr lang="id-ID"/>
          </a:p>
        </p:txBody>
      </p:sp>
      <p:sp>
        <p:nvSpPr>
          <p:cNvPr id="6" name="Slide Number Placeholder 5"/>
          <p:cNvSpPr>
            <a:spLocks noGrp="1"/>
          </p:cNvSpPr>
          <p:nvPr>
            <p:ph type="sldNum" sz="quarter" idx="12"/>
          </p:nvPr>
        </p:nvSpPr>
        <p:spPr>
          <a:xfrm>
            <a:off x="9896911" y="5410199"/>
            <a:ext cx="771089" cy="365125"/>
          </a:xfrm>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416860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82088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1514047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25467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728372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3BF93BC-B490-4130-9DC4-388810EBC6CE}" type="datetimeFigureOut">
              <a:rPr lang="id-ID" smtClean="0"/>
              <a:t>29/07/2021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145366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3BF93BC-B490-4130-9DC4-388810EBC6CE}" type="datetimeFigureOut">
              <a:rPr lang="id-ID" smtClean="0"/>
              <a:t>29/07/2021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345794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F93BC-B490-4130-9DC4-388810EBC6CE}"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207483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F93BC-B490-4130-9DC4-388810EBC6CE}"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52580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F93BC-B490-4130-9DC4-388810EBC6CE}"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35900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BF93BC-B490-4130-9DC4-388810EBC6CE}"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66533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73376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BF93BC-B490-4130-9DC4-388810EBC6CE}" type="datetimeFigureOut">
              <a:rPr lang="id-ID" smtClean="0"/>
              <a:t>29/07/2021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400438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BF93BC-B490-4130-9DC4-388810EBC6CE}" type="datetimeFigureOut">
              <a:rPr lang="id-ID" smtClean="0"/>
              <a:t>29/07/2021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85102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F93BC-B490-4130-9DC4-388810EBC6CE}" type="datetimeFigureOut">
              <a:rPr lang="id-ID" smtClean="0"/>
              <a:t>29/07/2021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2011284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353585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BF93BC-B490-4130-9DC4-388810EBC6CE}"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34AAA5D-C5F8-4FA9-87B3-5F268FD08589}" type="slidenum">
              <a:rPr lang="id-ID" smtClean="0"/>
              <a:t>‹#›</a:t>
            </a:fld>
            <a:endParaRPr lang="id-ID"/>
          </a:p>
        </p:txBody>
      </p:sp>
    </p:spTree>
    <p:extLst>
      <p:ext uri="{BB962C8B-B14F-4D97-AF65-F5344CB8AC3E}">
        <p14:creationId xmlns:p14="http://schemas.microsoft.com/office/powerpoint/2010/main" val="153532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3BF93BC-B490-4130-9DC4-388810EBC6CE}" type="datetimeFigureOut">
              <a:rPr lang="id-ID" smtClean="0"/>
              <a:t>29/07/2021</a:t>
            </a:fld>
            <a:endParaRPr lang="id-ID"/>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34AAA5D-C5F8-4FA9-87B3-5F268FD08589}" type="slidenum">
              <a:rPr lang="id-ID" smtClean="0"/>
              <a:t>‹#›</a:t>
            </a:fld>
            <a:endParaRPr lang="id-ID"/>
          </a:p>
        </p:txBody>
      </p:sp>
    </p:spTree>
    <p:extLst>
      <p:ext uri="{BB962C8B-B14F-4D97-AF65-F5344CB8AC3E}">
        <p14:creationId xmlns:p14="http://schemas.microsoft.com/office/powerpoint/2010/main" val="3417463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8791575" cy="1655762"/>
          </a:xfrm>
        </p:spPr>
        <p:txBody>
          <a:bodyPr>
            <a:normAutofit/>
          </a:bodyPr>
          <a:lstStyle/>
          <a:p>
            <a:pPr algn="ctr"/>
            <a:r>
              <a:rPr lang="id-ID" sz="3600" dirty="0">
                <a:latin typeface="AR ESSENCE" pitchFamily="2" charset="0"/>
              </a:rPr>
              <a:t>PERAN ALLAH DALAM KEHIDUPAN KELUARGA </a:t>
            </a:r>
          </a:p>
        </p:txBody>
      </p:sp>
      <p:sp>
        <p:nvSpPr>
          <p:cNvPr id="3" name="Subtitle 2"/>
          <p:cNvSpPr>
            <a:spLocks noGrp="1"/>
          </p:cNvSpPr>
          <p:nvPr>
            <p:ph type="subTitle" idx="1"/>
          </p:nvPr>
        </p:nvSpPr>
        <p:spPr>
          <a:xfrm>
            <a:off x="1913000" y="3589846"/>
            <a:ext cx="8791575" cy="1655762"/>
          </a:xfrm>
        </p:spPr>
        <p:txBody>
          <a:bodyPr>
            <a:normAutofit fontScale="92500" lnSpcReduction="20000"/>
          </a:bodyPr>
          <a:lstStyle/>
          <a:p>
            <a:pPr algn="r"/>
            <a:endParaRPr lang="id-ID" dirty="0"/>
          </a:p>
          <a:p>
            <a:pPr algn="r"/>
            <a:endParaRPr lang="id-ID" dirty="0"/>
          </a:p>
          <a:p>
            <a:pPr algn="r"/>
            <a:endParaRPr lang="id-ID" dirty="0"/>
          </a:p>
          <a:p>
            <a:pPr algn="r"/>
            <a:r>
              <a:rPr lang="id-ID" dirty="0"/>
              <a:t>BY:  NOSITA BR TARIGAN, S.TH.,M.PD.K </a:t>
            </a:r>
          </a:p>
        </p:txBody>
      </p:sp>
    </p:spTree>
    <p:extLst>
      <p:ext uri="{BB962C8B-B14F-4D97-AF65-F5344CB8AC3E}">
        <p14:creationId xmlns:p14="http://schemas.microsoft.com/office/powerpoint/2010/main" val="425294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30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844" y="397565"/>
            <a:ext cx="10098156" cy="649357"/>
          </a:xfrm>
        </p:spPr>
        <p:txBody>
          <a:bodyPr>
            <a:normAutofit/>
          </a:bodyPr>
          <a:lstStyle/>
          <a:p>
            <a:pPr algn="ctr"/>
            <a:r>
              <a:rPr lang="id-ID" sz="2800" dirty="0">
                <a:solidFill>
                  <a:srgbClr val="C00000"/>
                </a:solidFill>
              </a:rPr>
              <a:t>Peran allah dalam kehidupan kelurga(Lanjutan)</a:t>
            </a:r>
          </a:p>
        </p:txBody>
      </p:sp>
      <p:sp>
        <p:nvSpPr>
          <p:cNvPr id="3" name="Subtitle 2"/>
          <p:cNvSpPr>
            <a:spLocks noGrp="1"/>
          </p:cNvSpPr>
          <p:nvPr>
            <p:ph type="subTitle" idx="1"/>
          </p:nvPr>
        </p:nvSpPr>
        <p:spPr>
          <a:xfrm>
            <a:off x="477078" y="1210962"/>
            <a:ext cx="10190922" cy="5053914"/>
          </a:xfrm>
        </p:spPr>
        <p:txBody>
          <a:bodyPr>
            <a:normAutofit fontScale="92500" lnSpcReduction="10000"/>
          </a:bodyPr>
          <a:lstStyle/>
          <a:p>
            <a:pPr>
              <a:lnSpc>
                <a:spcPct val="100000"/>
              </a:lnSpc>
            </a:pPr>
            <a:r>
              <a:rPr lang="id-ID" sz="2800" dirty="0">
                <a:solidFill>
                  <a:schemeClr val="tx1"/>
                </a:solidFill>
              </a:rPr>
              <a:t>DALAM Kejadian 2:24 ada 3 landasan dalam membangun </a:t>
            </a:r>
            <a:r>
              <a:rPr lang="id-ID" sz="2800" dirty="0">
                <a:solidFill>
                  <a:srgbClr val="FF0000"/>
                </a:solidFill>
              </a:rPr>
              <a:t>keluarga Kristen</a:t>
            </a:r>
            <a:r>
              <a:rPr lang="id-ID" sz="2800" dirty="0">
                <a:solidFill>
                  <a:schemeClr val="tx1"/>
                </a:solidFill>
              </a:rPr>
              <a:t>:</a:t>
            </a:r>
          </a:p>
          <a:p>
            <a:r>
              <a:rPr lang="en-US" sz="3200" dirty="0">
                <a:solidFill>
                  <a:schemeClr val="tx1"/>
                </a:solidFill>
              </a:rPr>
              <a:t>1. </a:t>
            </a:r>
            <a:r>
              <a:rPr lang="id-ID" sz="3200" dirty="0">
                <a:solidFill>
                  <a:schemeClr val="tx1"/>
                </a:solidFill>
              </a:rPr>
              <a:t>Seorang laki-laki meninggalkan ayah dan</a:t>
            </a:r>
            <a:r>
              <a:rPr lang="en-US" sz="3200" dirty="0">
                <a:solidFill>
                  <a:schemeClr val="tx1"/>
                </a:solidFill>
              </a:rPr>
              <a:t> </a:t>
            </a:r>
            <a:r>
              <a:rPr lang="id-ID" sz="3200" dirty="0">
                <a:solidFill>
                  <a:schemeClr val="tx1"/>
                </a:solidFill>
              </a:rPr>
              <a:t>ibunya</a:t>
            </a:r>
            <a:r>
              <a:rPr lang="en-US" sz="3200" dirty="0">
                <a:solidFill>
                  <a:schemeClr val="tx1"/>
                </a:solidFill>
              </a:rPr>
              <a:t>: </a:t>
            </a:r>
            <a:r>
              <a:rPr lang="en-US" sz="2400" dirty="0" err="1">
                <a:solidFill>
                  <a:srgbClr val="FF0000"/>
                </a:solidFill>
              </a:rPr>
              <a:t>setelah</a:t>
            </a:r>
            <a:r>
              <a:rPr lang="en-US" sz="2400" dirty="0">
                <a:solidFill>
                  <a:srgbClr val="FF0000"/>
                </a:solidFill>
              </a:rPr>
              <a:t> </a:t>
            </a:r>
            <a:r>
              <a:rPr lang="en-US" sz="2400" dirty="0" err="1">
                <a:solidFill>
                  <a:srgbClr val="FF0000"/>
                </a:solidFill>
              </a:rPr>
              <a:t>memasuki</a:t>
            </a:r>
            <a:r>
              <a:rPr lang="en-US" sz="2400" dirty="0">
                <a:solidFill>
                  <a:srgbClr val="FF0000"/>
                </a:solidFill>
              </a:rPr>
              <a:t> </a:t>
            </a:r>
            <a:r>
              <a:rPr lang="en-US" sz="2400" dirty="0" err="1">
                <a:solidFill>
                  <a:srgbClr val="FF0000"/>
                </a:solidFill>
              </a:rPr>
              <a:t>rumah</a:t>
            </a:r>
            <a:r>
              <a:rPr lang="en-US" sz="2400" dirty="0">
                <a:solidFill>
                  <a:srgbClr val="FF0000"/>
                </a:solidFill>
              </a:rPr>
              <a:t> </a:t>
            </a:r>
            <a:r>
              <a:rPr lang="en-US" sz="2400" dirty="0" err="1">
                <a:solidFill>
                  <a:srgbClr val="FF0000"/>
                </a:solidFill>
              </a:rPr>
              <a:t>tangganya</a:t>
            </a:r>
            <a:r>
              <a:rPr lang="en-US" sz="2400" dirty="0">
                <a:solidFill>
                  <a:srgbClr val="FF0000"/>
                </a:solidFill>
              </a:rPr>
              <a:t> </a:t>
            </a:r>
            <a:r>
              <a:rPr lang="en-US" sz="2400" dirty="0" err="1">
                <a:solidFill>
                  <a:srgbClr val="FF0000"/>
                </a:solidFill>
              </a:rPr>
              <a:t>sendiri</a:t>
            </a:r>
            <a:r>
              <a:rPr lang="en-US" sz="2400" dirty="0">
                <a:solidFill>
                  <a:srgbClr val="FF0000"/>
                </a:solidFill>
              </a:rPr>
              <a:t>, </a:t>
            </a:r>
            <a:r>
              <a:rPr lang="en-US" sz="2400" dirty="0" err="1">
                <a:solidFill>
                  <a:srgbClr val="FF0000"/>
                </a:solidFill>
              </a:rPr>
              <a:t>seorang</a:t>
            </a:r>
            <a:r>
              <a:rPr lang="en-US" sz="2400" dirty="0">
                <a:solidFill>
                  <a:srgbClr val="FF0000"/>
                </a:solidFill>
              </a:rPr>
              <a:t> </a:t>
            </a:r>
            <a:r>
              <a:rPr lang="en-US" sz="2400" dirty="0" err="1">
                <a:solidFill>
                  <a:srgbClr val="FF0000"/>
                </a:solidFill>
              </a:rPr>
              <a:t>anak</a:t>
            </a:r>
            <a:r>
              <a:rPr lang="en-US" sz="2400" dirty="0">
                <a:solidFill>
                  <a:srgbClr val="FF0000"/>
                </a:solidFill>
              </a:rPr>
              <a:t> </a:t>
            </a:r>
            <a:r>
              <a:rPr lang="en-US" sz="2400" dirty="0" err="1">
                <a:solidFill>
                  <a:srgbClr val="FF0000"/>
                </a:solidFill>
              </a:rPr>
              <a:t>akan</a:t>
            </a:r>
            <a:r>
              <a:rPr lang="en-US" sz="2400" dirty="0">
                <a:solidFill>
                  <a:srgbClr val="FF0000"/>
                </a:solidFill>
              </a:rPr>
              <a:t> </a:t>
            </a:r>
            <a:r>
              <a:rPr lang="en-US" sz="2400" dirty="0" err="1">
                <a:solidFill>
                  <a:srgbClr val="FF0000"/>
                </a:solidFill>
              </a:rPr>
              <a:t>meninggalkan</a:t>
            </a:r>
            <a:r>
              <a:rPr lang="en-US" sz="2400" dirty="0">
                <a:solidFill>
                  <a:srgbClr val="FF0000"/>
                </a:solidFill>
              </a:rPr>
              <a:t> </a:t>
            </a:r>
            <a:r>
              <a:rPr lang="en-US" sz="2400" dirty="0" err="1">
                <a:solidFill>
                  <a:srgbClr val="FF0000"/>
                </a:solidFill>
              </a:rPr>
              <a:t>statusnya</a:t>
            </a:r>
            <a:r>
              <a:rPr lang="en-US" sz="2400" dirty="0">
                <a:solidFill>
                  <a:srgbClr val="FF0000"/>
                </a:solidFill>
              </a:rPr>
              <a:t> </a:t>
            </a:r>
            <a:r>
              <a:rPr lang="en-US" sz="2400" dirty="0" err="1">
                <a:solidFill>
                  <a:srgbClr val="FF0000"/>
                </a:solidFill>
              </a:rPr>
              <a:t>sebagai</a:t>
            </a:r>
            <a:r>
              <a:rPr lang="en-US" sz="2400" dirty="0">
                <a:solidFill>
                  <a:srgbClr val="FF0000"/>
                </a:solidFill>
              </a:rPr>
              <a:t> </a:t>
            </a:r>
            <a:r>
              <a:rPr lang="en-US" sz="2400" dirty="0" err="1">
                <a:solidFill>
                  <a:srgbClr val="FF0000"/>
                </a:solidFill>
              </a:rPr>
              <a:t>anak</a:t>
            </a:r>
            <a:r>
              <a:rPr lang="en-US" sz="2400" dirty="0">
                <a:solidFill>
                  <a:srgbClr val="FF0000"/>
                </a:solidFill>
              </a:rPr>
              <a:t> yang </a:t>
            </a:r>
            <a:r>
              <a:rPr lang="en-US" sz="2400" dirty="0" err="1">
                <a:solidFill>
                  <a:srgbClr val="FF0000"/>
                </a:solidFill>
              </a:rPr>
              <a:t>berada</a:t>
            </a:r>
            <a:r>
              <a:rPr lang="en-US" sz="2400" dirty="0">
                <a:solidFill>
                  <a:srgbClr val="FF0000"/>
                </a:solidFill>
              </a:rPr>
              <a:t> di </a:t>
            </a:r>
            <a:r>
              <a:rPr lang="en-US" sz="2400" dirty="0" err="1">
                <a:solidFill>
                  <a:srgbClr val="FF0000"/>
                </a:solidFill>
              </a:rPr>
              <a:t>bawah</a:t>
            </a:r>
            <a:r>
              <a:rPr lang="en-US" sz="2400" dirty="0">
                <a:solidFill>
                  <a:srgbClr val="FF0000"/>
                </a:solidFill>
              </a:rPr>
              <a:t> </a:t>
            </a:r>
            <a:r>
              <a:rPr lang="en-US" sz="2400" dirty="0" err="1">
                <a:solidFill>
                  <a:srgbClr val="FF0000"/>
                </a:solidFill>
              </a:rPr>
              <a:t>tanggung</a:t>
            </a:r>
            <a:r>
              <a:rPr lang="en-US" sz="2400" dirty="0">
                <a:solidFill>
                  <a:srgbClr val="FF0000"/>
                </a:solidFill>
              </a:rPr>
              <a:t> </a:t>
            </a:r>
            <a:r>
              <a:rPr lang="en-US" sz="2400" dirty="0" err="1">
                <a:solidFill>
                  <a:srgbClr val="FF0000"/>
                </a:solidFill>
              </a:rPr>
              <a:t>jawab</a:t>
            </a:r>
            <a:r>
              <a:rPr lang="en-US" sz="2400" dirty="0">
                <a:solidFill>
                  <a:srgbClr val="FF0000"/>
                </a:solidFill>
              </a:rPr>
              <a:t> orang </a:t>
            </a:r>
            <a:r>
              <a:rPr lang="en-US" sz="2400" dirty="0" err="1">
                <a:solidFill>
                  <a:srgbClr val="FF0000"/>
                </a:solidFill>
              </a:rPr>
              <a:t>tuanya</a:t>
            </a:r>
            <a:r>
              <a:rPr lang="en-US" sz="2400" dirty="0">
                <a:solidFill>
                  <a:srgbClr val="FF0000"/>
                </a:solidFill>
              </a:rPr>
              <a:t>, </a:t>
            </a:r>
            <a:r>
              <a:rPr lang="en-US" sz="2400" dirty="0" err="1">
                <a:solidFill>
                  <a:srgbClr val="FF0000"/>
                </a:solidFill>
              </a:rPr>
              <a:t>lalu</a:t>
            </a:r>
            <a:r>
              <a:rPr lang="en-US" sz="2400" dirty="0">
                <a:solidFill>
                  <a:srgbClr val="FF0000"/>
                </a:solidFill>
              </a:rPr>
              <a:t> </a:t>
            </a:r>
            <a:r>
              <a:rPr lang="en-US" sz="2400" dirty="0" err="1">
                <a:solidFill>
                  <a:srgbClr val="FF0000"/>
                </a:solidFill>
              </a:rPr>
              <a:t>menjadi</a:t>
            </a:r>
            <a:r>
              <a:rPr lang="en-US" sz="2400" dirty="0">
                <a:solidFill>
                  <a:srgbClr val="FF0000"/>
                </a:solidFill>
              </a:rPr>
              <a:t> </a:t>
            </a:r>
            <a:r>
              <a:rPr lang="en-US" sz="2400" dirty="0" err="1">
                <a:solidFill>
                  <a:srgbClr val="FF0000"/>
                </a:solidFill>
              </a:rPr>
              <a:t>seorang</a:t>
            </a:r>
            <a:r>
              <a:rPr lang="en-US" sz="2400" dirty="0">
                <a:solidFill>
                  <a:srgbClr val="FF0000"/>
                </a:solidFill>
              </a:rPr>
              <a:t> </a:t>
            </a:r>
            <a:r>
              <a:rPr lang="en-US" sz="2400" dirty="0" err="1">
                <a:solidFill>
                  <a:srgbClr val="FF0000"/>
                </a:solidFill>
              </a:rPr>
              <a:t>suami</a:t>
            </a:r>
            <a:r>
              <a:rPr lang="en-US" sz="2400" dirty="0">
                <a:solidFill>
                  <a:srgbClr val="FF0000"/>
                </a:solidFill>
              </a:rPr>
              <a:t> </a:t>
            </a:r>
            <a:r>
              <a:rPr lang="en-US" sz="2400" dirty="0" err="1">
                <a:solidFill>
                  <a:srgbClr val="FF0000"/>
                </a:solidFill>
              </a:rPr>
              <a:t>atau</a:t>
            </a:r>
            <a:r>
              <a:rPr lang="en-US" sz="2400" dirty="0">
                <a:solidFill>
                  <a:srgbClr val="FF0000"/>
                </a:solidFill>
              </a:rPr>
              <a:t> </a:t>
            </a:r>
            <a:r>
              <a:rPr lang="en-US" sz="2400" dirty="0" err="1">
                <a:solidFill>
                  <a:srgbClr val="FF0000"/>
                </a:solidFill>
              </a:rPr>
              <a:t>istri</a:t>
            </a:r>
            <a:r>
              <a:rPr lang="en-US" sz="2400" dirty="0">
                <a:solidFill>
                  <a:srgbClr val="FF0000"/>
                </a:solidFill>
              </a:rPr>
              <a:t>, dan </a:t>
            </a:r>
            <a:r>
              <a:rPr lang="en-US" sz="2400" dirty="0" err="1">
                <a:solidFill>
                  <a:srgbClr val="FF0000"/>
                </a:solidFill>
              </a:rPr>
              <a:t>bertanggung</a:t>
            </a:r>
            <a:r>
              <a:rPr lang="en-US" sz="2400" dirty="0">
                <a:solidFill>
                  <a:srgbClr val="FF0000"/>
                </a:solidFill>
              </a:rPr>
              <a:t> </a:t>
            </a:r>
            <a:r>
              <a:rPr lang="en-US" sz="2400" dirty="0" err="1">
                <a:solidFill>
                  <a:srgbClr val="FF0000"/>
                </a:solidFill>
              </a:rPr>
              <a:t>jawab</a:t>
            </a:r>
            <a:r>
              <a:rPr lang="en-US" sz="2400" dirty="0">
                <a:solidFill>
                  <a:srgbClr val="FF0000"/>
                </a:solidFill>
              </a:rPr>
              <a:t> </a:t>
            </a:r>
            <a:r>
              <a:rPr lang="en-US" sz="2400" dirty="0" err="1">
                <a:solidFill>
                  <a:srgbClr val="FF0000"/>
                </a:solidFill>
              </a:rPr>
              <a:t>penuh</a:t>
            </a:r>
            <a:r>
              <a:rPr lang="en-US" sz="2400" dirty="0">
                <a:solidFill>
                  <a:srgbClr val="FF0000"/>
                </a:solidFill>
              </a:rPr>
              <a:t> </a:t>
            </a:r>
            <a:r>
              <a:rPr lang="en-US" sz="2400" dirty="0" err="1">
                <a:solidFill>
                  <a:srgbClr val="FF0000"/>
                </a:solidFill>
              </a:rPr>
              <a:t>atas</a:t>
            </a:r>
            <a:r>
              <a:rPr lang="en-US" sz="2400" dirty="0">
                <a:solidFill>
                  <a:srgbClr val="FF0000"/>
                </a:solidFill>
              </a:rPr>
              <a:t> </a:t>
            </a:r>
            <a:r>
              <a:rPr lang="en-US" sz="2400" dirty="0" err="1">
                <a:solidFill>
                  <a:srgbClr val="FF0000"/>
                </a:solidFill>
              </a:rPr>
              <a:t>keluarganya</a:t>
            </a:r>
            <a:r>
              <a:rPr lang="en-US" sz="2400" dirty="0">
                <a:solidFill>
                  <a:srgbClr val="FF0000"/>
                </a:solidFill>
              </a:rPr>
              <a:t> </a:t>
            </a:r>
            <a:r>
              <a:rPr lang="en-US" sz="2400" dirty="0" err="1">
                <a:solidFill>
                  <a:srgbClr val="FF0000"/>
                </a:solidFill>
              </a:rPr>
              <a:t>sendiri</a:t>
            </a:r>
            <a:r>
              <a:rPr lang="en-US" sz="2400" dirty="0">
                <a:solidFill>
                  <a:srgbClr val="FF0000"/>
                </a:solidFill>
              </a:rPr>
              <a:t>.</a:t>
            </a:r>
            <a:endParaRPr lang="id-ID" sz="2400" dirty="0">
              <a:solidFill>
                <a:srgbClr val="FF0000"/>
              </a:solidFill>
            </a:endParaRPr>
          </a:p>
          <a:p>
            <a:r>
              <a:rPr lang="en-US" sz="3200" dirty="0">
                <a:solidFill>
                  <a:schemeClr val="tx1"/>
                </a:solidFill>
              </a:rPr>
              <a:t>2. </a:t>
            </a:r>
            <a:r>
              <a:rPr lang="id-ID" sz="3200" dirty="0">
                <a:solidFill>
                  <a:schemeClr val="tx1"/>
                </a:solidFill>
              </a:rPr>
              <a:t>Bersatu dengan istrinya</a:t>
            </a:r>
            <a:r>
              <a:rPr lang="en-US" sz="3200" dirty="0">
                <a:solidFill>
                  <a:schemeClr val="tx1"/>
                </a:solidFill>
              </a:rPr>
              <a:t>:</a:t>
            </a:r>
            <a:r>
              <a:rPr lang="en-US" sz="2400" dirty="0">
                <a:solidFill>
                  <a:srgbClr val="FF0000"/>
                </a:solidFill>
              </a:rPr>
              <a:t>Bersatu </a:t>
            </a:r>
            <a:r>
              <a:rPr lang="en-US" sz="2400" dirty="0" err="1">
                <a:solidFill>
                  <a:srgbClr val="FF0000"/>
                </a:solidFill>
              </a:rPr>
              <a:t>berarti</a:t>
            </a:r>
            <a:r>
              <a:rPr lang="en-US" sz="2400" dirty="0">
                <a:solidFill>
                  <a:srgbClr val="FF0000"/>
                </a:solidFill>
              </a:rPr>
              <a:t> </a:t>
            </a:r>
            <a:r>
              <a:rPr lang="en-US" sz="2400" dirty="0" err="1">
                <a:solidFill>
                  <a:srgbClr val="FF0000"/>
                </a:solidFill>
              </a:rPr>
              <a:t>tidak</a:t>
            </a:r>
            <a:r>
              <a:rPr lang="en-US" sz="2400" dirty="0">
                <a:solidFill>
                  <a:srgbClr val="FF0000"/>
                </a:solidFill>
              </a:rPr>
              <a:t> </a:t>
            </a:r>
            <a:r>
              <a:rPr lang="en-US" sz="2400" dirty="0" err="1">
                <a:solidFill>
                  <a:srgbClr val="FF0000"/>
                </a:solidFill>
              </a:rPr>
              <a:t>bisa</a:t>
            </a:r>
            <a:r>
              <a:rPr lang="en-US" sz="2400" dirty="0">
                <a:solidFill>
                  <a:srgbClr val="FF0000"/>
                </a:solidFill>
              </a:rPr>
              <a:t> </a:t>
            </a:r>
            <a:r>
              <a:rPr lang="en-US" sz="2400" dirty="0" err="1">
                <a:solidFill>
                  <a:srgbClr val="FF0000"/>
                </a:solidFill>
              </a:rPr>
              <a:t>dipisahkan</a:t>
            </a:r>
            <a:r>
              <a:rPr lang="en-US" sz="2400" dirty="0">
                <a:solidFill>
                  <a:srgbClr val="FF0000"/>
                </a:solidFill>
              </a:rPr>
              <a:t>, </a:t>
            </a:r>
            <a:r>
              <a:rPr lang="en-US" sz="2400" dirty="0" err="1">
                <a:solidFill>
                  <a:srgbClr val="FF0000"/>
                </a:solidFill>
              </a:rPr>
              <a:t>ibarat</a:t>
            </a:r>
            <a:r>
              <a:rPr lang="en-US" sz="2400" dirty="0">
                <a:solidFill>
                  <a:srgbClr val="FF0000"/>
                </a:solidFill>
              </a:rPr>
              <a:t> </a:t>
            </a:r>
            <a:r>
              <a:rPr lang="en-US" sz="2400" dirty="0" err="1">
                <a:solidFill>
                  <a:srgbClr val="FF0000"/>
                </a:solidFill>
              </a:rPr>
              <a:t>dua</a:t>
            </a:r>
            <a:r>
              <a:rPr lang="en-US" sz="2400" dirty="0">
                <a:solidFill>
                  <a:srgbClr val="FF0000"/>
                </a:solidFill>
              </a:rPr>
              <a:t> </a:t>
            </a:r>
            <a:r>
              <a:rPr lang="en-US" sz="2400" dirty="0" err="1">
                <a:solidFill>
                  <a:srgbClr val="FF0000"/>
                </a:solidFill>
              </a:rPr>
              <a:t>lembar</a:t>
            </a:r>
            <a:r>
              <a:rPr lang="en-US" sz="2400" dirty="0">
                <a:solidFill>
                  <a:srgbClr val="FF0000"/>
                </a:solidFill>
              </a:rPr>
              <a:t> </a:t>
            </a:r>
            <a:r>
              <a:rPr lang="en-US" sz="2400" dirty="0" err="1">
                <a:solidFill>
                  <a:srgbClr val="FF0000"/>
                </a:solidFill>
              </a:rPr>
              <a:t>kertas</a:t>
            </a:r>
            <a:r>
              <a:rPr lang="en-US" sz="2400" dirty="0">
                <a:solidFill>
                  <a:srgbClr val="FF0000"/>
                </a:solidFill>
              </a:rPr>
              <a:t> yang  </a:t>
            </a:r>
            <a:r>
              <a:rPr lang="en-US" sz="2400" dirty="0" err="1">
                <a:solidFill>
                  <a:srgbClr val="FF0000"/>
                </a:solidFill>
              </a:rPr>
              <a:t>direkatkan</a:t>
            </a:r>
            <a:r>
              <a:rPr lang="en-US" sz="2400" dirty="0">
                <a:solidFill>
                  <a:srgbClr val="FF0000"/>
                </a:solidFill>
              </a:rPr>
              <a:t> </a:t>
            </a:r>
            <a:r>
              <a:rPr lang="en-US" sz="2400" dirty="0" err="1">
                <a:solidFill>
                  <a:srgbClr val="FF0000"/>
                </a:solidFill>
              </a:rPr>
              <a:t>menjadi</a:t>
            </a:r>
            <a:r>
              <a:rPr lang="en-US" sz="2400" dirty="0">
                <a:solidFill>
                  <a:srgbClr val="FF0000"/>
                </a:solidFill>
              </a:rPr>
              <a:t> </a:t>
            </a:r>
            <a:r>
              <a:rPr lang="en-US" sz="2400" dirty="0" err="1">
                <a:solidFill>
                  <a:srgbClr val="FF0000"/>
                </a:solidFill>
              </a:rPr>
              <a:t>satu</a:t>
            </a:r>
            <a:r>
              <a:rPr lang="en-US" sz="2400" dirty="0">
                <a:solidFill>
                  <a:srgbClr val="FF0000"/>
                </a:solidFill>
              </a:rPr>
              <a:t>. </a:t>
            </a:r>
            <a:endParaRPr lang="id-ID" sz="2400" dirty="0">
              <a:solidFill>
                <a:srgbClr val="FF0000"/>
              </a:solidFill>
            </a:endParaRPr>
          </a:p>
          <a:p>
            <a:r>
              <a:rPr lang="en-US" sz="3200" dirty="0">
                <a:solidFill>
                  <a:schemeClr val="tx1"/>
                </a:solidFill>
              </a:rPr>
              <a:t>3. </a:t>
            </a:r>
            <a:r>
              <a:rPr lang="id-ID" sz="3200" dirty="0">
                <a:solidFill>
                  <a:schemeClr val="tx1"/>
                </a:solidFill>
              </a:rPr>
              <a:t>Keduanya menjadi satu dagin</a:t>
            </a:r>
            <a:r>
              <a:rPr lang="en-US" sz="3200" dirty="0">
                <a:solidFill>
                  <a:schemeClr val="tx1"/>
                </a:solidFill>
              </a:rPr>
              <a:t>G: </a:t>
            </a:r>
            <a:r>
              <a:rPr lang="en-US" sz="2600" dirty="0" err="1">
                <a:solidFill>
                  <a:srgbClr val="FF0000"/>
                </a:solidFill>
              </a:rPr>
              <a:t>aspek</a:t>
            </a:r>
            <a:r>
              <a:rPr lang="en-US" sz="2600" dirty="0">
                <a:solidFill>
                  <a:srgbClr val="FF0000"/>
                </a:solidFill>
              </a:rPr>
              <a:t> </a:t>
            </a:r>
            <a:r>
              <a:rPr lang="en-US" sz="2600" dirty="0" err="1">
                <a:solidFill>
                  <a:srgbClr val="FF0000"/>
                </a:solidFill>
              </a:rPr>
              <a:t>hubungan</a:t>
            </a:r>
            <a:r>
              <a:rPr lang="en-US" sz="2600" dirty="0">
                <a:solidFill>
                  <a:srgbClr val="FF0000"/>
                </a:solidFill>
              </a:rPr>
              <a:t> </a:t>
            </a:r>
            <a:r>
              <a:rPr lang="en-US" sz="2600" dirty="0" err="1">
                <a:solidFill>
                  <a:srgbClr val="FF0000"/>
                </a:solidFill>
              </a:rPr>
              <a:t>seksual</a:t>
            </a:r>
            <a:r>
              <a:rPr lang="en-US" sz="2600" dirty="0">
                <a:solidFill>
                  <a:srgbClr val="FF0000"/>
                </a:solidFill>
              </a:rPr>
              <a:t> </a:t>
            </a:r>
            <a:r>
              <a:rPr lang="en-US" sz="2600" dirty="0" err="1">
                <a:solidFill>
                  <a:srgbClr val="FF0000"/>
                </a:solidFill>
              </a:rPr>
              <a:t>dalam</a:t>
            </a:r>
            <a:r>
              <a:rPr lang="en-US" sz="2600" dirty="0">
                <a:solidFill>
                  <a:srgbClr val="FF0000"/>
                </a:solidFill>
              </a:rPr>
              <a:t> </a:t>
            </a:r>
            <a:r>
              <a:rPr lang="en-US" sz="2600" dirty="0" err="1">
                <a:solidFill>
                  <a:srgbClr val="FF0000"/>
                </a:solidFill>
              </a:rPr>
              <a:t>pernikahan</a:t>
            </a:r>
            <a:r>
              <a:rPr lang="en-US" sz="2600" dirty="0">
                <a:solidFill>
                  <a:srgbClr val="FF0000"/>
                </a:solidFill>
              </a:rPr>
              <a:t>, INI ANUGRAH. TIDAK ADA PIHAK KETIGA. </a:t>
            </a:r>
            <a:endParaRPr lang="id-ID" sz="2600" dirty="0">
              <a:solidFill>
                <a:srgbClr val="FF0000"/>
              </a:solidFill>
            </a:endParaRPr>
          </a:p>
        </p:txBody>
      </p:sp>
    </p:spTree>
    <p:extLst>
      <p:ext uri="{BB962C8B-B14F-4D97-AF65-F5344CB8AC3E}">
        <p14:creationId xmlns:p14="http://schemas.microsoft.com/office/powerpoint/2010/main" val="43360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100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6062"/>
            <a:ext cx="9144000" cy="769297"/>
          </a:xfrm>
        </p:spPr>
        <p:txBody>
          <a:bodyPr>
            <a:normAutofit/>
          </a:bodyPr>
          <a:lstStyle/>
          <a:p>
            <a:pPr algn="ctr"/>
            <a:r>
              <a:rPr lang="id-ID" sz="2800" dirty="0">
                <a:solidFill>
                  <a:srgbClr val="FF0000"/>
                </a:solidFill>
              </a:rPr>
              <a:t>ALLAH DAN KELUARGAKU </a:t>
            </a:r>
          </a:p>
        </p:txBody>
      </p:sp>
      <p:sp>
        <p:nvSpPr>
          <p:cNvPr id="3" name="Subtitle 2"/>
          <p:cNvSpPr>
            <a:spLocks noGrp="1"/>
          </p:cNvSpPr>
          <p:nvPr>
            <p:ph type="subTitle" idx="1"/>
          </p:nvPr>
        </p:nvSpPr>
        <p:spPr>
          <a:xfrm>
            <a:off x="1017431" y="1120462"/>
            <a:ext cx="9362941" cy="5434884"/>
          </a:xfrm>
        </p:spPr>
        <p:txBody>
          <a:bodyPr>
            <a:normAutofit fontScale="85000" lnSpcReduction="10000"/>
          </a:bodyPr>
          <a:lstStyle/>
          <a:p>
            <a:pPr lvl="0" algn="just">
              <a:lnSpc>
                <a:spcPct val="115000"/>
              </a:lnSpc>
              <a:tabLst>
                <a:tab pos="457200" algn="l"/>
              </a:tabLst>
            </a:pPr>
            <a:r>
              <a:rPr lang="id-ID" dirty="0">
                <a:solidFill>
                  <a:srgbClr val="3B3835"/>
                </a:solidFill>
                <a:latin typeface="Helvetica"/>
                <a:ea typeface="Times New Roman"/>
                <a:cs typeface="Times New Roman"/>
              </a:rPr>
              <a:t>	</a:t>
            </a:r>
            <a:r>
              <a:rPr lang="id-ID" sz="2800" dirty="0">
                <a:solidFill>
                  <a:schemeClr val="tx1"/>
                </a:solidFill>
                <a:latin typeface="Helvetica"/>
                <a:ea typeface="Times New Roman"/>
                <a:cs typeface="Times New Roman"/>
              </a:rPr>
              <a:t>Seorang anak yang berkembang menjadi remaja mempunyai dua dimensi kehidupan yang sedang dan akan dijalani. Di satu sisi, anak berada dalam posisi sebagai salah satu anggota keluarga. Di sisi yang lain ia akan membentuk keluarga baru pada masa yang akan datang. Oleh karena itu, seorang anak perlu disiapkan sejak dini, melalui berbagai pengalaman yang diturunkan dalam keluarganya.</a:t>
            </a:r>
            <a:endParaRPr lang="id-ID" sz="2800" dirty="0">
              <a:solidFill>
                <a:schemeClr val="tx1"/>
              </a:solidFill>
              <a:ea typeface="Times New Roman"/>
              <a:cs typeface="Times New Roman"/>
            </a:endParaRPr>
          </a:p>
          <a:p>
            <a:pPr lvl="0">
              <a:lnSpc>
                <a:spcPct val="115000"/>
              </a:lnSpc>
              <a:tabLst>
                <a:tab pos="457200" algn="l"/>
              </a:tabLst>
            </a:pPr>
            <a:r>
              <a:rPr lang="id-ID" sz="2800" dirty="0">
                <a:solidFill>
                  <a:schemeClr val="tx1"/>
                </a:solidFill>
                <a:latin typeface="Helvetica"/>
                <a:ea typeface="Times New Roman"/>
                <a:cs typeface="Times New Roman"/>
              </a:rPr>
              <a:t>		Berkaitan dengan hal tersebut, keluarga Kristen pada masa kini perlu menyadari peranannya dengan cara memberlakukan  nilai-nilai kehidupan, baik secara  Alkitab maupun teologis:</a:t>
            </a:r>
            <a:endParaRPr lang="id-ID" sz="2800" dirty="0">
              <a:solidFill>
                <a:schemeClr val="tx1"/>
              </a:solidFill>
              <a:ea typeface="Calibri"/>
              <a:cs typeface="Times New Roman"/>
            </a:endParaRPr>
          </a:p>
          <a:p>
            <a:pPr algn="l"/>
            <a:endParaRPr lang="id-ID" dirty="0"/>
          </a:p>
        </p:txBody>
      </p:sp>
    </p:spTree>
    <p:extLst>
      <p:ext uri="{BB962C8B-B14F-4D97-AF65-F5344CB8AC3E}">
        <p14:creationId xmlns:p14="http://schemas.microsoft.com/office/powerpoint/2010/main" val="309581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0"/>
                                        <p:tgtEl>
                                          <p:spTgt spid="3">
                                            <p:txEl>
                                              <p:pRg st="0" end="0"/>
                                            </p:txEl>
                                          </p:spTgt>
                                        </p:tgtEl>
                                      </p:cBhvr>
                                    </p:animEffect>
                                    <p:anim calcmode="lin" valueType="num">
                                      <p:cBhvr>
                                        <p:cTn id="15"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3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3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9868" y="756677"/>
            <a:ext cx="10218219" cy="5682759"/>
          </a:xfrm>
        </p:spPr>
        <p:txBody>
          <a:bodyPr/>
          <a:lstStyle/>
          <a:p>
            <a:pPr marL="514350" lvl="0" indent="-514350">
              <a:lnSpc>
                <a:spcPct val="100000"/>
              </a:lnSpc>
              <a:spcBef>
                <a:spcPct val="20000"/>
              </a:spcBef>
              <a:buFont typeface="Arial" pitchFamily="34" charset="0"/>
              <a:buAutoNum type="alphaLcPeriod"/>
            </a:pPr>
            <a:r>
              <a:rPr lang="id-ID" sz="3200" dirty="0">
                <a:solidFill>
                  <a:srgbClr val="FF0000"/>
                </a:solidFill>
                <a:latin typeface="Helvetica"/>
                <a:ea typeface="Times New Roman"/>
              </a:rPr>
              <a:t>Keluarga sebagai pusat pembentukan kehidupan rohani. </a:t>
            </a:r>
          </a:p>
          <a:p>
            <a:pPr marL="0" lvl="0" indent="0" algn="just">
              <a:lnSpc>
                <a:spcPct val="100000"/>
              </a:lnSpc>
              <a:spcBef>
                <a:spcPct val="20000"/>
              </a:spcBef>
              <a:buNone/>
            </a:pPr>
            <a:r>
              <a:rPr lang="id-ID" sz="3200" dirty="0">
                <a:solidFill>
                  <a:srgbClr val="3B3835"/>
                </a:solidFill>
                <a:latin typeface="Helvetica"/>
                <a:ea typeface="Times New Roman"/>
              </a:rPr>
              <a:t>Dari keluarga kita mempelajari pola-pola hubungan akrab dengan orang lain, nilai-nilai, ide dan perilaku yang berproses hari demi hari, tahun demi tahun. </a:t>
            </a:r>
          </a:p>
          <a:p>
            <a:pPr marL="0" lvl="0" indent="0" algn="just">
              <a:lnSpc>
                <a:spcPct val="100000"/>
              </a:lnSpc>
              <a:spcBef>
                <a:spcPct val="20000"/>
              </a:spcBef>
              <a:buNone/>
            </a:pPr>
            <a:r>
              <a:rPr lang="id-ID" sz="3000" dirty="0">
                <a:solidFill>
                  <a:srgbClr val="3B3835"/>
                </a:solidFill>
                <a:latin typeface="Helvetica"/>
                <a:ea typeface="Times New Roman"/>
                <a:cs typeface="Times New Roman"/>
              </a:rPr>
              <a:t>b. </a:t>
            </a:r>
            <a:r>
              <a:rPr lang="id-ID" sz="3000" dirty="0">
                <a:solidFill>
                  <a:srgbClr val="FF0000"/>
                </a:solidFill>
                <a:latin typeface="Helvetica"/>
                <a:ea typeface="Times New Roman"/>
                <a:cs typeface="Times New Roman"/>
              </a:rPr>
              <a:t>Keluarga sebagai tempat bernaung kudus</a:t>
            </a:r>
            <a:r>
              <a:rPr lang="id-ID" sz="3000" dirty="0">
                <a:solidFill>
                  <a:srgbClr val="3B3835"/>
                </a:solidFill>
                <a:latin typeface="Helvetica"/>
                <a:ea typeface="Times New Roman"/>
                <a:cs typeface="Times New Roman"/>
              </a:rPr>
              <a:t>. Maksudnya adalah keluarga merupakan tempat penerimaan, pembinaan, pertumbuhan yang memberdayakan anggota-anggota keluarga untuk berperan serta dalam tindakan kasih dan penyelamatan Allah yang terus berlanjut.</a:t>
            </a:r>
            <a:endParaRPr lang="id-ID" dirty="0"/>
          </a:p>
        </p:txBody>
      </p:sp>
    </p:spTree>
    <p:extLst>
      <p:ext uri="{BB962C8B-B14F-4D97-AF65-F5344CB8AC3E}">
        <p14:creationId xmlns:p14="http://schemas.microsoft.com/office/powerpoint/2010/main" val="144520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30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609600"/>
            <a:ext cx="9905999" cy="5827776"/>
          </a:xfrm>
        </p:spPr>
        <p:txBody>
          <a:bodyPr/>
          <a:lstStyle/>
          <a:p>
            <a:pPr marL="0" lvl="0" indent="0">
              <a:lnSpc>
                <a:spcPct val="115000"/>
              </a:lnSpc>
              <a:spcBef>
                <a:spcPct val="20000"/>
              </a:spcBef>
              <a:buNone/>
              <a:tabLst>
                <a:tab pos="457200" algn="l"/>
              </a:tabLst>
            </a:pPr>
            <a:r>
              <a:rPr lang="id-ID" sz="2700" dirty="0">
                <a:solidFill>
                  <a:srgbClr val="3B3835"/>
                </a:solidFill>
                <a:latin typeface="Helvetica"/>
                <a:ea typeface="Times New Roman"/>
                <a:cs typeface="Times New Roman"/>
              </a:rPr>
              <a:t>c. </a:t>
            </a:r>
            <a:r>
              <a:rPr lang="id-ID" sz="2700" dirty="0">
                <a:solidFill>
                  <a:srgbClr val="FF0000"/>
                </a:solidFill>
                <a:latin typeface="Helvetica"/>
                <a:ea typeface="Times New Roman"/>
                <a:cs typeface="Times New Roman"/>
              </a:rPr>
              <a:t>Keluarga yang mencerminkan kasih Allah secara holistik. </a:t>
            </a:r>
            <a:r>
              <a:rPr lang="id-ID" sz="2700" dirty="0">
                <a:solidFill>
                  <a:srgbClr val="3B3835"/>
                </a:solidFill>
                <a:latin typeface="Helvetica"/>
                <a:ea typeface="Times New Roman"/>
                <a:cs typeface="Times New Roman"/>
              </a:rPr>
              <a:t>Kehidupan keluarga perlu ditata untuk mencerminkan atau merefleksikan kasih Allah yang memberikan pengasuhan secara fisik, mental/emosional, sosial, spiritual/ rohani kepada para anggotanya. Hal ini juga dikenal sebagai kasih Allah yang bersifat holistik.</a:t>
            </a:r>
            <a:endParaRPr lang="id-ID" sz="3100" dirty="0">
              <a:solidFill>
                <a:srgbClr val="3B3835"/>
              </a:solidFill>
              <a:ea typeface="Calibri"/>
              <a:cs typeface="Times New Roman"/>
            </a:endParaRPr>
          </a:p>
          <a:p>
            <a:pPr marL="0" lvl="0" indent="0">
              <a:lnSpc>
                <a:spcPct val="115000"/>
              </a:lnSpc>
              <a:spcBef>
                <a:spcPct val="20000"/>
              </a:spcBef>
              <a:buNone/>
              <a:tabLst>
                <a:tab pos="457200" algn="l"/>
              </a:tabLst>
            </a:pPr>
            <a:r>
              <a:rPr lang="id-ID" sz="2700" dirty="0">
                <a:solidFill>
                  <a:srgbClr val="3B3835"/>
                </a:solidFill>
                <a:latin typeface="Helvetica"/>
                <a:ea typeface="Times New Roman"/>
                <a:cs typeface="Times New Roman"/>
              </a:rPr>
              <a:t>d. </a:t>
            </a:r>
            <a:r>
              <a:rPr lang="id-ID" sz="2700" dirty="0">
                <a:solidFill>
                  <a:srgbClr val="C00000"/>
                </a:solidFill>
                <a:latin typeface="Helvetica"/>
                <a:ea typeface="Times New Roman"/>
                <a:cs typeface="Times New Roman"/>
              </a:rPr>
              <a:t>Keluarga sebagai pencerita</a:t>
            </a:r>
            <a:r>
              <a:rPr lang="id-ID" sz="2700" dirty="0">
                <a:solidFill>
                  <a:srgbClr val="3B3835"/>
                </a:solidFill>
                <a:latin typeface="Helvetica"/>
                <a:ea typeface="Times New Roman"/>
                <a:cs typeface="Times New Roman"/>
              </a:rPr>
              <a:t>. Keluarga adalah pencerita yang alamiah dimana orang yang lebih tua (kakek, nenek, ayah, ibu) adalah pencerita utama untuk menceritakan karya-karya Allah di dalam keluarga sebagai kabar kesukaan. Orang tua yang bercerita adalah bagian dalam kebudayaan kita yang seringkali kita abaikan</a:t>
            </a:r>
            <a:endParaRPr lang="id-ID" dirty="0"/>
          </a:p>
        </p:txBody>
      </p:sp>
    </p:spTree>
    <p:extLst>
      <p:ext uri="{BB962C8B-B14F-4D97-AF65-F5344CB8AC3E}">
        <p14:creationId xmlns:p14="http://schemas.microsoft.com/office/powerpoint/2010/main" val="190359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2608"/>
            <a:ext cx="9314552" cy="816864"/>
          </a:xfrm>
        </p:spPr>
        <p:txBody>
          <a:bodyPr/>
          <a:lstStyle/>
          <a:p>
            <a:pPr algn="r"/>
            <a:r>
              <a:rPr lang="id-ID" sz="3200" dirty="0">
                <a:solidFill>
                  <a:srgbClr val="FF0000"/>
                </a:solidFill>
              </a:rPr>
              <a:t>MELIBATKAN TUHAN DALAM KEHIDUPAN KELUARGA</a:t>
            </a:r>
            <a:endParaRPr lang="id-ID" dirty="0">
              <a:solidFill>
                <a:srgbClr val="FF0000"/>
              </a:solidFill>
            </a:endParaRPr>
          </a:p>
        </p:txBody>
      </p:sp>
      <p:sp>
        <p:nvSpPr>
          <p:cNvPr id="3" name="Content Placeholder 2"/>
          <p:cNvSpPr>
            <a:spLocks noGrp="1"/>
          </p:cNvSpPr>
          <p:nvPr>
            <p:ph idx="1"/>
          </p:nvPr>
        </p:nvSpPr>
        <p:spPr>
          <a:xfrm>
            <a:off x="1141412" y="1024128"/>
            <a:ext cx="9905999" cy="5388864"/>
          </a:xfrm>
        </p:spPr>
        <p:txBody>
          <a:bodyPr>
            <a:noAutofit/>
          </a:bodyPr>
          <a:lstStyle/>
          <a:p>
            <a:pPr marL="0" lvl="0" indent="0">
              <a:lnSpc>
                <a:spcPct val="115000"/>
              </a:lnSpc>
              <a:spcBef>
                <a:spcPct val="20000"/>
              </a:spcBef>
              <a:buNone/>
              <a:tabLst>
                <a:tab pos="457200" algn="l"/>
              </a:tabLst>
            </a:pPr>
            <a:r>
              <a:rPr lang="id-ID" dirty="0">
                <a:solidFill>
                  <a:srgbClr val="3B3835"/>
                </a:solidFill>
                <a:latin typeface="Helvetica"/>
                <a:ea typeface="Times New Roman"/>
                <a:cs typeface="Times New Roman"/>
              </a:rPr>
              <a:t>Peran Tuhan melingkupi seluruh aspek kehidupan keluarga maupun pribadi</a:t>
            </a:r>
            <a:endParaRPr lang="id-ID" dirty="0">
              <a:solidFill>
                <a:srgbClr val="3B3835"/>
              </a:solidFill>
              <a:ea typeface="Calibri"/>
              <a:cs typeface="Times New Roman"/>
            </a:endParaRPr>
          </a:p>
          <a:p>
            <a:pPr marL="0" lvl="0" indent="0">
              <a:lnSpc>
                <a:spcPct val="115000"/>
              </a:lnSpc>
              <a:spcBef>
                <a:spcPct val="20000"/>
              </a:spcBef>
              <a:buNone/>
              <a:tabLst>
                <a:tab pos="457200" algn="l"/>
              </a:tabLst>
            </a:pPr>
            <a:r>
              <a:rPr lang="id-ID" dirty="0">
                <a:solidFill>
                  <a:srgbClr val="3B3835"/>
                </a:solidFill>
                <a:latin typeface="Helvetica"/>
                <a:ea typeface="Times New Roman"/>
                <a:cs typeface="Times New Roman"/>
              </a:rPr>
              <a:t>a</a:t>
            </a:r>
            <a:r>
              <a:rPr lang="id-ID" dirty="0">
                <a:solidFill>
                  <a:srgbClr val="FF0000"/>
                </a:solidFill>
                <a:latin typeface="Helvetica"/>
                <a:ea typeface="Times New Roman"/>
                <a:cs typeface="Times New Roman"/>
              </a:rPr>
              <a:t>. Berkat Tuhan</a:t>
            </a:r>
            <a:r>
              <a:rPr lang="id-ID" dirty="0">
                <a:solidFill>
                  <a:srgbClr val="3B3835"/>
                </a:solidFill>
                <a:latin typeface="Helvetica"/>
                <a:ea typeface="Times New Roman"/>
                <a:cs typeface="Times New Roman"/>
              </a:rPr>
              <a:t>. Pengertian berkat Tuhan cakupannya sangat luas, bukan hanya sekedar uang atau hal material lainnya. Berkat Tuhan juga meliputi kesehatan, sukacita, damai sejahtera, kemenangan, umur panjang, kebahagiaan, dan sebagainya.</a:t>
            </a:r>
            <a:endParaRPr lang="id-ID" dirty="0">
              <a:solidFill>
                <a:srgbClr val="3B3835"/>
              </a:solidFill>
              <a:ea typeface="Calibri"/>
              <a:cs typeface="Times New Roman"/>
            </a:endParaRPr>
          </a:p>
          <a:p>
            <a:pPr marL="0" lvl="0" indent="0">
              <a:lnSpc>
                <a:spcPct val="115000"/>
              </a:lnSpc>
              <a:spcBef>
                <a:spcPct val="20000"/>
              </a:spcBef>
              <a:buNone/>
              <a:tabLst>
                <a:tab pos="457200" algn="l"/>
              </a:tabLst>
            </a:pPr>
            <a:r>
              <a:rPr lang="id-ID" dirty="0">
                <a:solidFill>
                  <a:srgbClr val="3B3835"/>
                </a:solidFill>
                <a:latin typeface="Helvetica"/>
                <a:ea typeface="Times New Roman"/>
                <a:cs typeface="Times New Roman"/>
              </a:rPr>
              <a:t>b. </a:t>
            </a:r>
            <a:r>
              <a:rPr lang="id-ID" dirty="0">
                <a:solidFill>
                  <a:srgbClr val="FF0000"/>
                </a:solidFill>
                <a:latin typeface="Helvetica"/>
                <a:ea typeface="Times New Roman"/>
                <a:cs typeface="Times New Roman"/>
              </a:rPr>
              <a:t>Pengampunan Tuhan</a:t>
            </a:r>
            <a:r>
              <a:rPr lang="id-ID" dirty="0">
                <a:solidFill>
                  <a:srgbClr val="3B3835"/>
                </a:solidFill>
                <a:latin typeface="Helvetica"/>
                <a:ea typeface="Times New Roman"/>
                <a:cs typeface="Times New Roman"/>
              </a:rPr>
              <a:t>. Tidak seorangpun yang hidupnya sempurna di dunia ini. Kita berbuat dosa di dalam pikiran, perkataan, maupun perbuatan. Kematian Tuhan Yesus merupakan tanda kasih yang sangat besar kepada umat manusia sebagai Tuhan Yang Maha Pengampun (Ef. 1:7). Seperti Tuhan yang mengampuni, kita sebagai orang Kristen harus bisa mengampuni orang yang bersalah kepada kita</a:t>
            </a:r>
            <a:endParaRPr lang="id-ID" dirty="0"/>
          </a:p>
        </p:txBody>
      </p:sp>
    </p:spTree>
    <p:extLst>
      <p:ext uri="{BB962C8B-B14F-4D97-AF65-F5344CB8AC3E}">
        <p14:creationId xmlns:p14="http://schemas.microsoft.com/office/powerpoint/2010/main" val="258369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3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3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3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3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3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lstStyle/>
          <a:p>
            <a:pPr marL="0" lvl="0" indent="0" algn="just">
              <a:lnSpc>
                <a:spcPct val="115000"/>
              </a:lnSpc>
              <a:spcBef>
                <a:spcPct val="20000"/>
              </a:spcBef>
              <a:buNone/>
              <a:tabLst>
                <a:tab pos="457200" algn="l"/>
              </a:tabLst>
            </a:pPr>
            <a:r>
              <a:rPr lang="id-ID" sz="3000" dirty="0">
                <a:solidFill>
                  <a:srgbClr val="3B3835"/>
                </a:solidFill>
                <a:latin typeface="Helvetica"/>
                <a:ea typeface="Times New Roman"/>
                <a:cs typeface="Times New Roman"/>
              </a:rPr>
              <a:t>c. </a:t>
            </a:r>
            <a:r>
              <a:rPr lang="id-ID" sz="3000" dirty="0">
                <a:solidFill>
                  <a:srgbClr val="FF0000"/>
                </a:solidFill>
                <a:latin typeface="Helvetica"/>
                <a:ea typeface="Times New Roman"/>
                <a:cs typeface="Times New Roman"/>
              </a:rPr>
              <a:t>Pembaruan oleh Tuhan. </a:t>
            </a:r>
          </a:p>
          <a:p>
            <a:pPr marL="0" lvl="0" indent="0" algn="just">
              <a:lnSpc>
                <a:spcPct val="115000"/>
              </a:lnSpc>
              <a:spcBef>
                <a:spcPct val="20000"/>
              </a:spcBef>
              <a:buNone/>
              <a:tabLst>
                <a:tab pos="457200" algn="l"/>
              </a:tabLst>
            </a:pPr>
            <a:r>
              <a:rPr lang="id-ID" sz="3000" dirty="0">
                <a:solidFill>
                  <a:srgbClr val="3B3835"/>
                </a:solidFill>
                <a:latin typeface="Helvetica"/>
                <a:ea typeface="Times New Roman"/>
                <a:cs typeface="Times New Roman"/>
              </a:rPr>
              <a:t>Pembaruan oleh Tuhan sering disebut juga dalam kekristenan sebagai ‘hidup baru’. Artinya, manusia memulai kehidupan yang lebih baik dan berarti di dalam Kristus. Kristus masuk dan berdiam dalam kehidupan manusia yang baru, yang tidak sama dengan kehidupannya yang lama. Pembaruan oleh Tuhan dalam keluarga kita akan dirasakan dalam arah dan tujuan kehidupan keluarga yang sesuai dengan apa yang dikehendaki oleh Tuhan.</a:t>
            </a:r>
            <a:endParaRPr lang="id-ID" sz="3300" dirty="0">
              <a:solidFill>
                <a:srgbClr val="3B3835"/>
              </a:solidFill>
              <a:ea typeface="Calibri"/>
              <a:cs typeface="Times New Roman"/>
            </a:endParaRPr>
          </a:p>
        </p:txBody>
      </p:sp>
    </p:spTree>
    <p:extLst>
      <p:ext uri="{BB962C8B-B14F-4D97-AF65-F5344CB8AC3E}">
        <p14:creationId xmlns:p14="http://schemas.microsoft.com/office/powerpoint/2010/main" val="86924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1"/>
          </a:xfrm>
        </p:spPr>
        <p:txBody>
          <a:bodyPr>
            <a:normAutofit/>
          </a:bodyPr>
          <a:lstStyle/>
          <a:p>
            <a:pPr algn="ctr"/>
            <a:r>
              <a:rPr lang="id-ID" sz="3600" dirty="0"/>
              <a:t>KESIMPULAN</a:t>
            </a:r>
          </a:p>
        </p:txBody>
      </p:sp>
      <p:sp>
        <p:nvSpPr>
          <p:cNvPr id="3" name="Content Placeholder 2"/>
          <p:cNvSpPr>
            <a:spLocks noGrp="1"/>
          </p:cNvSpPr>
          <p:nvPr>
            <p:ph idx="1"/>
          </p:nvPr>
        </p:nvSpPr>
        <p:spPr>
          <a:xfrm>
            <a:off x="838200" y="953037"/>
            <a:ext cx="10227365" cy="5712806"/>
          </a:xfrm>
        </p:spPr>
        <p:txBody>
          <a:bodyPr>
            <a:normAutofit fontScale="85000" lnSpcReduction="10000"/>
          </a:bodyPr>
          <a:lstStyle/>
          <a:p>
            <a:pPr marL="514350" indent="-514350">
              <a:buAutoNum type="arabicPeriod"/>
            </a:pPr>
            <a:r>
              <a:rPr lang="id-ID" sz="3600" dirty="0"/>
              <a:t>Keluarga Kristen merupakan keluarga yang mencerminkan  kehidupan yang dilandasi oleh kasih dan sikap takut akan Tuhan</a:t>
            </a:r>
          </a:p>
          <a:p>
            <a:pPr marL="514350" indent="-514350">
              <a:buAutoNum type="arabicPeriod"/>
            </a:pPr>
            <a:r>
              <a:rPr lang="id-ID" sz="3600" dirty="0"/>
              <a:t>Keluarga berperan sebagai pusat pembentukan kepribdian anggota secara holistik  serta menjadi perpanjangan tangan Tuhan untuk menjaga ala semesta</a:t>
            </a:r>
          </a:p>
          <a:p>
            <a:pPr marL="514350" indent="-514350">
              <a:buAutoNum type="arabicPeriod"/>
            </a:pPr>
            <a:r>
              <a:rPr lang="id-ID" sz="3600" dirty="0"/>
              <a:t>Keluarga Kristen yang menjadikan Kristen sebagai pedoman dan sebagai kepala keluarga  berarti menjadikan  seluruh ajaran Tuhan Yesus sebagai acuan hidup</a:t>
            </a:r>
            <a:r>
              <a:rPr lang="en-US" sz="3600" dirty="0"/>
              <a:t>.</a:t>
            </a:r>
            <a:endParaRPr lang="id-ID" sz="3600" dirty="0"/>
          </a:p>
          <a:p>
            <a:pPr marL="0" indent="0">
              <a:buNone/>
            </a:pPr>
            <a:r>
              <a:rPr lang="id-ID" sz="3600" dirty="0"/>
              <a:t> </a:t>
            </a:r>
          </a:p>
        </p:txBody>
      </p:sp>
    </p:spTree>
    <p:extLst>
      <p:ext uri="{BB962C8B-B14F-4D97-AF65-F5344CB8AC3E}">
        <p14:creationId xmlns:p14="http://schemas.microsoft.com/office/powerpoint/2010/main" val="67980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260</TotalTime>
  <Words>645</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 ESSENCE</vt:lpstr>
      <vt:lpstr>Arial</vt:lpstr>
      <vt:lpstr>Helvetica</vt:lpstr>
      <vt:lpstr>Tw Cen MT</vt:lpstr>
      <vt:lpstr>Circuit</vt:lpstr>
      <vt:lpstr>PERAN ALLAH DALAM KEHIDUPAN KELUARGA </vt:lpstr>
      <vt:lpstr>Peran allah dalam kehidupan kelurga(Lanjutan)</vt:lpstr>
      <vt:lpstr>ALLAH DAN KELUARGAKU </vt:lpstr>
      <vt:lpstr>PowerPoint Presentation</vt:lpstr>
      <vt:lpstr>PowerPoint Presentation</vt:lpstr>
      <vt:lpstr>MELIBATKAN TUHAN DALAM KEHIDUPAN KELUARGA</vt:lpstr>
      <vt:lpstr>PowerPoint Presentation</vt:lpstr>
      <vt:lpstr>KESIMPULAN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ALLAH DN</dc:title>
  <dc:creator>acer</dc:creator>
  <cp:lastModifiedBy>rikkbeef@gmail.com</cp:lastModifiedBy>
  <cp:revision>12</cp:revision>
  <dcterms:created xsi:type="dcterms:W3CDTF">2020-07-03T14:28:10Z</dcterms:created>
  <dcterms:modified xsi:type="dcterms:W3CDTF">2021-07-29T04:55:06Z</dcterms:modified>
</cp:coreProperties>
</file>