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65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46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55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0823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34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02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23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92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4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9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9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3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5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62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8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34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57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AAD9EEC-CEBA-4844-8892-1874FDD86DE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924B3-37B4-4741-93D2-4D8DFFDFE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109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1EA32-15EF-48D3-9234-98117E3E6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28870"/>
            <a:ext cx="9144000" cy="2049255"/>
          </a:xfrm>
        </p:spPr>
        <p:txBody>
          <a:bodyPr>
            <a:noAutofit/>
          </a:bodyPr>
          <a:lstStyle/>
          <a:p>
            <a:pPr algn="ctr"/>
            <a:r>
              <a:rPr lang="fi-FI" sz="4400" b="1" dirty="0"/>
              <a:t>Pengertian Multikulturalisme</a:t>
            </a:r>
            <a:br>
              <a:rPr lang="fi-FI" sz="4400" b="1" dirty="0"/>
            </a:br>
            <a:endParaRPr lang="en-US" sz="4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36A900-727E-4A29-B09D-54FEA7A49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76800"/>
            <a:ext cx="9144000" cy="609600"/>
          </a:xfrm>
        </p:spPr>
        <p:txBody>
          <a:bodyPr/>
          <a:lstStyle/>
          <a:p>
            <a:r>
              <a:rPr lang="en-US" b="1" dirty="0"/>
              <a:t>By. </a:t>
            </a:r>
            <a:r>
              <a:rPr lang="en-US" b="1" dirty="0" err="1"/>
              <a:t>Nosita</a:t>
            </a:r>
            <a:r>
              <a:rPr lang="en-US" b="1" dirty="0"/>
              <a:t> Br </a:t>
            </a:r>
            <a:r>
              <a:rPr lang="en-US" b="1" dirty="0" err="1"/>
              <a:t>Tarigan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0886541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85C8B-B01C-4BA4-872D-E98BF5A02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468" y="520506"/>
            <a:ext cx="9495693" cy="60069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multikulturalisme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diajak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menjunjung</a:t>
            </a:r>
            <a:r>
              <a:rPr lang="en-US" sz="3200" dirty="0"/>
              <a:t> </a:t>
            </a:r>
            <a:r>
              <a:rPr lang="en-US" sz="3200" dirty="0" err="1"/>
              <a:t>tinggi</a:t>
            </a:r>
            <a:r>
              <a:rPr lang="en-US" sz="3200" dirty="0"/>
              <a:t> </a:t>
            </a:r>
            <a:r>
              <a:rPr lang="en-US" sz="3200" dirty="0" err="1"/>
              <a:t>toleransi</a:t>
            </a:r>
            <a:r>
              <a:rPr lang="en-US" sz="3200" dirty="0"/>
              <a:t>, </a:t>
            </a:r>
            <a:r>
              <a:rPr lang="en-US" sz="3200" dirty="0" err="1"/>
              <a:t>kerukunan</a:t>
            </a:r>
            <a:r>
              <a:rPr lang="en-US" sz="3200" dirty="0"/>
              <a:t>, dan </a:t>
            </a:r>
            <a:r>
              <a:rPr lang="en-US" sz="3200" dirty="0" err="1"/>
              <a:t>perdamaian</a:t>
            </a:r>
            <a:r>
              <a:rPr lang="en-US" sz="3200" dirty="0"/>
              <a:t>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konflik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kekerasan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arus</a:t>
            </a:r>
            <a:r>
              <a:rPr lang="en-US" sz="3200" dirty="0"/>
              <a:t> </a:t>
            </a:r>
            <a:r>
              <a:rPr lang="en-US" sz="3200" dirty="0" err="1"/>
              <a:t>perubahan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. </a:t>
            </a:r>
            <a:r>
              <a:rPr lang="en-US" sz="3200" dirty="0" err="1"/>
              <a:t>Paradigma</a:t>
            </a:r>
            <a:r>
              <a:rPr lang="en-US" sz="3200" dirty="0"/>
              <a:t> </a:t>
            </a:r>
            <a:r>
              <a:rPr lang="en-US" sz="3200" dirty="0" err="1"/>
              <a:t>multikulturalisme</a:t>
            </a:r>
            <a:r>
              <a:rPr lang="en-US" sz="3200" dirty="0"/>
              <a:t> </a:t>
            </a:r>
            <a:r>
              <a:rPr lang="en-US" sz="3200" dirty="0" err="1"/>
              <a:t>diharapkan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salah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solusi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konflik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yang </a:t>
            </a:r>
            <a:r>
              <a:rPr lang="en-US" sz="3200" dirty="0" err="1"/>
              <a:t>sering</a:t>
            </a:r>
            <a:r>
              <a:rPr lang="en-US" sz="3200" dirty="0"/>
              <a:t> kali </a:t>
            </a:r>
            <a:r>
              <a:rPr lang="en-US" sz="3200" dirty="0" err="1"/>
              <a:t>terjadi</a:t>
            </a:r>
            <a:r>
              <a:rPr lang="en-US" sz="3200" dirty="0"/>
              <a:t> pada masa </a:t>
            </a:r>
            <a:r>
              <a:rPr lang="en-US" sz="3200" dirty="0" err="1"/>
              <a:t>kini</a:t>
            </a:r>
            <a:r>
              <a:rPr lang="en-US" sz="3200" dirty="0"/>
              <a:t>.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demikian</a:t>
            </a:r>
            <a:r>
              <a:rPr lang="en-US" sz="3200" dirty="0"/>
              <a:t>, inti </a:t>
            </a:r>
            <a:r>
              <a:rPr lang="en-US" sz="3200" dirty="0" err="1"/>
              <a:t>multikulturalisme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kesediaan</a:t>
            </a:r>
            <a:r>
              <a:rPr lang="en-US" sz="3200" dirty="0"/>
              <a:t> </a:t>
            </a:r>
            <a:r>
              <a:rPr lang="en-US" sz="3200" dirty="0" err="1"/>
              <a:t>menerima</a:t>
            </a:r>
            <a:r>
              <a:rPr lang="en-US" sz="3200" dirty="0"/>
              <a:t> </a:t>
            </a:r>
            <a:r>
              <a:rPr lang="en-US" sz="3200" dirty="0" err="1"/>
              <a:t>kelompok</a:t>
            </a:r>
            <a:r>
              <a:rPr lang="en-US" sz="3200" dirty="0"/>
              <a:t> lain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sama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kesatuan</a:t>
            </a:r>
            <a:r>
              <a:rPr lang="en-US" sz="3200" dirty="0"/>
              <a:t>, </a:t>
            </a:r>
            <a:r>
              <a:rPr lang="en-US" sz="3200" dirty="0" err="1"/>
              <a:t>tanpa</a:t>
            </a:r>
            <a:r>
              <a:rPr lang="en-US" sz="3200" dirty="0"/>
              <a:t> </a:t>
            </a:r>
            <a:r>
              <a:rPr lang="en-US" sz="3200" dirty="0" err="1"/>
              <a:t>mempedulikan</a:t>
            </a:r>
            <a:r>
              <a:rPr lang="en-US" sz="3200" dirty="0"/>
              <a:t> </a:t>
            </a:r>
            <a:r>
              <a:rPr lang="en-US" sz="3200" dirty="0" err="1"/>
              <a:t>perbedaan</a:t>
            </a:r>
            <a:r>
              <a:rPr lang="en-US" sz="3200" dirty="0"/>
              <a:t> </a:t>
            </a:r>
            <a:r>
              <a:rPr lang="en-US" sz="3200" dirty="0" err="1"/>
              <a:t>budaya</a:t>
            </a:r>
            <a:r>
              <a:rPr lang="en-US" sz="3200" dirty="0"/>
              <a:t>, </a:t>
            </a:r>
            <a:r>
              <a:rPr lang="en-US" sz="3200" dirty="0" err="1"/>
              <a:t>etnis</a:t>
            </a:r>
            <a:r>
              <a:rPr lang="en-US" sz="3200" dirty="0"/>
              <a:t>, gender, </a:t>
            </a:r>
            <a:r>
              <a:rPr lang="en-US" sz="3200" dirty="0" err="1"/>
              <a:t>bahasa</a:t>
            </a:r>
            <a:r>
              <a:rPr lang="en-US" sz="3200" dirty="0"/>
              <a:t>, </a:t>
            </a:r>
            <a:r>
              <a:rPr lang="en-US" sz="3200" dirty="0" err="1"/>
              <a:t>ataupun</a:t>
            </a:r>
            <a:r>
              <a:rPr lang="en-US" sz="3200" dirty="0"/>
              <a:t> agama.</a:t>
            </a:r>
          </a:p>
        </p:txBody>
      </p:sp>
    </p:spTree>
    <p:extLst>
      <p:ext uri="{BB962C8B-B14F-4D97-AF65-F5344CB8AC3E}">
        <p14:creationId xmlns:p14="http://schemas.microsoft.com/office/powerpoint/2010/main" val="267600301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78C65-ACDF-43DC-B2AC-2C3DD9D2E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562708"/>
            <a:ext cx="8946541" cy="56856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b="1" dirty="0" err="1"/>
              <a:t>Pengertian</a:t>
            </a:r>
            <a:r>
              <a:rPr lang="en-US" sz="3200" b="1" dirty="0"/>
              <a:t> </a:t>
            </a:r>
            <a:r>
              <a:rPr lang="en-US" sz="3200" b="1" dirty="0" err="1"/>
              <a:t>Multikulturalisme</a:t>
            </a:r>
            <a:endParaRPr lang="en-US" sz="3200" b="1" dirty="0"/>
          </a:p>
          <a:p>
            <a:pPr marL="0" indent="0">
              <a:buNone/>
            </a:pPr>
            <a:r>
              <a:rPr lang="en-US" sz="3200" dirty="0" err="1"/>
              <a:t>Multikultur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keberagaman</a:t>
            </a:r>
            <a:r>
              <a:rPr lang="en-US" sz="3200" dirty="0"/>
              <a:t> </a:t>
            </a:r>
            <a:r>
              <a:rPr lang="en-US" sz="3200" dirty="0" err="1"/>
              <a:t>budaya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fakta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di mana orang-orang yang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terdiri</a:t>
            </a:r>
            <a:r>
              <a:rPr lang="en-US" sz="3200" dirty="0"/>
              <a:t>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latar</a:t>
            </a:r>
            <a:r>
              <a:rPr lang="en-US" sz="3200" dirty="0"/>
              <a:t> </a:t>
            </a:r>
            <a:r>
              <a:rPr lang="en-US" sz="3200" dirty="0" err="1"/>
              <a:t>belakang</a:t>
            </a:r>
            <a:r>
              <a:rPr lang="en-US" sz="3200" dirty="0"/>
              <a:t> </a:t>
            </a:r>
            <a:r>
              <a:rPr lang="en-US" sz="3200" dirty="0" err="1"/>
              <a:t>budaya</a:t>
            </a:r>
            <a:r>
              <a:rPr lang="en-US" sz="3200" dirty="0"/>
              <a:t>, </a:t>
            </a:r>
            <a:r>
              <a:rPr lang="en-US" sz="3200" dirty="0" err="1"/>
              <a:t>adat</a:t>
            </a:r>
            <a:r>
              <a:rPr lang="en-US" sz="3200" dirty="0"/>
              <a:t> </a:t>
            </a:r>
            <a:r>
              <a:rPr lang="en-US" sz="3200" dirty="0" err="1"/>
              <a:t>istiadat</a:t>
            </a:r>
            <a:r>
              <a:rPr lang="en-US" sz="3200" dirty="0"/>
              <a:t> dan </a:t>
            </a:r>
            <a:r>
              <a:rPr lang="en-US" sz="3200" dirty="0" err="1"/>
              <a:t>kebiasaan</a:t>
            </a:r>
            <a:r>
              <a:rPr lang="en-US" sz="3200" dirty="0"/>
              <a:t>, </a:t>
            </a:r>
            <a:r>
              <a:rPr lang="en-US" sz="3200" dirty="0" err="1"/>
              <a:t>tingkat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, </a:t>
            </a:r>
            <a:r>
              <a:rPr lang="en-US" sz="3200" dirty="0" err="1"/>
              <a:t>perbedaan</a:t>
            </a:r>
            <a:r>
              <a:rPr lang="en-US" sz="3200" dirty="0"/>
              <a:t> </a:t>
            </a:r>
            <a:r>
              <a:rPr lang="en-US" sz="3200" dirty="0" err="1"/>
              <a:t>geografis</a:t>
            </a:r>
            <a:r>
              <a:rPr lang="en-US" sz="3200" dirty="0"/>
              <a:t> </a:t>
            </a:r>
            <a:r>
              <a:rPr lang="en-US" sz="3200" dirty="0" err="1"/>
              <a:t>bahkan</a:t>
            </a:r>
            <a:r>
              <a:rPr lang="en-US" sz="3200" dirty="0"/>
              <a:t> </a:t>
            </a:r>
            <a:r>
              <a:rPr lang="en-US" sz="3200" dirty="0" err="1"/>
              <a:t>perbedaan</a:t>
            </a:r>
            <a:r>
              <a:rPr lang="en-US" sz="3200" dirty="0"/>
              <a:t> agama. </a:t>
            </a:r>
          </a:p>
          <a:p>
            <a:pPr marL="0" indent="0">
              <a:buNone/>
            </a:pPr>
            <a:r>
              <a:rPr lang="en-US" sz="3200" dirty="0" err="1"/>
              <a:t>Sedangkan</a:t>
            </a:r>
            <a:r>
              <a:rPr lang="en-US" sz="3200" dirty="0"/>
              <a:t> </a:t>
            </a:r>
            <a:r>
              <a:rPr lang="en-US" sz="3200" dirty="0" err="1"/>
              <a:t>multikulturalisme</a:t>
            </a:r>
            <a:r>
              <a:rPr lang="en-US" sz="3200" dirty="0"/>
              <a:t> </a:t>
            </a:r>
            <a:r>
              <a:rPr lang="en-US" sz="3200" dirty="0" err="1"/>
              <a:t>menyangkut</a:t>
            </a:r>
            <a:r>
              <a:rPr lang="en-US" sz="3200" dirty="0"/>
              <a:t> </a:t>
            </a:r>
            <a:r>
              <a:rPr lang="en-US" sz="3200" dirty="0" err="1"/>
              <a:t>pandangan</a:t>
            </a:r>
            <a:r>
              <a:rPr lang="en-US" sz="3200" dirty="0"/>
              <a:t> dan </a:t>
            </a:r>
            <a:r>
              <a:rPr lang="en-US" sz="3200" dirty="0" err="1"/>
              <a:t>sikap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kenyataan</a:t>
            </a:r>
            <a:r>
              <a:rPr lang="en-US" sz="3200" dirty="0"/>
              <a:t> </a:t>
            </a:r>
            <a:r>
              <a:rPr lang="en-US" sz="3200" dirty="0" err="1"/>
              <a:t>multikultur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keberagaman</a:t>
            </a:r>
            <a:r>
              <a:rPr lang="en-US" sz="3200" dirty="0"/>
              <a:t> </a:t>
            </a:r>
            <a:r>
              <a:rPr lang="en-US" sz="3200" dirty="0" err="1"/>
              <a:t>budaya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801721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7581-D7A4-422C-A5DC-B74389019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994" y="464234"/>
            <a:ext cx="9219859" cy="5784165"/>
          </a:xfrm>
        </p:spPr>
        <p:txBody>
          <a:bodyPr>
            <a:noAutofit/>
          </a:bodyPr>
          <a:lstStyle/>
          <a:p>
            <a:pPr marL="457200" indent="-457200">
              <a:buAutoNum type="arabicPeriod" startAt="2"/>
            </a:pPr>
            <a:r>
              <a:rPr lang="en-US" sz="3600" dirty="0" err="1"/>
              <a:t>Multikulturalisme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gagasan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mengatur</a:t>
            </a:r>
            <a:r>
              <a:rPr lang="en-US" sz="3600" dirty="0"/>
              <a:t> </a:t>
            </a:r>
            <a:r>
              <a:rPr lang="en-US" sz="3600" dirty="0" err="1"/>
              <a:t>keberagaman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prinsip-prinsip</a:t>
            </a:r>
            <a:r>
              <a:rPr lang="en-US" sz="3600" dirty="0"/>
              <a:t> </a:t>
            </a:r>
            <a:r>
              <a:rPr lang="en-US" sz="3600" dirty="0" err="1"/>
              <a:t>dasar</a:t>
            </a:r>
            <a:r>
              <a:rPr lang="en-US" sz="3600" dirty="0"/>
              <a:t> </a:t>
            </a:r>
            <a:r>
              <a:rPr lang="en-US" sz="3600" dirty="0" err="1"/>
              <a:t>pengakuan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keberagaman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dirty="0" err="1"/>
              <a:t>sendiri</a:t>
            </a:r>
            <a:r>
              <a:rPr lang="en-US" sz="3600" dirty="0"/>
              <a:t>. </a:t>
            </a:r>
            <a:r>
              <a:rPr lang="en-US" sz="3600" dirty="0" err="1"/>
              <a:t>Gagasan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menyangkut</a:t>
            </a:r>
            <a:r>
              <a:rPr lang="en-US" sz="3600" dirty="0"/>
              <a:t> </a:t>
            </a:r>
            <a:r>
              <a:rPr lang="en-US" sz="3600" dirty="0" err="1"/>
              <a:t>pengaturan</a:t>
            </a:r>
            <a:r>
              <a:rPr lang="en-US" sz="3600" dirty="0"/>
              <a:t> </a:t>
            </a:r>
            <a:r>
              <a:rPr lang="en-US" sz="3600" dirty="0" err="1"/>
              <a:t>relasi</a:t>
            </a:r>
            <a:r>
              <a:rPr lang="en-US" sz="3600" dirty="0"/>
              <a:t>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mayoritas</a:t>
            </a:r>
            <a:r>
              <a:rPr lang="en-US" sz="3600" dirty="0"/>
              <a:t> dan </a:t>
            </a:r>
            <a:r>
              <a:rPr lang="en-US" sz="3600" dirty="0" err="1"/>
              <a:t>minoritas</a:t>
            </a:r>
            <a:r>
              <a:rPr lang="en-US" sz="3600" dirty="0"/>
              <a:t>, </a:t>
            </a:r>
            <a:r>
              <a:rPr lang="en-US" sz="3600" dirty="0" err="1"/>
              <a:t>keberadaan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imigran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 </a:t>
            </a:r>
            <a:r>
              <a:rPr lang="en-US" sz="3600" dirty="0" err="1"/>
              <a:t>adat</a:t>
            </a:r>
            <a:r>
              <a:rPr lang="en-US" sz="3600" dirty="0"/>
              <a:t> dan lain-lain (Taylor).</a:t>
            </a:r>
          </a:p>
        </p:txBody>
      </p:sp>
    </p:spTree>
    <p:extLst>
      <p:ext uri="{BB962C8B-B14F-4D97-AF65-F5344CB8AC3E}">
        <p14:creationId xmlns:p14="http://schemas.microsoft.com/office/powerpoint/2010/main" val="237748842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D23D2-F0C9-4702-A30C-924742271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450166"/>
            <a:ext cx="8946541" cy="57982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3.  </a:t>
            </a:r>
            <a:r>
              <a:rPr lang="en-US" sz="3600" dirty="0" err="1"/>
              <a:t>Parsudi</a:t>
            </a:r>
            <a:r>
              <a:rPr lang="en-US" sz="3600" dirty="0"/>
              <a:t> </a:t>
            </a:r>
            <a:r>
              <a:rPr lang="en-US" sz="3600" dirty="0" err="1"/>
              <a:t>Suparlan</a:t>
            </a:r>
            <a:r>
              <a:rPr lang="en-US" sz="3600" dirty="0"/>
              <a:t> </a:t>
            </a:r>
            <a:r>
              <a:rPr lang="en-US" sz="3600" dirty="0" err="1"/>
              <a:t>mengungkapkan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multikulturalisme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adanya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 </a:t>
            </a:r>
            <a:r>
              <a:rPr lang="en-US" sz="3600" dirty="0" err="1"/>
              <a:t>universalisme</a:t>
            </a:r>
            <a:r>
              <a:rPr lang="en-US" sz="3600" dirty="0"/>
              <a:t> yang </a:t>
            </a:r>
            <a:r>
              <a:rPr lang="en-US" sz="3600" dirty="0" err="1"/>
              <a:t>menekankan</a:t>
            </a:r>
            <a:r>
              <a:rPr lang="en-US" sz="3600" dirty="0"/>
              <a:t> </a:t>
            </a:r>
            <a:r>
              <a:rPr lang="en-US" sz="3600" dirty="0" err="1"/>
              <a:t>harga</a:t>
            </a:r>
            <a:r>
              <a:rPr lang="en-US" sz="3600" dirty="0"/>
              <a:t> </a:t>
            </a:r>
            <a:r>
              <a:rPr lang="en-US" sz="3600" dirty="0" err="1"/>
              <a:t>diri</a:t>
            </a:r>
            <a:r>
              <a:rPr lang="en-US" sz="3600" dirty="0"/>
              <a:t> </a:t>
            </a:r>
            <a:r>
              <a:rPr lang="en-US" sz="3600" dirty="0" err="1"/>
              <a:t>kulturalisme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sebuah</a:t>
            </a:r>
            <a:r>
              <a:rPr lang="en-US" sz="3600" dirty="0"/>
              <a:t> </a:t>
            </a:r>
            <a:r>
              <a:rPr lang="en-US" sz="3600" dirty="0" err="1"/>
              <a:t>ideologi</a:t>
            </a:r>
            <a:r>
              <a:rPr lang="en-US" sz="3600" dirty="0"/>
              <a:t> yang </a:t>
            </a:r>
            <a:r>
              <a:rPr lang="en-US" sz="3600" dirty="0" err="1"/>
              <a:t>mengakui</a:t>
            </a:r>
            <a:r>
              <a:rPr lang="en-US" sz="3600" dirty="0"/>
              <a:t> dan </a:t>
            </a:r>
            <a:r>
              <a:rPr lang="en-US" sz="3600" dirty="0" err="1"/>
              <a:t>mengagungkan</a:t>
            </a:r>
            <a:r>
              <a:rPr lang="en-US" sz="3600" dirty="0"/>
              <a:t> </a:t>
            </a:r>
            <a:r>
              <a:rPr lang="en-US" sz="3600" dirty="0" err="1"/>
              <a:t>semua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,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hak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kesederajatan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individual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034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9484B-51FA-4227-A4EF-9B2FBE853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450166"/>
            <a:ext cx="8946541" cy="57982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4.  </a:t>
            </a:r>
            <a:r>
              <a:rPr lang="en-US" sz="3200" dirty="0" err="1"/>
              <a:t>Multikulturalisme</a:t>
            </a:r>
            <a:r>
              <a:rPr lang="en-US" sz="3200" dirty="0"/>
              <a:t> pada </a:t>
            </a:r>
            <a:r>
              <a:rPr lang="en-US" sz="3200" dirty="0" err="1"/>
              <a:t>dasarnya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pandangan</a:t>
            </a:r>
            <a:r>
              <a:rPr lang="en-US" sz="3200" dirty="0"/>
              <a:t> dunia yang </a:t>
            </a:r>
            <a:r>
              <a:rPr lang="en-US" sz="3200" dirty="0" err="1"/>
              <a:t>kemudian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diterjemahkan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kebijakan</a:t>
            </a:r>
            <a:r>
              <a:rPr lang="en-US" sz="3200" dirty="0"/>
              <a:t> </a:t>
            </a:r>
            <a:r>
              <a:rPr lang="en-US" sz="3200" dirty="0" err="1"/>
              <a:t>kebudayaan</a:t>
            </a:r>
            <a:r>
              <a:rPr lang="en-US" sz="3200" dirty="0"/>
              <a:t> yang </a:t>
            </a:r>
            <a:r>
              <a:rPr lang="en-US" sz="3200" dirty="0" err="1"/>
              <a:t>menekankan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penerimaan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realitas</a:t>
            </a:r>
            <a:r>
              <a:rPr lang="en-US" sz="3200" dirty="0"/>
              <a:t> </a:t>
            </a:r>
            <a:r>
              <a:rPr lang="en-US" sz="3200" dirty="0" err="1"/>
              <a:t>keagamaan</a:t>
            </a:r>
            <a:r>
              <a:rPr lang="en-US" sz="3200" dirty="0"/>
              <a:t>, </a:t>
            </a:r>
            <a:r>
              <a:rPr lang="en-US" sz="3200" dirty="0" err="1"/>
              <a:t>pluralitas</a:t>
            </a:r>
            <a:r>
              <a:rPr lang="en-US" sz="3200" dirty="0"/>
              <a:t>, dan </a:t>
            </a:r>
            <a:r>
              <a:rPr lang="en-US" sz="3200" dirty="0" err="1"/>
              <a:t>multikultural</a:t>
            </a:r>
            <a:r>
              <a:rPr lang="en-US" sz="3200" dirty="0"/>
              <a:t> yang </a:t>
            </a:r>
            <a:r>
              <a:rPr lang="en-US" sz="3200" dirty="0" err="1"/>
              <a:t>terdapat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. </a:t>
            </a:r>
            <a:r>
              <a:rPr lang="en-US" sz="3200" dirty="0" err="1"/>
              <a:t>Multikulturalisme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juga </a:t>
            </a:r>
            <a:r>
              <a:rPr lang="en-US" sz="3200" dirty="0" err="1"/>
              <a:t>dipahami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pandangan</a:t>
            </a:r>
            <a:r>
              <a:rPr lang="en-US" sz="3200" dirty="0"/>
              <a:t> dunia yang </a:t>
            </a:r>
            <a:r>
              <a:rPr lang="en-US" sz="3200" dirty="0" err="1"/>
              <a:t>kemudian</a:t>
            </a:r>
            <a:r>
              <a:rPr lang="en-US" sz="3200" dirty="0"/>
              <a:t> </a:t>
            </a:r>
            <a:r>
              <a:rPr lang="en-US" sz="3200" dirty="0" err="1"/>
              <a:t>diwujudkan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kesadaran</a:t>
            </a:r>
            <a:r>
              <a:rPr lang="en-US" sz="3200" dirty="0"/>
              <a:t> </a:t>
            </a:r>
            <a:r>
              <a:rPr lang="en-US" sz="3200" dirty="0" err="1"/>
              <a:t>politik</a:t>
            </a:r>
            <a:r>
              <a:rPr lang="en-US" sz="3200" dirty="0"/>
              <a:t> (</a:t>
            </a:r>
            <a:r>
              <a:rPr lang="en-US" sz="3200" dirty="0" err="1"/>
              <a:t>Azyumardi</a:t>
            </a:r>
            <a:r>
              <a:rPr lang="en-US" sz="3200" dirty="0"/>
              <a:t> Azra, 2007).</a:t>
            </a:r>
          </a:p>
          <a:p>
            <a:pPr marL="457200" indent="-457200">
              <a:buAutoNum type="arabicPeriod"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24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A8BA0-9B46-4D98-9139-59A437766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75250"/>
            <a:ext cx="8946541" cy="5573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/>
              <a:t>Menurut</a:t>
            </a:r>
            <a:r>
              <a:rPr lang="en-US" sz="3600" dirty="0"/>
              <a:t> Lawrence Blum, </a:t>
            </a:r>
            <a:r>
              <a:rPr lang="en-US" sz="3600" dirty="0" err="1"/>
              <a:t>multikulturalisme</a:t>
            </a:r>
            <a:r>
              <a:rPr lang="en-US" sz="3600" dirty="0"/>
              <a:t> </a:t>
            </a:r>
            <a:r>
              <a:rPr lang="en-US" sz="3600" dirty="0" err="1"/>
              <a:t>mencakup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pemahaman</a:t>
            </a:r>
            <a:r>
              <a:rPr lang="en-US" sz="3600" dirty="0"/>
              <a:t>, </a:t>
            </a:r>
            <a:r>
              <a:rPr lang="en-US" sz="3600" dirty="0" err="1"/>
              <a:t>penghargaan</a:t>
            </a:r>
            <a:r>
              <a:rPr lang="en-US" sz="3600" dirty="0"/>
              <a:t>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penilaian</a:t>
            </a:r>
            <a:r>
              <a:rPr lang="en-US" sz="3600" dirty="0"/>
              <a:t> </a:t>
            </a:r>
            <a:r>
              <a:rPr lang="en-US" sz="3600" dirty="0" err="1"/>
              <a:t>atas</a:t>
            </a:r>
            <a:r>
              <a:rPr lang="en-US" sz="3600" dirty="0"/>
              <a:t> </a:t>
            </a:r>
            <a:r>
              <a:rPr lang="en-US" sz="3600" dirty="0" err="1"/>
              <a:t>budaya</a:t>
            </a:r>
            <a:r>
              <a:rPr lang="en-US" sz="3600" dirty="0"/>
              <a:t> </a:t>
            </a:r>
            <a:r>
              <a:rPr lang="en-US" sz="3600" dirty="0" err="1"/>
              <a:t>seseorang</a:t>
            </a:r>
            <a:r>
              <a:rPr lang="en-US" sz="3600" dirty="0"/>
              <a:t>,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penghormatan</a:t>
            </a:r>
            <a:r>
              <a:rPr lang="en-US" sz="3600" dirty="0"/>
              <a:t> dan </a:t>
            </a:r>
            <a:r>
              <a:rPr lang="en-US" sz="3600" dirty="0" err="1"/>
              <a:t>keingintahuan</a:t>
            </a:r>
            <a:r>
              <a:rPr lang="en-US" sz="3600" dirty="0"/>
              <a:t>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budaya</a:t>
            </a:r>
            <a:r>
              <a:rPr lang="en-US" sz="3600" dirty="0"/>
              <a:t> </a:t>
            </a:r>
            <a:r>
              <a:rPr lang="en-US" sz="3600" dirty="0" err="1"/>
              <a:t>etnis</a:t>
            </a:r>
            <a:r>
              <a:rPr lang="en-US" sz="3600" dirty="0"/>
              <a:t> orang lain. </a:t>
            </a:r>
          </a:p>
        </p:txBody>
      </p:sp>
    </p:spTree>
    <p:extLst>
      <p:ext uri="{BB962C8B-B14F-4D97-AF65-F5344CB8AC3E}">
        <p14:creationId xmlns:p14="http://schemas.microsoft.com/office/powerpoint/2010/main" val="114260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D3C76-1026-43C7-9879-6CD2EC89A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39" y="689318"/>
            <a:ext cx="9003324" cy="555908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dirty="0" err="1"/>
              <a:t>Mengapa</a:t>
            </a:r>
            <a:r>
              <a:rPr lang="en-US" sz="3600" dirty="0"/>
              <a:t> </a:t>
            </a:r>
            <a:r>
              <a:rPr lang="en-US" sz="3600" dirty="0" err="1"/>
              <a:t>topik</a:t>
            </a:r>
            <a:r>
              <a:rPr lang="en-US" sz="3600" dirty="0"/>
              <a:t> 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penting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dipelajari</a:t>
            </a:r>
            <a:r>
              <a:rPr lang="en-US" sz="3600" dirty="0"/>
              <a:t>? Ada </a:t>
            </a:r>
            <a:r>
              <a:rPr lang="en-US" sz="3600" dirty="0" err="1"/>
              <a:t>beberapa</a:t>
            </a:r>
            <a:r>
              <a:rPr lang="en-US" sz="3600" dirty="0"/>
              <a:t> </a:t>
            </a:r>
            <a:r>
              <a:rPr lang="en-US" sz="3600" dirty="0" err="1"/>
              <a:t>alasan</a:t>
            </a:r>
            <a:r>
              <a:rPr lang="en-US" sz="3600" dirty="0"/>
              <a:t>:</a:t>
            </a:r>
          </a:p>
          <a:p>
            <a:pPr marL="0" indent="0">
              <a:buNone/>
            </a:pPr>
            <a:r>
              <a:rPr lang="en-US" sz="3600" dirty="0"/>
              <a:t>(1)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/>
              <a:t>wawasan</a:t>
            </a:r>
            <a:r>
              <a:rPr lang="en-US" sz="3600" dirty="0"/>
              <a:t> dan </a:t>
            </a:r>
            <a:r>
              <a:rPr lang="en-US" sz="3600" dirty="0" err="1"/>
              <a:t>pencerahan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apa</a:t>
            </a:r>
            <a:r>
              <a:rPr lang="en-US" sz="3600" dirty="0"/>
              <a:t> dan </a:t>
            </a:r>
            <a:r>
              <a:rPr lang="en-US" sz="3600" dirty="0" err="1"/>
              <a:t>bagaimana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r>
              <a:rPr lang="en-US" sz="3600" dirty="0" err="1"/>
              <a:t>multikulturalisme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(2) </a:t>
            </a:r>
            <a:r>
              <a:rPr lang="en-US" sz="3600" dirty="0" err="1"/>
              <a:t>Memotivasi</a:t>
            </a:r>
            <a:r>
              <a:rPr lang="en-US" sz="3600" dirty="0"/>
              <a:t> </a:t>
            </a:r>
            <a:r>
              <a:rPr lang="en-US" sz="3600" dirty="0" err="1"/>
              <a:t>kamu</a:t>
            </a:r>
            <a:r>
              <a:rPr lang="en-US" sz="3600" dirty="0"/>
              <a:t> </a:t>
            </a:r>
            <a:r>
              <a:rPr lang="en-US" sz="3600" dirty="0" err="1"/>
              <a:t>supaya</a:t>
            </a:r>
            <a:r>
              <a:rPr lang="en-US" sz="3600" dirty="0"/>
              <a:t>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kesadaran</a:t>
            </a:r>
            <a:r>
              <a:rPr lang="en-US" sz="3600" dirty="0"/>
              <a:t> </a:t>
            </a:r>
            <a:r>
              <a:rPr lang="en-US" sz="3600" dirty="0" err="1"/>
              <a:t>multikultur</a:t>
            </a:r>
            <a:r>
              <a:rPr lang="en-US" sz="3600" dirty="0"/>
              <a:t>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mampu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r>
              <a:rPr lang="en-US" sz="3600" dirty="0" err="1"/>
              <a:t>menerima</a:t>
            </a:r>
            <a:r>
              <a:rPr lang="en-US" sz="3600" dirty="0"/>
              <a:t>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menghargainya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r>
              <a:rPr lang="en-US" sz="3600" dirty="0"/>
              <a:t>(3) </a:t>
            </a:r>
            <a:r>
              <a:rPr lang="en-US" sz="3600" dirty="0" err="1"/>
              <a:t>Memotivasi</a:t>
            </a:r>
            <a:r>
              <a:rPr lang="en-US" sz="3600" dirty="0"/>
              <a:t> </a:t>
            </a:r>
            <a:r>
              <a:rPr lang="en-US" sz="3600" dirty="0" err="1"/>
              <a:t>kamu</a:t>
            </a:r>
            <a:r>
              <a:rPr lang="en-US" sz="3600" dirty="0"/>
              <a:t> </a:t>
            </a:r>
            <a:r>
              <a:rPr lang="en-US" sz="3600" dirty="0" err="1"/>
              <a:t>supaya</a:t>
            </a:r>
            <a:r>
              <a:rPr lang="en-US" sz="3600" dirty="0"/>
              <a:t> </a:t>
            </a:r>
            <a:r>
              <a:rPr lang="en-US" sz="3600" dirty="0" err="1"/>
              <a:t>menerapkan</a:t>
            </a:r>
            <a:r>
              <a:rPr lang="en-US" sz="3600" dirty="0"/>
              <a:t> </a:t>
            </a:r>
            <a:r>
              <a:rPr lang="en-US" sz="3600" dirty="0" err="1"/>
              <a:t>kesadaran</a:t>
            </a:r>
            <a:r>
              <a:rPr lang="en-US" sz="3600" dirty="0"/>
              <a:t> </a:t>
            </a:r>
            <a:r>
              <a:rPr lang="en-US" sz="3600" dirty="0" err="1"/>
              <a:t>multikultur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sikap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r>
              <a:rPr lang="en-US" sz="3600" dirty="0" err="1"/>
              <a:t>hidup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remaja</a:t>
            </a:r>
            <a:r>
              <a:rPr lang="en-US" sz="3600" dirty="0"/>
              <a:t> Kristen.</a:t>
            </a:r>
          </a:p>
        </p:txBody>
      </p:sp>
    </p:spTree>
    <p:extLst>
      <p:ext uri="{BB962C8B-B14F-4D97-AF65-F5344CB8AC3E}">
        <p14:creationId xmlns:p14="http://schemas.microsoft.com/office/powerpoint/2010/main" val="271169617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2C85D-43E0-4B89-89FE-7802E8096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562708"/>
            <a:ext cx="9363051" cy="56856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multikulturalisme</a:t>
            </a:r>
            <a:r>
              <a:rPr lang="en-US" sz="2800" dirty="0"/>
              <a:t> </a:t>
            </a:r>
            <a:r>
              <a:rPr lang="en-US" sz="2800" dirty="0" err="1"/>
              <a:t>tidaklah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keanekaragaman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segi</a:t>
            </a:r>
            <a:r>
              <a:rPr lang="en-US" sz="2800" dirty="0"/>
              <a:t> </a:t>
            </a:r>
            <a:r>
              <a:rPr lang="en-US" sz="2800" dirty="0" err="1"/>
              <a:t>suku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kebudayaan</a:t>
            </a:r>
            <a:r>
              <a:rPr lang="en-US" sz="2800" dirty="0"/>
              <a:t> yang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ciri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majemuk</a:t>
            </a:r>
            <a:r>
              <a:rPr lang="en-US" sz="2800" dirty="0"/>
              <a:t>,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multikulturalisme</a:t>
            </a:r>
            <a:r>
              <a:rPr lang="en-US" sz="2800" dirty="0"/>
              <a:t> </a:t>
            </a:r>
            <a:r>
              <a:rPr lang="en-US" sz="2800" dirty="0" err="1"/>
              <a:t>menekankan</a:t>
            </a:r>
            <a:r>
              <a:rPr lang="en-US" sz="2800" dirty="0"/>
              <a:t> </a:t>
            </a:r>
            <a:r>
              <a:rPr lang="en-US" sz="2800" dirty="0" err="1"/>
              <a:t>keanekaragaman</a:t>
            </a:r>
            <a:r>
              <a:rPr lang="en-US" sz="2800" dirty="0"/>
              <a:t> dan </a:t>
            </a:r>
            <a:r>
              <a:rPr lang="en-US" sz="2800" dirty="0" err="1"/>
              <a:t>kesederajatan</a:t>
            </a:r>
            <a:r>
              <a:rPr lang="en-US" sz="2800" dirty="0"/>
              <a:t>. </a:t>
            </a:r>
            <a:r>
              <a:rPr lang="en-US" sz="2800" dirty="0" err="1"/>
              <a:t>Multikulturalisme</a:t>
            </a:r>
            <a:r>
              <a:rPr lang="en-US" sz="2800" dirty="0"/>
              <a:t> </a:t>
            </a:r>
            <a:r>
              <a:rPr lang="en-US" sz="2800" dirty="0" err="1"/>
              <a:t>mengulas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permasalahan</a:t>
            </a:r>
            <a:r>
              <a:rPr lang="en-US" sz="2800" dirty="0"/>
              <a:t>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menyangkut</a:t>
            </a:r>
            <a:r>
              <a:rPr lang="en-US" sz="2800" dirty="0"/>
              <a:t> </a:t>
            </a:r>
            <a:r>
              <a:rPr lang="en-US" sz="2800" dirty="0" err="1"/>
              <a:t>perbedaan</a:t>
            </a:r>
            <a:r>
              <a:rPr lang="en-US" sz="2800" dirty="0"/>
              <a:t> </a:t>
            </a:r>
            <a:r>
              <a:rPr lang="en-US" sz="2800" dirty="0" err="1"/>
              <a:t>budaya</a:t>
            </a:r>
            <a:r>
              <a:rPr lang="en-US" sz="2800" dirty="0"/>
              <a:t> </a:t>
            </a:r>
            <a:r>
              <a:rPr lang="en-US" sz="2800" dirty="0" err="1"/>
              <a:t>tetapi</a:t>
            </a:r>
            <a:r>
              <a:rPr lang="en-US" sz="2800" dirty="0"/>
              <a:t> juga </a:t>
            </a:r>
            <a:r>
              <a:rPr lang="en-US" sz="2800" dirty="0" err="1"/>
              <a:t>mengandung</a:t>
            </a:r>
            <a:r>
              <a:rPr lang="en-US" sz="2800" dirty="0"/>
              <a:t> </a:t>
            </a:r>
            <a:r>
              <a:rPr lang="en-US" sz="2800" dirty="0" err="1"/>
              <a:t>ideologi</a:t>
            </a:r>
            <a:r>
              <a:rPr lang="en-US" sz="2800" dirty="0"/>
              <a:t>, </a:t>
            </a:r>
            <a:r>
              <a:rPr lang="en-US" sz="2800" dirty="0" err="1"/>
              <a:t>politik</a:t>
            </a:r>
            <a:r>
              <a:rPr lang="en-US" sz="2800" dirty="0"/>
              <a:t>, </a:t>
            </a:r>
            <a:r>
              <a:rPr lang="en-US" sz="2800" dirty="0" err="1"/>
              <a:t>demokrasi</a:t>
            </a:r>
            <a:r>
              <a:rPr lang="en-US" sz="2800" dirty="0"/>
              <a:t>, </a:t>
            </a:r>
            <a:r>
              <a:rPr lang="en-US" sz="2800" dirty="0" err="1"/>
              <a:t>penegakan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, </a:t>
            </a:r>
            <a:r>
              <a:rPr lang="en-US" sz="2800" dirty="0" err="1"/>
              <a:t>keadilan</a:t>
            </a:r>
            <a:r>
              <a:rPr lang="en-US" sz="2800" dirty="0"/>
              <a:t>, </a:t>
            </a:r>
            <a:r>
              <a:rPr lang="en-US" sz="2800" dirty="0" err="1"/>
              <a:t>kesempatan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dan </a:t>
            </a:r>
            <a:r>
              <a:rPr lang="en-US" sz="2800" dirty="0" err="1"/>
              <a:t>berusaha</a:t>
            </a:r>
            <a:r>
              <a:rPr lang="en-US" sz="2800" dirty="0"/>
              <a:t>, HAM,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budaya</a:t>
            </a:r>
            <a:r>
              <a:rPr lang="en-US" sz="2800" dirty="0"/>
              <a:t> </a:t>
            </a:r>
            <a:r>
              <a:rPr lang="en-US" sz="2800" dirty="0" err="1"/>
              <a:t>komunitas</a:t>
            </a:r>
            <a:r>
              <a:rPr lang="en-US" sz="2800" dirty="0"/>
              <a:t> </a:t>
            </a:r>
            <a:r>
              <a:rPr lang="en-US" sz="2800" dirty="0" err="1"/>
              <a:t>golongan</a:t>
            </a:r>
            <a:r>
              <a:rPr lang="en-US" sz="2800" dirty="0"/>
              <a:t> </a:t>
            </a:r>
            <a:r>
              <a:rPr lang="en-US" sz="2800" dirty="0" err="1"/>
              <a:t>minoritas</a:t>
            </a:r>
            <a:r>
              <a:rPr lang="en-US" sz="2800" dirty="0"/>
              <a:t> dan </a:t>
            </a:r>
            <a:r>
              <a:rPr lang="en-US" sz="2800" dirty="0" err="1"/>
              <a:t>prinsip-prinsip</a:t>
            </a:r>
            <a:r>
              <a:rPr lang="en-US" sz="2800" dirty="0"/>
              <a:t> </a:t>
            </a:r>
            <a:r>
              <a:rPr lang="en-US" sz="2800" dirty="0" err="1"/>
              <a:t>etika</a:t>
            </a:r>
            <a:r>
              <a:rPr lang="en-US" sz="2800" dirty="0"/>
              <a:t> (</a:t>
            </a:r>
            <a:r>
              <a:rPr lang="en-US" sz="2800" dirty="0" err="1"/>
              <a:t>Parsudi</a:t>
            </a:r>
            <a:r>
              <a:rPr lang="en-US" sz="2800" dirty="0"/>
              <a:t> </a:t>
            </a:r>
            <a:r>
              <a:rPr lang="en-US" sz="2800" dirty="0" err="1"/>
              <a:t>Suparlan</a:t>
            </a:r>
            <a:r>
              <a:rPr lang="en-US" sz="2800" dirty="0"/>
              <a:t>, </a:t>
            </a:r>
            <a:r>
              <a:rPr lang="en-US" sz="2800" dirty="0" err="1"/>
              <a:t>Menuju</a:t>
            </a:r>
            <a:r>
              <a:rPr lang="en-US" sz="2800" dirty="0"/>
              <a:t> Masyarakat Indonesia yang </a:t>
            </a:r>
            <a:r>
              <a:rPr lang="en-US" sz="2800" dirty="0" err="1"/>
              <a:t>Multikultural</a:t>
            </a:r>
            <a:r>
              <a:rPr lang="en-US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2652268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10339-7734-40A5-9DE5-11CBC7B58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520506"/>
            <a:ext cx="9320848" cy="57278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/>
              <a:t>istilah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pengertian</a:t>
            </a:r>
            <a:r>
              <a:rPr lang="en-US" sz="4000" dirty="0"/>
              <a:t> </a:t>
            </a:r>
            <a:r>
              <a:rPr lang="en-US" sz="4000" dirty="0" err="1"/>
              <a:t>multikulturalisme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tuntutan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menerima</a:t>
            </a:r>
            <a:r>
              <a:rPr lang="en-US" sz="4000" dirty="0"/>
              <a:t> </a:t>
            </a:r>
            <a:r>
              <a:rPr lang="en-US" sz="4000" dirty="0" err="1"/>
              <a:t>serta</a:t>
            </a:r>
            <a:r>
              <a:rPr lang="en-US" sz="4000" dirty="0"/>
              <a:t> </a:t>
            </a:r>
            <a:r>
              <a:rPr lang="en-US" sz="4000" dirty="0" err="1"/>
              <a:t>memperlakukan</a:t>
            </a:r>
            <a:r>
              <a:rPr lang="en-US" sz="4000" dirty="0"/>
              <a:t> </a:t>
            </a:r>
            <a:r>
              <a:rPr lang="en-US" sz="4000" dirty="0" err="1"/>
              <a:t>semua</a:t>
            </a:r>
            <a:r>
              <a:rPr lang="en-US" sz="4000" dirty="0"/>
              <a:t> orang di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perbedaannya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manusia</a:t>
            </a:r>
            <a:r>
              <a:rPr lang="en-US" sz="4000" dirty="0"/>
              <a:t> yang </a:t>
            </a:r>
            <a:r>
              <a:rPr lang="en-US" sz="4000" dirty="0" err="1"/>
              <a:t>bermartabat</a:t>
            </a:r>
            <a:r>
              <a:rPr lang="en-US" sz="4000" dirty="0"/>
              <a:t> dan </a:t>
            </a:r>
            <a:r>
              <a:rPr lang="en-US" sz="4000" dirty="0" err="1"/>
              <a:t>makhluk</a:t>
            </a:r>
            <a:r>
              <a:rPr lang="en-US" sz="4000" dirty="0"/>
              <a:t> </a:t>
            </a:r>
            <a:r>
              <a:rPr lang="en-US" sz="4000" dirty="0" err="1"/>
              <a:t>mulia</a:t>
            </a:r>
            <a:r>
              <a:rPr lang="en-US" sz="4000" dirty="0"/>
              <a:t> </a:t>
            </a:r>
            <a:r>
              <a:rPr lang="en-US" sz="4000" dirty="0" err="1"/>
              <a:t>ciptaan</a:t>
            </a:r>
            <a:r>
              <a:rPr lang="en-US" sz="4000" dirty="0"/>
              <a:t> </a:t>
            </a:r>
            <a:r>
              <a:rPr lang="en-US" sz="4000" dirty="0" err="1"/>
              <a:t>Tuhan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4016160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394</TotalTime>
  <Words>441</Words>
  <Application>Microsoft Office PowerPoint</Application>
  <PresentationFormat>Widescreen</PresentationFormat>
  <Paragraphs>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Pengertian Multikulturalisme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Multikulturalisme Bahan Alkitab: Galatia 3:28;  Kolose 3: 11</dc:title>
  <dc:creator>rikkbeef@gmail.com</dc:creator>
  <cp:lastModifiedBy>ASUS</cp:lastModifiedBy>
  <cp:revision>11</cp:revision>
  <dcterms:created xsi:type="dcterms:W3CDTF">2020-11-30T02:08:12Z</dcterms:created>
  <dcterms:modified xsi:type="dcterms:W3CDTF">2021-11-14T12:36:55Z</dcterms:modified>
</cp:coreProperties>
</file>