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9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6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66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36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41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95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5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89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1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4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4198-0673-4BF0-87C1-3DAD7286099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21B9-457F-4C40-8CAA-9FEEF3E6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71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C2EF-1357-4A4E-85A9-51E6D462C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70922"/>
            <a:ext cx="8144134" cy="1683026"/>
          </a:xfrm>
        </p:spPr>
        <p:txBody>
          <a:bodyPr/>
          <a:lstStyle/>
          <a:p>
            <a:pPr algn="ctr"/>
            <a:r>
              <a:rPr lang="en-US" sz="4400" dirty="0"/>
              <a:t>ORANG TUA ADALAH PENDIDIK UTAMA (BAB IV)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14BC20-BBE0-4A6F-90D1-7308CF8A1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903304"/>
            <a:ext cx="8144134" cy="530087"/>
          </a:xfrm>
        </p:spPr>
        <p:txBody>
          <a:bodyPr/>
          <a:lstStyle/>
          <a:p>
            <a:r>
              <a:rPr lang="en-US" dirty="0"/>
              <a:t>By: </a:t>
            </a:r>
            <a:r>
              <a:rPr lang="en-US" dirty="0" err="1"/>
              <a:t>Nosita</a:t>
            </a:r>
            <a:r>
              <a:rPr lang="en-US" dirty="0"/>
              <a:t> </a:t>
            </a:r>
            <a:r>
              <a:rPr lang="en-US" dirty="0" err="1"/>
              <a:t>br</a:t>
            </a:r>
            <a:r>
              <a:rPr lang="en-US" dirty="0"/>
              <a:t> </a:t>
            </a:r>
            <a:r>
              <a:rPr lang="en-US" dirty="0" err="1"/>
              <a:t>Tarigan</a:t>
            </a:r>
            <a:r>
              <a:rPr lang="en-US" dirty="0"/>
              <a:t>, </a:t>
            </a:r>
            <a:r>
              <a:rPr lang="en-US" dirty="0" err="1"/>
              <a:t>M.Pd.K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29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6868-91A8-425D-9B79-EFBE8F3A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627342"/>
            <a:ext cx="10588486" cy="5919231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Tanggung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jawab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emosional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ditemukan</a:t>
            </a:r>
            <a:r>
              <a:rPr lang="en-US" sz="3200" dirty="0"/>
              <a:t> di </a:t>
            </a:r>
            <a:r>
              <a:rPr lang="en-US" sz="3200" dirty="0" err="1"/>
              <a:t>Kolose</a:t>
            </a:r>
            <a:r>
              <a:rPr lang="en-US" sz="3200" dirty="0"/>
              <a:t> 3:21, “Hai </a:t>
            </a:r>
            <a:r>
              <a:rPr lang="en-US" sz="3200" dirty="0" err="1"/>
              <a:t>bapa-bapa</a:t>
            </a:r>
            <a:r>
              <a:rPr lang="en-US" sz="3200" dirty="0"/>
              <a:t>, </a:t>
            </a:r>
            <a:r>
              <a:rPr lang="en-US" sz="3200" dirty="0" err="1"/>
              <a:t>janganlah</a:t>
            </a:r>
            <a:r>
              <a:rPr lang="en-US" sz="3200" dirty="0"/>
              <a:t> </a:t>
            </a:r>
            <a:r>
              <a:rPr lang="en-US" sz="3200" dirty="0" err="1"/>
              <a:t>sakiti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anakmu</a:t>
            </a:r>
            <a:r>
              <a:rPr lang="en-US" sz="3200" dirty="0"/>
              <a:t>, </a:t>
            </a:r>
            <a:r>
              <a:rPr lang="en-US" sz="3200" dirty="0" err="1"/>
              <a:t>supaya</a:t>
            </a:r>
            <a:r>
              <a:rPr lang="en-US" sz="3200" dirty="0"/>
              <a:t> </a:t>
            </a:r>
            <a:r>
              <a:rPr lang="en-US" sz="3200" dirty="0" err="1"/>
              <a:t>jangan</a:t>
            </a:r>
            <a:r>
              <a:rPr lang="en-US" sz="3200" dirty="0"/>
              <a:t> </a:t>
            </a:r>
            <a:r>
              <a:rPr lang="en-US" sz="3200" dirty="0" err="1"/>
              <a:t>tawar</a:t>
            </a:r>
            <a:r>
              <a:rPr lang="en-US" sz="3200" dirty="0"/>
              <a:t> </a:t>
            </a:r>
            <a:r>
              <a:rPr lang="en-US" sz="3200" dirty="0" err="1"/>
              <a:t>hatinya</a:t>
            </a:r>
            <a:r>
              <a:rPr lang="en-US" sz="3200" dirty="0"/>
              <a:t>.” </a:t>
            </a:r>
          </a:p>
          <a:p>
            <a:r>
              <a:rPr lang="en-US" sz="2800" dirty="0" err="1"/>
              <a:t>Kepada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, Dobson (2014) </a:t>
            </a:r>
            <a:r>
              <a:rPr lang="en-US" sz="2800" dirty="0" err="1"/>
              <a:t>berpesan</a:t>
            </a:r>
            <a:r>
              <a:rPr lang="en-US" sz="2800" dirty="0"/>
              <a:t> agar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hal-hal</a:t>
            </a:r>
            <a:r>
              <a:rPr lang="en-US" sz="2800" dirty="0"/>
              <a:t> yang </a:t>
            </a:r>
            <a:r>
              <a:rPr lang="en-US" sz="2800" dirty="0" err="1"/>
              <a:t>justru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. Hal-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menghargai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  <a:r>
              <a:rPr lang="en-US" sz="2800" dirty="0" err="1"/>
              <a:t>menuntut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 lain. </a:t>
            </a:r>
          </a:p>
          <a:p>
            <a:r>
              <a:rPr lang="en-US" sz="2800" dirty="0" err="1">
                <a:solidFill>
                  <a:srgbClr val="FFC000"/>
                </a:solidFill>
              </a:rPr>
              <a:t>Tanggung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jawab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fisik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ditemukan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ayat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, “Orang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meninggalkan</a:t>
            </a:r>
            <a:r>
              <a:rPr lang="en-US" sz="2800" dirty="0"/>
              <a:t> </a:t>
            </a:r>
            <a:r>
              <a:rPr lang="en-US" sz="2800" dirty="0" err="1"/>
              <a:t>warisan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cucunya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kekayaan</a:t>
            </a:r>
            <a:r>
              <a:rPr lang="en-US" sz="2800" dirty="0"/>
              <a:t> orang </a:t>
            </a:r>
            <a:r>
              <a:rPr lang="en-US" sz="2800" dirty="0" err="1"/>
              <a:t>berdosa</a:t>
            </a:r>
            <a:r>
              <a:rPr lang="en-US" sz="2800" dirty="0"/>
              <a:t>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orang </a:t>
            </a:r>
            <a:r>
              <a:rPr lang="en-US" sz="2800" dirty="0" err="1"/>
              <a:t>benar</a:t>
            </a:r>
            <a:r>
              <a:rPr lang="en-US" sz="2800" dirty="0"/>
              <a:t>” (</a:t>
            </a:r>
            <a:r>
              <a:rPr lang="en-US" sz="2800" dirty="0" err="1"/>
              <a:t>Amsal</a:t>
            </a:r>
            <a:r>
              <a:rPr lang="en-US" sz="2800" dirty="0"/>
              <a:t> 13:22) dan “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memeliharakan</a:t>
            </a:r>
            <a:r>
              <a:rPr lang="en-US" sz="2800" dirty="0"/>
              <a:t> </a:t>
            </a:r>
            <a:r>
              <a:rPr lang="en-US" sz="2800" dirty="0" err="1"/>
              <a:t>sanak</a:t>
            </a:r>
            <a:r>
              <a:rPr lang="en-US" sz="2800" dirty="0"/>
              <a:t> </a:t>
            </a:r>
            <a:r>
              <a:rPr lang="en-US" sz="2800" dirty="0" err="1"/>
              <a:t>saudaranya</a:t>
            </a:r>
            <a:r>
              <a:rPr lang="en-US" sz="2800" dirty="0"/>
              <a:t>, </a:t>
            </a:r>
            <a:r>
              <a:rPr lang="en-US" sz="2800" dirty="0" err="1"/>
              <a:t>apalagi</a:t>
            </a:r>
            <a:r>
              <a:rPr lang="en-US" sz="2800" dirty="0"/>
              <a:t> </a:t>
            </a:r>
            <a:r>
              <a:rPr lang="en-US" sz="2800" dirty="0" err="1"/>
              <a:t>seisi</a:t>
            </a:r>
            <a:r>
              <a:rPr lang="en-US" sz="2800" dirty="0"/>
              <a:t> </a:t>
            </a:r>
            <a:r>
              <a:rPr lang="en-US" sz="2800" dirty="0" err="1"/>
              <a:t>rumahnya</a:t>
            </a:r>
            <a:r>
              <a:rPr lang="en-US" sz="2800" dirty="0"/>
              <a:t>, orang </a:t>
            </a:r>
            <a:r>
              <a:rPr lang="en-US" sz="2800" dirty="0" err="1"/>
              <a:t>itu</a:t>
            </a:r>
            <a:r>
              <a:rPr lang="en-US" sz="2800" dirty="0"/>
              <a:t> murtad dan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orang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beriman</a:t>
            </a:r>
            <a:r>
              <a:rPr lang="en-US" sz="2800" dirty="0"/>
              <a:t>” (1 </a:t>
            </a:r>
            <a:r>
              <a:rPr lang="en-US" sz="2800" dirty="0" err="1"/>
              <a:t>Timotius</a:t>
            </a:r>
            <a:r>
              <a:rPr lang="en-US" sz="2800" dirty="0"/>
              <a:t> 5:8).</a:t>
            </a:r>
          </a:p>
        </p:txBody>
      </p:sp>
    </p:spTree>
    <p:extLst>
      <p:ext uri="{BB962C8B-B14F-4D97-AF65-F5344CB8AC3E}">
        <p14:creationId xmlns:p14="http://schemas.microsoft.com/office/powerpoint/2010/main" val="24623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A9F0-B6BC-428F-BF6A-91778F46D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90" y="640594"/>
            <a:ext cx="10226219" cy="5892727"/>
          </a:xfrm>
        </p:spPr>
        <p:txBody>
          <a:bodyPr>
            <a:normAutofit/>
          </a:bodyPr>
          <a:lstStyle/>
          <a:p>
            <a:r>
              <a:rPr lang="en-US" sz="3200" dirty="0"/>
              <a:t>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mempertimbangkan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sangat </a:t>
            </a:r>
            <a:r>
              <a:rPr lang="en-US" sz="3200" dirty="0" err="1"/>
              <a:t>hati-hati</a:t>
            </a:r>
            <a:r>
              <a:rPr lang="en-US" sz="3200" dirty="0"/>
              <a:t>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kemampuan</a:t>
            </a:r>
            <a:r>
              <a:rPr lang="en-US" sz="3200" dirty="0"/>
              <a:t> yang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memadai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sebanyak-banyaknya</a:t>
            </a:r>
            <a:r>
              <a:rPr lang="en-US" sz="3200" dirty="0"/>
              <a:t>.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inansial</a:t>
            </a:r>
            <a:r>
              <a:rPr lang="en-US" sz="3200" dirty="0"/>
              <a:t>,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mengasihi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utuh</a:t>
            </a:r>
            <a:r>
              <a:rPr lang="en-US" sz="3200" dirty="0"/>
              <a:t>, dan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mendidik</a:t>
            </a:r>
            <a:r>
              <a:rPr lang="en-US" sz="3200" dirty="0"/>
              <a:t> agar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bertumbuh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spiritual. ( Banyak Anak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rejeki</a:t>
            </a:r>
            <a:r>
              <a:rPr lang="en-US" sz="3200" dirty="0"/>
              <a:t>)</a:t>
            </a:r>
          </a:p>
          <a:p>
            <a:r>
              <a:rPr lang="en-US" sz="3200" dirty="0" err="1"/>
              <a:t>Menjadi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berat</a:t>
            </a:r>
            <a:r>
              <a:rPr lang="en-US" sz="3200" dirty="0"/>
              <a:t>.</a:t>
            </a:r>
          </a:p>
          <a:p>
            <a:r>
              <a:rPr lang="en-US" sz="3200" dirty="0"/>
              <a:t>Belum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membekali</a:t>
            </a:r>
            <a:r>
              <a:rPr lang="en-US" sz="3200" dirty="0"/>
              <a:t> </a:t>
            </a:r>
            <a:r>
              <a:rPr lang="en-US" sz="3200" dirty="0" err="1"/>
              <a:t>tiap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364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E95F2-CF3A-41D9-8534-940D20D82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60" y="680350"/>
            <a:ext cx="10186462" cy="6025249"/>
          </a:xfrm>
        </p:spPr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Analisis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oleh </a:t>
            </a:r>
            <a:r>
              <a:rPr lang="en-US" sz="3200" dirty="0" err="1"/>
              <a:t>Hoeve</a:t>
            </a:r>
            <a:r>
              <a:rPr lang="en-US" sz="3200" dirty="0"/>
              <a:t> </a:t>
            </a:r>
            <a:r>
              <a:rPr lang="en-US" sz="3200" dirty="0" err="1"/>
              <a:t>dkk</a:t>
            </a:r>
            <a:r>
              <a:rPr lang="en-US" sz="3200" dirty="0"/>
              <a:t>. (2009) </a:t>
            </a:r>
            <a:r>
              <a:rPr lang="en-US" sz="3200" dirty="0" err="1"/>
              <a:t>terhadap</a:t>
            </a:r>
            <a:r>
              <a:rPr lang="en-US" sz="3200" dirty="0"/>
              <a:t> 161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perlakuan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kenakalan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kenakalan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sebagian</a:t>
            </a:r>
            <a:r>
              <a:rPr lang="en-US" sz="3200" dirty="0"/>
              <a:t> </a:t>
            </a:r>
            <a:r>
              <a:rPr lang="en-US" sz="3200" dirty="0" err="1"/>
              <a:t>disebabkan</a:t>
            </a:r>
            <a:r>
              <a:rPr lang="en-US" sz="3200" dirty="0"/>
              <a:t> oleh orang </a:t>
            </a:r>
            <a:r>
              <a:rPr lang="en-US" sz="3200" dirty="0" err="1"/>
              <a:t>tua</a:t>
            </a:r>
            <a:r>
              <a:rPr lang="en-US" sz="3200" dirty="0"/>
              <a:t> yang </a:t>
            </a:r>
            <a:r>
              <a:rPr lang="en-US" sz="3200" dirty="0" err="1"/>
              <a:t>menolak</a:t>
            </a:r>
            <a:r>
              <a:rPr lang="en-US" sz="3200" dirty="0"/>
              <a:t> </a:t>
            </a:r>
            <a:r>
              <a:rPr lang="en-US" sz="3200" dirty="0" err="1"/>
              <a:t>kehadiran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peduli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permusuhan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Analisis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oleh </a:t>
            </a:r>
            <a:r>
              <a:rPr lang="en-US" sz="3200" dirty="0" err="1"/>
              <a:t>Pinquart</a:t>
            </a:r>
            <a:r>
              <a:rPr lang="en-US" sz="3200" dirty="0"/>
              <a:t> (2017) </a:t>
            </a:r>
            <a:r>
              <a:rPr lang="en-US" sz="3200" dirty="0" err="1"/>
              <a:t>terhadap</a:t>
            </a:r>
            <a:r>
              <a:rPr lang="en-US" sz="3200" dirty="0"/>
              <a:t> 1.435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antaraperilaku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yang </a:t>
            </a:r>
            <a:r>
              <a:rPr lang="en-US" sz="3200" dirty="0" err="1"/>
              <a:t>diperlihatkan</a:t>
            </a:r>
            <a:r>
              <a:rPr lang="en-US" sz="3200" dirty="0"/>
              <a:t> oleh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pola</a:t>
            </a:r>
            <a:r>
              <a:rPr lang="en-US" sz="3200" dirty="0"/>
              <a:t> </a:t>
            </a:r>
            <a:r>
              <a:rPr lang="en-US" sz="3200" dirty="0" err="1"/>
              <a:t>asuh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yang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menghukum</a:t>
            </a:r>
            <a:r>
              <a:rPr lang="en-US" sz="3200" dirty="0"/>
              <a:t> dan </a:t>
            </a:r>
            <a:r>
              <a:rPr lang="en-US" sz="3200" dirty="0" err="1"/>
              <a:t>terlalu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aturan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3527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FE03E-ACE8-4704-A78C-3CD9DA0C4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77" y="640595"/>
            <a:ext cx="10345488" cy="5972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bersikap</a:t>
            </a:r>
            <a:r>
              <a:rPr lang="en-US" sz="3200" dirty="0"/>
              <a:t> </a:t>
            </a:r>
            <a:r>
              <a:rPr lang="en-US" sz="3200" dirty="0" err="1"/>
              <a:t>otoriter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dan </a:t>
            </a:r>
            <a:r>
              <a:rPr lang="en-US" sz="3200" dirty="0" err="1"/>
              <a:t>remaja</a:t>
            </a:r>
            <a:r>
              <a:rPr lang="en-US" sz="3200" dirty="0"/>
              <a:t> yang </a:t>
            </a:r>
            <a:r>
              <a:rPr lang="en-US" sz="3200" dirty="0" err="1"/>
              <a:t>berperilaku</a:t>
            </a:r>
            <a:r>
              <a:rPr lang="en-US" sz="3200" dirty="0"/>
              <a:t> </a:t>
            </a:r>
            <a:r>
              <a:rPr lang="en-US" sz="3200" dirty="0" err="1"/>
              <a:t>agresif</a:t>
            </a:r>
            <a:r>
              <a:rPr lang="en-US" sz="3200" dirty="0"/>
              <a:t>, </a:t>
            </a:r>
            <a:r>
              <a:rPr lang="en-US" sz="3200" dirty="0" err="1"/>
              <a:t>hiperaktif</a:t>
            </a:r>
            <a:r>
              <a:rPr lang="en-US" sz="3200" dirty="0"/>
              <a:t>, </a:t>
            </a:r>
            <a:r>
              <a:rPr lang="en-US" sz="3200" dirty="0" err="1"/>
              <a:t>memberontak</a:t>
            </a:r>
            <a:r>
              <a:rPr lang="en-US" sz="3200" dirty="0"/>
              <a:t>,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juga yang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gangguan</a:t>
            </a:r>
            <a:r>
              <a:rPr lang="en-US" sz="3200" dirty="0"/>
              <a:t> </a:t>
            </a:r>
            <a:r>
              <a:rPr lang="en-US" sz="3200" dirty="0" err="1"/>
              <a:t>kejiwaan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bertambah</a:t>
            </a:r>
            <a:r>
              <a:rPr lang="en-US" sz="3200" dirty="0"/>
              <a:t> </a:t>
            </a:r>
            <a:r>
              <a:rPr lang="en-US" sz="3200" dirty="0" err="1"/>
              <a:t>dewasa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Pentingnya</a:t>
            </a:r>
            <a:r>
              <a:rPr lang="en-US" sz="3200" dirty="0"/>
              <a:t> </a:t>
            </a:r>
            <a:r>
              <a:rPr lang="en-US" sz="3200" dirty="0" err="1"/>
              <a:t>menjaga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dan </a:t>
            </a:r>
            <a:r>
              <a:rPr lang="en-US" sz="3200" dirty="0" err="1"/>
              <a:t>anak</a:t>
            </a:r>
            <a:r>
              <a:rPr lang="en-US" sz="3200" dirty="0"/>
              <a:t>.</a:t>
            </a:r>
          </a:p>
          <a:p>
            <a:r>
              <a:rPr lang="en-US" sz="3200" dirty="0"/>
              <a:t>(DIDISKUSIKAN+===</a:t>
            </a:r>
            <a:r>
              <a:rPr lang="en-US" sz="3200" dirty="0">
                <a:solidFill>
                  <a:srgbClr val="FFFF00"/>
                </a:solidFill>
              </a:rPr>
              <a:t>Mana yang </a:t>
            </a:r>
            <a:r>
              <a:rPr lang="en-US" sz="3200" dirty="0" err="1">
                <a:solidFill>
                  <a:srgbClr val="FFFF00"/>
                </a:solidFill>
              </a:rPr>
              <a:t>lebih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berat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err="1">
                <a:solidFill>
                  <a:srgbClr val="FFFF00"/>
                </a:solidFill>
              </a:rPr>
              <a:t>tugas</a:t>
            </a:r>
            <a:r>
              <a:rPr lang="en-US" sz="3200" dirty="0">
                <a:solidFill>
                  <a:srgbClr val="FFFF00"/>
                </a:solidFill>
              </a:rPr>
              <a:t> ayah </a:t>
            </a:r>
            <a:r>
              <a:rPr lang="en-US" sz="3200" dirty="0" err="1">
                <a:solidFill>
                  <a:srgbClr val="FFFF00"/>
                </a:solidFill>
              </a:rPr>
              <a:t>atau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ibu</a:t>
            </a:r>
            <a:r>
              <a:rPr lang="en-US" sz="3200" dirty="0">
                <a:solidFill>
                  <a:srgbClr val="FFFF00"/>
                </a:solidFill>
              </a:rPr>
              <a:t>? )</a:t>
            </a:r>
          </a:p>
          <a:p>
            <a:r>
              <a:rPr lang="en-US" sz="3200" dirty="0" err="1"/>
              <a:t>Tradisi</a:t>
            </a:r>
            <a:r>
              <a:rPr lang="en-US" sz="3200" dirty="0"/>
              <a:t>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menempatkan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di </a:t>
            </a:r>
            <a:r>
              <a:rPr lang="en-US" sz="3200" dirty="0" err="1"/>
              <a:t>rumah</a:t>
            </a:r>
            <a:r>
              <a:rPr lang="en-US" sz="3200" dirty="0"/>
              <a:t>,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mendidik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mengasuh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, </a:t>
            </a: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ayah </a:t>
            </a:r>
            <a:r>
              <a:rPr lang="en-US" sz="3200" dirty="0" err="1"/>
              <a:t>adalah</a:t>
            </a:r>
            <a:r>
              <a:rPr lang="en-US" sz="3200" dirty="0"/>
              <a:t>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.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tercermin</a:t>
            </a:r>
            <a:r>
              <a:rPr lang="en-US" sz="3200" dirty="0"/>
              <a:t> </a:t>
            </a:r>
            <a:r>
              <a:rPr lang="en-US" sz="3200" dirty="0" err="1"/>
              <a:t>misalnya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pelajaran</a:t>
            </a:r>
            <a:r>
              <a:rPr lang="en-US" sz="3200" dirty="0"/>
              <a:t> di </a:t>
            </a:r>
            <a:r>
              <a:rPr lang="en-US" sz="3200" dirty="0" err="1"/>
              <a:t>Sekolah</a:t>
            </a:r>
            <a:r>
              <a:rPr lang="en-US" sz="3200" dirty="0"/>
              <a:t> Dasar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siswa</a:t>
            </a:r>
            <a:r>
              <a:rPr lang="en-US" sz="3200" dirty="0"/>
              <a:t> </a:t>
            </a:r>
            <a:r>
              <a:rPr lang="en-US" sz="3200" dirty="0" err="1"/>
              <a:t>disuruh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mana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tepat</a:t>
            </a:r>
            <a:r>
              <a:rPr lang="en-US" sz="3200" dirty="0"/>
              <a:t>, </a:t>
            </a:r>
            <a:r>
              <a:rPr lang="en-US" sz="3200" dirty="0" err="1"/>
              <a:t>ibu</a:t>
            </a:r>
            <a:r>
              <a:rPr lang="en-US" sz="3200" dirty="0"/>
              <a:t> di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di </a:t>
            </a:r>
            <a:r>
              <a:rPr lang="en-US" sz="3200" dirty="0" err="1"/>
              <a:t>kantor</a:t>
            </a:r>
            <a:r>
              <a:rPr lang="en-US" sz="3200" dirty="0"/>
              <a:t>.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pembagian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 </a:t>
            </a:r>
            <a:r>
              <a:rPr lang="en-US" sz="3200" dirty="0" err="1"/>
              <a:t>dibenarkan</a:t>
            </a:r>
            <a:r>
              <a:rPr lang="en-US" sz="3200" dirty="0"/>
              <a:t>? </a:t>
            </a:r>
            <a:r>
              <a:rPr lang="en-US" sz="3200" dirty="0">
                <a:solidFill>
                  <a:srgbClr val="FFFF00"/>
                </a:solidFill>
              </a:rPr>
              <a:t>(DIDISKUSIKAN)</a:t>
            </a:r>
          </a:p>
        </p:txBody>
      </p:sp>
    </p:spTree>
    <p:extLst>
      <p:ext uri="{BB962C8B-B14F-4D97-AF65-F5344CB8AC3E}">
        <p14:creationId xmlns:p14="http://schemas.microsoft.com/office/powerpoint/2010/main" val="155660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6119-9D37-4791-A5AC-B3E897931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47" y="680351"/>
            <a:ext cx="10822566" cy="5826466"/>
          </a:xfrm>
        </p:spPr>
        <p:txBody>
          <a:bodyPr>
            <a:noAutofit/>
          </a:bodyPr>
          <a:lstStyle/>
          <a:p>
            <a:r>
              <a:rPr lang="en-US" sz="3200" dirty="0"/>
              <a:t>Hasil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anak-anak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laki-laki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perempuan</a:t>
            </a:r>
            <a:r>
              <a:rPr lang="en-US" sz="3200" dirty="0"/>
              <a:t>,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dekat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ibunya</a:t>
            </a:r>
            <a:r>
              <a:rPr lang="en-US" sz="3200" dirty="0"/>
              <a:t> (Koehn &amp; Kerns, 2018). </a:t>
            </a:r>
          </a:p>
          <a:p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pada </a:t>
            </a:r>
            <a:r>
              <a:rPr lang="en-US" sz="3200" dirty="0" err="1"/>
              <a:t>remaja</a:t>
            </a:r>
            <a:r>
              <a:rPr lang="en-US" sz="3200" dirty="0"/>
              <a:t> di Indonesia juga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serupa</a:t>
            </a:r>
            <a:r>
              <a:rPr lang="en-US" sz="3200" dirty="0"/>
              <a:t>. </a:t>
            </a: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mengherankan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umumnya</a:t>
            </a:r>
            <a:r>
              <a:rPr lang="en-US" sz="3200" dirty="0"/>
              <a:t> </a:t>
            </a:r>
            <a:r>
              <a:rPr lang="en-US" sz="3200" dirty="0" err="1"/>
              <a:t>mengasuh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lumrah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dan </a:t>
            </a:r>
            <a:r>
              <a:rPr lang="en-US" sz="3200" dirty="0" err="1"/>
              <a:t>bukan</a:t>
            </a:r>
            <a:r>
              <a:rPr lang="en-US" sz="3200" dirty="0"/>
              <a:t> pada ayah. </a:t>
            </a:r>
            <a:r>
              <a:rPr lang="en-US" sz="3200" dirty="0" err="1"/>
              <a:t>Namun</a:t>
            </a:r>
            <a:r>
              <a:rPr lang="en-US" sz="3200" dirty="0"/>
              <a:t>,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kedekatan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ayah,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kesulitan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beranjak</a:t>
            </a:r>
            <a:r>
              <a:rPr lang="en-US" sz="3200" dirty="0"/>
              <a:t> </a:t>
            </a:r>
            <a:r>
              <a:rPr lang="en-US" sz="3200" dirty="0" err="1"/>
              <a:t>makin</a:t>
            </a:r>
            <a:r>
              <a:rPr lang="en-US" sz="3200" dirty="0"/>
              <a:t> </a:t>
            </a:r>
            <a:r>
              <a:rPr lang="en-US" sz="3200" dirty="0" err="1"/>
              <a:t>dewasa.Saat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membandingkan</a:t>
            </a:r>
            <a:r>
              <a:rPr lang="en-US" sz="3200" dirty="0"/>
              <a:t>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ketidakhadiran</a:t>
            </a:r>
            <a:r>
              <a:rPr lang="en-US" sz="3200" dirty="0"/>
              <a:t> ayah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ketidakhadiran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: mana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pertumbuhan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7647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B9E5F-DA66-46E8-B23A-657C401F0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60" y="569844"/>
            <a:ext cx="10332236" cy="5950226"/>
          </a:xfrm>
        </p:spPr>
        <p:txBody>
          <a:bodyPr>
            <a:noAutofit/>
          </a:bodyPr>
          <a:lstStyle/>
          <a:p>
            <a:r>
              <a:rPr lang="en-US" sz="3600" dirty="0"/>
              <a:t>Demuth dan Brown (2004)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Möller</a:t>
            </a:r>
            <a:r>
              <a:rPr lang="en-US" sz="3600" dirty="0"/>
              <a:t> </a:t>
            </a:r>
            <a:r>
              <a:rPr lang="en-US" sz="3600" dirty="0" err="1"/>
              <a:t>dkk</a:t>
            </a:r>
            <a:r>
              <a:rPr lang="en-US" sz="3600" dirty="0"/>
              <a:t> (2016), </a:t>
            </a:r>
            <a:r>
              <a:rPr lang="en-US" sz="3600" dirty="0" err="1"/>
              <a:t>menemukan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ketidakhadiran</a:t>
            </a:r>
            <a:r>
              <a:rPr lang="en-US" sz="3600" dirty="0"/>
              <a:t> ayah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pengaruh</a:t>
            </a:r>
            <a:r>
              <a:rPr lang="en-US" sz="3600" dirty="0"/>
              <a:t> yang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besar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kenakalan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dibandingkan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ketidakhadiran</a:t>
            </a:r>
            <a:r>
              <a:rPr lang="en-US" sz="3600" dirty="0"/>
              <a:t> </a:t>
            </a:r>
            <a:r>
              <a:rPr lang="en-US" sz="3600" dirty="0" err="1"/>
              <a:t>ibu</a:t>
            </a:r>
            <a:r>
              <a:rPr lang="en-US" sz="3600" dirty="0"/>
              <a:t>. </a:t>
            </a:r>
          </a:p>
          <a:p>
            <a:r>
              <a:rPr lang="en-US" sz="3600" dirty="0"/>
              <a:t>Satu </a:t>
            </a:r>
            <a:r>
              <a:rPr lang="en-US" sz="3600" dirty="0" err="1"/>
              <a:t>kesaksian</a:t>
            </a:r>
            <a:r>
              <a:rPr lang="en-US" sz="3600" dirty="0"/>
              <a:t> yang </a:t>
            </a:r>
            <a:r>
              <a:rPr lang="en-US" sz="3600" dirty="0" err="1"/>
              <a:t>mengharukan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yang </a:t>
            </a:r>
            <a:r>
              <a:rPr lang="en-US" sz="3600" dirty="0" err="1"/>
              <a:t>diceritakan</a:t>
            </a:r>
            <a:r>
              <a:rPr lang="en-US" sz="3600" dirty="0"/>
              <a:t> oleh </a:t>
            </a:r>
            <a:r>
              <a:rPr lang="en-US" sz="3600" dirty="0" err="1"/>
              <a:t>pendeta</a:t>
            </a:r>
            <a:r>
              <a:rPr lang="en-US" sz="3600" dirty="0"/>
              <a:t> D. James Kennedy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temannya</a:t>
            </a:r>
            <a:r>
              <a:rPr lang="en-US" sz="3600" dirty="0"/>
              <a:t> yang </a:t>
            </a:r>
            <a:r>
              <a:rPr lang="en-US" sz="3600" dirty="0" err="1"/>
              <a:t>seorang</a:t>
            </a:r>
            <a:r>
              <a:rPr lang="en-US" sz="3600" dirty="0"/>
              <a:t> </a:t>
            </a:r>
            <a:r>
              <a:rPr lang="en-US" sz="3600" dirty="0" err="1"/>
              <a:t>misionaris</a:t>
            </a:r>
            <a:r>
              <a:rPr lang="en-US" sz="3600" dirty="0"/>
              <a:t>. </a:t>
            </a:r>
            <a:r>
              <a:rPr lang="en-US" sz="3600" dirty="0" err="1"/>
              <a:t>Misionaris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menemukan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mayoritas</a:t>
            </a:r>
            <a:r>
              <a:rPr lang="en-US" sz="3600" dirty="0"/>
              <a:t> </a:t>
            </a:r>
            <a:r>
              <a:rPr lang="en-US" sz="3600" dirty="0" err="1"/>
              <a:t>narapidana</a:t>
            </a:r>
            <a:r>
              <a:rPr lang="en-US" sz="3600" dirty="0"/>
              <a:t> yang </a:t>
            </a:r>
            <a:r>
              <a:rPr lang="en-US" sz="3600" dirty="0" err="1"/>
              <a:t>dilayaninya</a:t>
            </a:r>
            <a:r>
              <a:rPr lang="en-US" sz="3600" dirty="0"/>
              <a:t> di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penjara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mengenal</a:t>
            </a:r>
            <a:r>
              <a:rPr lang="en-US" sz="3600" dirty="0"/>
              <a:t> </a:t>
            </a:r>
            <a:r>
              <a:rPr lang="en-US" sz="3600" dirty="0" err="1"/>
              <a:t>tokoh</a:t>
            </a:r>
            <a:r>
              <a:rPr lang="en-US" sz="3600" dirty="0"/>
              <a:t> ayah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kehidupannya</a:t>
            </a:r>
            <a:r>
              <a:rPr lang="en-US" sz="3600" dirty="0"/>
              <a:t> (</a:t>
            </a:r>
            <a:r>
              <a:rPr lang="en-US" sz="3600" dirty="0" err="1"/>
              <a:t>Takooshian</a:t>
            </a:r>
            <a:r>
              <a:rPr lang="en-US" sz="3600" dirty="0"/>
              <a:t>, 2016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80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AE75F-5AA3-45E9-A449-6049634D7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2" y="680351"/>
            <a:ext cx="9613861" cy="5813214"/>
          </a:xfrm>
        </p:spPr>
        <p:txBody>
          <a:bodyPr>
            <a:normAutofit/>
          </a:bodyPr>
          <a:lstStyle/>
          <a:p>
            <a:r>
              <a:rPr lang="en-US" sz="3200" dirty="0" err="1"/>
              <a:t>Ternyata</a:t>
            </a:r>
            <a:r>
              <a:rPr lang="en-US" sz="3200" dirty="0"/>
              <a:t>, </a:t>
            </a: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‘</a:t>
            </a:r>
            <a:r>
              <a:rPr lang="en-US" sz="3200" dirty="0" err="1"/>
              <a:t>dititipkan</a:t>
            </a:r>
            <a:r>
              <a:rPr lang="en-US" sz="3200" dirty="0"/>
              <a:t>’ oleh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  <a:r>
              <a:rPr lang="en-US" sz="3200" dirty="0" err="1"/>
              <a:t>sungguh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mengasuh</a:t>
            </a:r>
            <a:r>
              <a:rPr lang="en-US" sz="3200" dirty="0"/>
              <a:t> dan </a:t>
            </a:r>
            <a:r>
              <a:rPr lang="en-US" sz="3200" dirty="0" err="1"/>
              <a:t>mendidik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agar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bertumbuh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yang </a:t>
            </a:r>
            <a:r>
              <a:rPr lang="en-US" sz="3200" dirty="0" err="1"/>
              <a:t>mengasihi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dan </a:t>
            </a:r>
            <a:r>
              <a:rPr lang="en-US" sz="3200" dirty="0" err="1"/>
              <a:t>sesama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Hampir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membiarkan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pengasuh</a:t>
            </a:r>
            <a:r>
              <a:rPr lang="en-US" sz="3200" dirty="0"/>
              <a:t> dan </a:t>
            </a:r>
            <a:r>
              <a:rPr lang="en-US" sz="3200" dirty="0" err="1"/>
              <a:t>pendidik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dibekali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memadai</a:t>
            </a:r>
            <a:r>
              <a:rPr lang="en-US" sz="3200" dirty="0"/>
              <a:t>. Di </a:t>
            </a:r>
            <a:r>
              <a:rPr lang="en-US" sz="3200" dirty="0" err="1"/>
              <a:t>sinilah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berharap</a:t>
            </a:r>
            <a:r>
              <a:rPr lang="en-US" sz="3200" dirty="0"/>
              <a:t> agar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membekali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bertanggung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72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6C0A-C7B4-4FC7-B10C-61A4B17A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Pesan</a:t>
            </a:r>
            <a:r>
              <a:rPr lang="en-US" sz="4000" dirty="0"/>
              <a:t> </a:t>
            </a:r>
            <a:r>
              <a:rPr lang="en-US" sz="4000" dirty="0" err="1"/>
              <a:t>Alkitab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Anak-</a:t>
            </a:r>
            <a:r>
              <a:rPr lang="en-US" sz="4000" dirty="0" err="1"/>
              <a:t>anak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820C5-42F3-4D54-BE2D-EC9442985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0835"/>
            <a:ext cx="9894914" cy="4465982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Sepuluh</a:t>
            </a:r>
            <a:r>
              <a:rPr lang="en-US" sz="3200" dirty="0"/>
              <a:t> Hukum </a:t>
            </a:r>
            <a:r>
              <a:rPr lang="en-US" sz="3200" dirty="0" err="1"/>
              <a:t>Taurat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lakukan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dan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sesama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.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juga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menghafal</a:t>
            </a:r>
            <a:r>
              <a:rPr lang="en-US" sz="3200" dirty="0"/>
              <a:t>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Sepuluh</a:t>
            </a:r>
            <a:r>
              <a:rPr lang="en-US" sz="3200" dirty="0"/>
              <a:t> Hukum </a:t>
            </a:r>
            <a:r>
              <a:rPr lang="en-US" sz="3200" dirty="0" err="1"/>
              <a:t>Taurat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Perhatikan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perintah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sesama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FF00"/>
                </a:solidFill>
              </a:rPr>
              <a:t>“</a:t>
            </a:r>
            <a:r>
              <a:rPr lang="en-US" sz="3200" dirty="0" err="1">
                <a:solidFill>
                  <a:srgbClr val="FFFF00"/>
                </a:solidFill>
              </a:rPr>
              <a:t>Hormatilah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ayahmu</a:t>
            </a:r>
            <a:r>
              <a:rPr lang="en-US" sz="3200" dirty="0">
                <a:solidFill>
                  <a:srgbClr val="FFFF00"/>
                </a:solidFill>
              </a:rPr>
              <a:t> dan </a:t>
            </a:r>
            <a:r>
              <a:rPr lang="en-US" sz="3200" dirty="0" err="1">
                <a:solidFill>
                  <a:srgbClr val="FFFF00"/>
                </a:solidFill>
              </a:rPr>
              <a:t>ibumu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err="1">
                <a:solidFill>
                  <a:srgbClr val="FFFF00"/>
                </a:solidFill>
              </a:rPr>
              <a:t>supaya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lanjut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umurmu</a:t>
            </a:r>
            <a:r>
              <a:rPr lang="en-US" sz="3200" dirty="0">
                <a:solidFill>
                  <a:srgbClr val="FFFF00"/>
                </a:solidFill>
              </a:rPr>
              <a:t> di </a:t>
            </a:r>
            <a:r>
              <a:rPr lang="en-US" sz="3200" dirty="0" err="1">
                <a:solidFill>
                  <a:srgbClr val="FFFF00"/>
                </a:solidFill>
              </a:rPr>
              <a:t>tanah</a:t>
            </a:r>
            <a:r>
              <a:rPr lang="en-US" sz="3200" dirty="0">
                <a:solidFill>
                  <a:srgbClr val="FFFF00"/>
                </a:solidFill>
              </a:rPr>
              <a:t> yang </a:t>
            </a:r>
            <a:r>
              <a:rPr lang="en-US" sz="3200" dirty="0" err="1">
                <a:solidFill>
                  <a:srgbClr val="FFFF00"/>
                </a:solidFill>
              </a:rPr>
              <a:t>diberikan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Tuhan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err="1">
                <a:solidFill>
                  <a:srgbClr val="FFFF00"/>
                </a:solidFill>
              </a:rPr>
              <a:t>Allahmu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err="1">
                <a:solidFill>
                  <a:srgbClr val="FFFF00"/>
                </a:solidFill>
              </a:rPr>
              <a:t>kepadamu</a:t>
            </a:r>
            <a:r>
              <a:rPr lang="en-US" sz="3200" dirty="0">
                <a:solidFill>
                  <a:srgbClr val="FFFF00"/>
                </a:solidFill>
              </a:rPr>
              <a:t>” (</a:t>
            </a:r>
            <a:r>
              <a:rPr lang="en-US" sz="3200" dirty="0" err="1">
                <a:solidFill>
                  <a:srgbClr val="FFFF00"/>
                </a:solidFill>
              </a:rPr>
              <a:t>Keluaran</a:t>
            </a:r>
            <a:r>
              <a:rPr lang="en-US" sz="3200" dirty="0">
                <a:solidFill>
                  <a:srgbClr val="FFFF00"/>
                </a:solidFill>
              </a:rPr>
              <a:t> 20: 12).</a:t>
            </a:r>
          </a:p>
        </p:txBody>
      </p:sp>
    </p:spTree>
    <p:extLst>
      <p:ext uri="{BB962C8B-B14F-4D97-AF65-F5344CB8AC3E}">
        <p14:creationId xmlns:p14="http://schemas.microsoft.com/office/powerpoint/2010/main" val="536570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76FAA-5648-4FE6-A13E-AD3D3CDE0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00" y="627342"/>
            <a:ext cx="10451504" cy="5905979"/>
          </a:xfrm>
        </p:spPr>
        <p:txBody>
          <a:bodyPr>
            <a:noAutofit/>
          </a:bodyPr>
          <a:lstStyle/>
          <a:p>
            <a:r>
              <a:rPr lang="en-US" sz="3200" dirty="0"/>
              <a:t>Ayat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kebetulan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Melalui</a:t>
            </a:r>
            <a:r>
              <a:rPr lang="en-US" sz="3200" dirty="0"/>
              <a:t> orang </a:t>
            </a:r>
            <a:r>
              <a:rPr lang="en-US" sz="3200" dirty="0" err="1"/>
              <a:t>tualah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hadir</a:t>
            </a:r>
            <a:r>
              <a:rPr lang="en-US" sz="3200" dirty="0"/>
              <a:t> di dunia. </a:t>
            </a:r>
            <a:r>
              <a:rPr lang="en-US" sz="3200" dirty="0" err="1"/>
              <a:t>Melalui</a:t>
            </a:r>
            <a:r>
              <a:rPr lang="en-US" sz="3200" dirty="0"/>
              <a:t> orang </a:t>
            </a:r>
            <a:r>
              <a:rPr lang="en-US" sz="3200" dirty="0" err="1"/>
              <a:t>tualah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,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berjalan</a:t>
            </a:r>
            <a:r>
              <a:rPr lang="en-US" sz="3200" dirty="0"/>
              <a:t>, be-</a:t>
            </a:r>
            <a:r>
              <a:rPr lang="en-US" sz="3200" dirty="0" err="1"/>
              <a:t>lajar</a:t>
            </a:r>
            <a:r>
              <a:rPr lang="en-US" sz="3200" dirty="0"/>
              <a:t> </a:t>
            </a:r>
            <a:r>
              <a:rPr lang="en-US" sz="3200" dirty="0" err="1"/>
              <a:t>bicara</a:t>
            </a:r>
            <a:r>
              <a:rPr lang="en-US" sz="3200" dirty="0"/>
              <a:t>, </a:t>
            </a:r>
            <a:r>
              <a:rPr lang="en-US" sz="3200" dirty="0" err="1"/>
              <a:t>belajar</a:t>
            </a:r>
            <a:r>
              <a:rPr lang="en-US" sz="3200" dirty="0"/>
              <a:t> mana yang </a:t>
            </a:r>
            <a:r>
              <a:rPr lang="en-US" sz="3200" dirty="0" err="1"/>
              <a:t>baik</a:t>
            </a:r>
            <a:r>
              <a:rPr lang="en-US" sz="3200" dirty="0"/>
              <a:t> dan </a:t>
            </a:r>
            <a:r>
              <a:rPr lang="en-US" sz="3200" dirty="0" err="1"/>
              <a:t>buruk</a:t>
            </a:r>
            <a:r>
              <a:rPr lang="en-US" sz="3200" dirty="0"/>
              <a:t>, mana yang </a:t>
            </a:r>
            <a:r>
              <a:rPr lang="en-US" sz="3200" dirty="0" err="1"/>
              <a:t>boleh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dan mana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dihindarkan</a:t>
            </a:r>
            <a:r>
              <a:rPr lang="en-US" sz="3200" dirty="0"/>
              <a:t>. </a:t>
            </a:r>
          </a:p>
          <a:p>
            <a:r>
              <a:rPr lang="en-US" sz="3200" dirty="0"/>
              <a:t>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, Rasul Paulus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menegaskan</a:t>
            </a:r>
            <a:r>
              <a:rPr lang="en-US" sz="3200" dirty="0"/>
              <a:t> </a:t>
            </a:r>
            <a:r>
              <a:rPr lang="en-US" sz="3200" dirty="0" err="1"/>
              <a:t>perintah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C000"/>
                </a:solidFill>
              </a:rPr>
              <a:t>“Hai </a:t>
            </a:r>
            <a:r>
              <a:rPr lang="en-US" sz="3200" dirty="0" err="1">
                <a:solidFill>
                  <a:srgbClr val="FFC000"/>
                </a:solidFill>
              </a:rPr>
              <a:t>anak-anak</a:t>
            </a:r>
            <a:r>
              <a:rPr lang="en-US" sz="3200" dirty="0">
                <a:solidFill>
                  <a:srgbClr val="FFC000"/>
                </a:solidFill>
              </a:rPr>
              <a:t>, </a:t>
            </a:r>
            <a:r>
              <a:rPr lang="en-US" sz="3200" dirty="0" err="1">
                <a:solidFill>
                  <a:srgbClr val="FFC000"/>
                </a:solidFill>
              </a:rPr>
              <a:t>taati-lah</a:t>
            </a:r>
            <a:r>
              <a:rPr lang="en-US" sz="3200" dirty="0">
                <a:solidFill>
                  <a:srgbClr val="FFC000"/>
                </a:solidFill>
              </a:rPr>
              <a:t> orang </a:t>
            </a:r>
            <a:r>
              <a:rPr lang="en-US" sz="3200" dirty="0" err="1">
                <a:solidFill>
                  <a:srgbClr val="FFC000"/>
                </a:solidFill>
              </a:rPr>
              <a:t>tuamu</a:t>
            </a:r>
            <a:r>
              <a:rPr lang="en-US" sz="3200" dirty="0">
                <a:solidFill>
                  <a:srgbClr val="FFC000"/>
                </a:solidFill>
              </a:rPr>
              <a:t> di </a:t>
            </a:r>
            <a:r>
              <a:rPr lang="en-US" sz="3200" dirty="0" err="1">
                <a:solidFill>
                  <a:srgbClr val="FFC000"/>
                </a:solidFill>
              </a:rPr>
              <a:t>dalam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Tuhan</a:t>
            </a:r>
            <a:r>
              <a:rPr lang="en-US" sz="3200" dirty="0">
                <a:solidFill>
                  <a:srgbClr val="FFC000"/>
                </a:solidFill>
              </a:rPr>
              <a:t>, </a:t>
            </a:r>
            <a:r>
              <a:rPr lang="en-US" sz="3200" dirty="0" err="1">
                <a:solidFill>
                  <a:srgbClr val="FFC000"/>
                </a:solidFill>
              </a:rPr>
              <a:t>karena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haruslah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demikian</a:t>
            </a:r>
            <a:r>
              <a:rPr lang="en-US" sz="3200" dirty="0">
                <a:solidFill>
                  <a:srgbClr val="FFC000"/>
                </a:solidFill>
              </a:rPr>
              <a:t>. </a:t>
            </a:r>
            <a:r>
              <a:rPr lang="en-US" sz="3200" dirty="0" err="1">
                <a:solidFill>
                  <a:srgbClr val="FFC000"/>
                </a:solidFill>
              </a:rPr>
              <a:t>Hormatilah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ayahmu</a:t>
            </a:r>
            <a:r>
              <a:rPr lang="en-US" sz="3200" dirty="0">
                <a:solidFill>
                  <a:srgbClr val="FFC000"/>
                </a:solidFill>
              </a:rPr>
              <a:t> dan </a:t>
            </a:r>
            <a:r>
              <a:rPr lang="en-US" sz="3200" dirty="0" err="1">
                <a:solidFill>
                  <a:srgbClr val="FFC000"/>
                </a:solidFill>
              </a:rPr>
              <a:t>ibumu</a:t>
            </a:r>
            <a:r>
              <a:rPr lang="en-US" sz="3200" dirty="0">
                <a:solidFill>
                  <a:srgbClr val="FFC000"/>
                </a:solidFill>
              </a:rPr>
              <a:t> — </a:t>
            </a:r>
            <a:r>
              <a:rPr lang="en-US" sz="3200" dirty="0" err="1">
                <a:solidFill>
                  <a:srgbClr val="FFC000"/>
                </a:solidFill>
              </a:rPr>
              <a:t>ini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adalah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suatu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perintah</a:t>
            </a:r>
            <a:r>
              <a:rPr lang="en-US" sz="3200" dirty="0">
                <a:solidFill>
                  <a:srgbClr val="FFC000"/>
                </a:solidFill>
              </a:rPr>
              <a:t> yang </a:t>
            </a:r>
            <a:r>
              <a:rPr lang="en-US" sz="3200" dirty="0" err="1">
                <a:solidFill>
                  <a:srgbClr val="FFC000"/>
                </a:solidFill>
              </a:rPr>
              <a:t>penting</a:t>
            </a:r>
            <a:r>
              <a:rPr lang="en-US" sz="3200" dirty="0">
                <a:solidFill>
                  <a:srgbClr val="FFC000"/>
                </a:solidFill>
              </a:rPr>
              <a:t>, </a:t>
            </a:r>
            <a:r>
              <a:rPr lang="en-US" sz="3200" dirty="0" err="1">
                <a:solidFill>
                  <a:srgbClr val="FFC000"/>
                </a:solidFill>
              </a:rPr>
              <a:t>seperti</a:t>
            </a:r>
            <a:r>
              <a:rPr lang="en-US" sz="3200" dirty="0">
                <a:solidFill>
                  <a:srgbClr val="FFC000"/>
                </a:solidFill>
              </a:rPr>
              <a:t> yang </a:t>
            </a:r>
            <a:r>
              <a:rPr lang="en-US" sz="3200" dirty="0" err="1">
                <a:solidFill>
                  <a:srgbClr val="FFC000"/>
                </a:solidFill>
              </a:rPr>
              <a:t>nyata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dari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janji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ini</a:t>
            </a:r>
            <a:r>
              <a:rPr lang="en-US" sz="3200" dirty="0">
                <a:solidFill>
                  <a:srgbClr val="FFC000"/>
                </a:solidFill>
              </a:rPr>
              <a:t>: </a:t>
            </a:r>
            <a:r>
              <a:rPr lang="en-US" sz="3200" dirty="0" err="1">
                <a:solidFill>
                  <a:srgbClr val="FFC000"/>
                </a:solidFill>
              </a:rPr>
              <a:t>supaya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kamu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berbahagia</a:t>
            </a:r>
            <a:r>
              <a:rPr lang="en-US" sz="3200" dirty="0">
                <a:solidFill>
                  <a:srgbClr val="FFC000"/>
                </a:solidFill>
              </a:rPr>
              <a:t> dan </a:t>
            </a:r>
            <a:r>
              <a:rPr lang="en-US" sz="3200" dirty="0" err="1">
                <a:solidFill>
                  <a:srgbClr val="FFC000"/>
                </a:solidFill>
              </a:rPr>
              <a:t>panjang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umurmu</a:t>
            </a:r>
            <a:r>
              <a:rPr lang="en-US" sz="3200" dirty="0">
                <a:solidFill>
                  <a:srgbClr val="FFC000"/>
                </a:solidFill>
              </a:rPr>
              <a:t> di </a:t>
            </a:r>
            <a:r>
              <a:rPr lang="en-US" sz="3200" dirty="0" err="1">
                <a:solidFill>
                  <a:srgbClr val="FFC000"/>
                </a:solidFill>
              </a:rPr>
              <a:t>bumi</a:t>
            </a:r>
            <a:r>
              <a:rPr lang="en-US" sz="3200" dirty="0">
                <a:solidFill>
                  <a:srgbClr val="FFC000"/>
                </a:solidFill>
              </a:rPr>
              <a:t>.” (</a:t>
            </a:r>
            <a:r>
              <a:rPr lang="en-US" sz="3200" dirty="0" err="1">
                <a:solidFill>
                  <a:srgbClr val="FFC000"/>
                </a:solidFill>
              </a:rPr>
              <a:t>Efesus</a:t>
            </a:r>
            <a:r>
              <a:rPr lang="en-US" sz="3200" dirty="0">
                <a:solidFill>
                  <a:srgbClr val="FFC000"/>
                </a:solidFill>
              </a:rPr>
              <a:t> 6:1-3).</a:t>
            </a:r>
          </a:p>
        </p:txBody>
      </p:sp>
    </p:spTree>
    <p:extLst>
      <p:ext uri="{BB962C8B-B14F-4D97-AF65-F5344CB8AC3E}">
        <p14:creationId xmlns:p14="http://schemas.microsoft.com/office/powerpoint/2010/main" val="370847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98E7-A110-43D3-BBD6-66137094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5D36-0D81-44F7-A16C-3E86799F2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dirty="0" err="1"/>
              <a:t>nilai-nilai</a:t>
            </a:r>
            <a:r>
              <a:rPr lang="en-US" sz="4000" dirty="0"/>
              <a:t> </a:t>
            </a:r>
            <a:r>
              <a:rPr lang="en-US" sz="4000" dirty="0" err="1"/>
              <a:t>iman</a:t>
            </a:r>
            <a:r>
              <a:rPr lang="en-US" sz="4000" dirty="0"/>
              <a:t> Kristen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keluar</a:t>
            </a:r>
            <a:r>
              <a:rPr lang="en-US" sz="4000" dirty="0"/>
              <a:t>-ga </a:t>
            </a:r>
            <a:r>
              <a:rPr lang="en-US" sz="4000" dirty="0" err="1"/>
              <a:t>serta</a:t>
            </a:r>
            <a:r>
              <a:rPr lang="en-US" sz="4000" dirty="0"/>
              <a:t> </a:t>
            </a:r>
            <a:r>
              <a:rPr lang="en-US" sz="4000" dirty="0" err="1"/>
              <a:t>menjabarkan</a:t>
            </a:r>
            <a:r>
              <a:rPr lang="en-US" sz="4000" dirty="0"/>
              <a:t> </a:t>
            </a:r>
            <a:r>
              <a:rPr lang="en-US" sz="4000" dirty="0" err="1"/>
              <a:t>peran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dan orang </a:t>
            </a:r>
            <a:r>
              <a:rPr lang="en-US" sz="4000" dirty="0" err="1"/>
              <a:t>tua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pendidik</a:t>
            </a:r>
            <a:r>
              <a:rPr lang="en-US" sz="4000" dirty="0"/>
              <a:t> </a:t>
            </a:r>
            <a:r>
              <a:rPr lang="en-US" sz="4000" dirty="0" err="1"/>
              <a:t>utama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481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ED35-8FAB-4F9C-A652-0E04C570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b="1" dirty="0" err="1"/>
              <a:t>Pembelajaran</a:t>
            </a:r>
            <a:r>
              <a:rPr lang="en-US" dirty="0"/>
              <a:t> per Sub-</a:t>
            </a:r>
            <a:r>
              <a:rPr lang="en-US" dirty="0" err="1"/>
              <a:t>bab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696EB-73DD-480F-9AD7-C9A16626F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99860"/>
            <a:ext cx="9974427" cy="4320209"/>
          </a:xfrm>
        </p:spPr>
        <p:txBody>
          <a:bodyPr>
            <a:normAutofit/>
          </a:bodyPr>
          <a:lstStyle/>
          <a:p>
            <a:r>
              <a:rPr lang="en-US" sz="3200" dirty="0" err="1"/>
              <a:t>Bersyukur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kelahirannya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orangtua</a:t>
            </a:r>
            <a:endParaRPr lang="en-US" sz="3200" dirty="0"/>
          </a:p>
          <a:p>
            <a:r>
              <a:rPr lang="en-US" sz="3200" dirty="0" err="1"/>
              <a:t>Mengakui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orangtua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pendidik</a:t>
            </a:r>
            <a:r>
              <a:rPr lang="en-US" sz="3200" dirty="0"/>
              <a:t> </a:t>
            </a:r>
            <a:r>
              <a:rPr lang="en-US" sz="3200" dirty="0" err="1"/>
              <a:t>utama</a:t>
            </a:r>
            <a:endParaRPr lang="en-US" sz="3200" dirty="0"/>
          </a:p>
          <a:p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perjuangan</a:t>
            </a:r>
            <a:r>
              <a:rPr lang="en-US" sz="3200" dirty="0"/>
              <a:t> </a:t>
            </a:r>
            <a:r>
              <a:rPr lang="en-US" sz="3200" dirty="0" err="1"/>
              <a:t>orangtua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mengasuh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anaknya</a:t>
            </a:r>
            <a:endParaRPr lang="en-US" sz="3200" dirty="0"/>
          </a:p>
          <a:p>
            <a:r>
              <a:rPr lang="en-US" sz="3200" dirty="0" err="1"/>
              <a:t>Mewujudkan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 </a:t>
            </a:r>
            <a:r>
              <a:rPr lang="en-US" sz="3200" dirty="0" err="1"/>
              <a:t>sayang</a:t>
            </a:r>
            <a:r>
              <a:rPr lang="en-US" sz="3200" dirty="0"/>
              <a:t> dan </a:t>
            </a:r>
            <a:r>
              <a:rPr lang="en-US" sz="3200" dirty="0" err="1"/>
              <a:t>hormat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orangtua</a:t>
            </a:r>
            <a:r>
              <a:rPr lang="en-US" sz="3200" dirty="0"/>
              <a:t> </a:t>
            </a:r>
            <a:r>
              <a:rPr lang="en-US" sz="3200" dirty="0" err="1"/>
              <a:t>sebagaimana</a:t>
            </a:r>
            <a:r>
              <a:rPr lang="en-US" sz="3200" dirty="0"/>
              <a:t> yang </a:t>
            </a:r>
            <a:r>
              <a:rPr lang="en-US" sz="3200" dirty="0" err="1"/>
              <a:t>diperintahkan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02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C5D4-E59A-4FE0-93E6-9A642BA7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Pesan</a:t>
            </a:r>
            <a:r>
              <a:rPr lang="en-US" sz="4000" dirty="0"/>
              <a:t> </a:t>
            </a:r>
            <a:r>
              <a:rPr lang="en-US" sz="4000" dirty="0" err="1"/>
              <a:t>Alkitab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orangtua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0F5CA-6B8C-4350-A262-BB976F893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1078"/>
            <a:ext cx="9828653" cy="44659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800" dirty="0"/>
              <a:t>Apersepsi(Apakah  Pernah lihat iklan seperti ini)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4BDCB3-4CE7-4F41-A616-5DC55C45E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012" y="2570922"/>
            <a:ext cx="4676190" cy="389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9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0252A-C983-46A1-AC99-EFD69DD3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556590"/>
            <a:ext cx="9722636" cy="60164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err="1"/>
              <a:t>Setiap</a:t>
            </a:r>
            <a:r>
              <a:rPr lang="en-US" sz="3200" dirty="0"/>
              <a:t> orang </a:t>
            </a:r>
            <a:r>
              <a:rPr lang="en-US" sz="3200" dirty="0" err="1"/>
              <a:t>lahir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 </a:t>
            </a:r>
            <a:r>
              <a:rPr lang="en-US" sz="3200" dirty="0" err="1"/>
              <a:t>Artinya</a:t>
            </a:r>
            <a:r>
              <a:rPr lang="en-US" sz="3200" dirty="0"/>
              <a:t>,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ciptaan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hadir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keberadaan</a:t>
            </a:r>
            <a:r>
              <a:rPr lang="en-US" sz="3200" dirty="0"/>
              <a:t>. </a:t>
            </a:r>
            <a:r>
              <a:rPr lang="en-US" sz="3200" dirty="0" err="1"/>
              <a:t>Harap</a:t>
            </a:r>
            <a:r>
              <a:rPr lang="en-US" sz="3200" dirty="0"/>
              <a:t> </a:t>
            </a:r>
            <a:r>
              <a:rPr lang="en-US" sz="3200" dirty="0" err="1"/>
              <a:t>selalu</a:t>
            </a:r>
            <a:r>
              <a:rPr lang="en-US" sz="3200" dirty="0"/>
              <a:t> </a:t>
            </a:r>
            <a:r>
              <a:rPr lang="en-US" sz="3200" dirty="0" err="1"/>
              <a:t>diingat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Maha</a:t>
            </a:r>
            <a:r>
              <a:rPr lang="en-US" sz="3200" dirty="0"/>
              <a:t> </a:t>
            </a:r>
            <a:r>
              <a:rPr lang="en-US" sz="3200" dirty="0" err="1"/>
              <a:t>Pencipta</a:t>
            </a:r>
            <a:r>
              <a:rPr lang="en-US" sz="3200" dirty="0"/>
              <a:t>,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apapun</a:t>
            </a:r>
            <a:r>
              <a:rPr lang="en-US" sz="3200" dirty="0"/>
              <a:t> yang </a:t>
            </a:r>
            <a:r>
              <a:rPr lang="en-US" sz="3200" dirty="0" err="1"/>
              <a:t>ada</a:t>
            </a:r>
            <a:r>
              <a:rPr lang="en-US" sz="3200" dirty="0"/>
              <a:t> di dunia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milik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tercatat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milik</a:t>
            </a:r>
            <a:r>
              <a:rPr lang="en-US" sz="3200" dirty="0"/>
              <a:t> orang </a:t>
            </a:r>
            <a:r>
              <a:rPr lang="en-US" sz="3200" dirty="0" err="1"/>
              <a:t>tuanya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Tuhanlah</a:t>
            </a:r>
            <a:r>
              <a:rPr lang="en-US" sz="3200" dirty="0"/>
              <a:t> yang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(“</a:t>
            </a:r>
            <a:r>
              <a:rPr lang="en-US" sz="3200" dirty="0" err="1"/>
              <a:t>Sungguh</a:t>
            </a:r>
            <a:r>
              <a:rPr lang="en-US" sz="3200" dirty="0"/>
              <a:t>,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jiwa</a:t>
            </a:r>
            <a:r>
              <a:rPr lang="en-US" sz="3200" dirty="0"/>
              <a:t> Aku punya!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jiwa</a:t>
            </a:r>
            <a:r>
              <a:rPr lang="en-US" sz="3200" dirty="0"/>
              <a:t> ayah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jiwa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Aku punya!” - </a:t>
            </a:r>
            <a:r>
              <a:rPr lang="en-US" sz="3200" dirty="0" err="1"/>
              <a:t>Yehezkiel</a:t>
            </a:r>
            <a:r>
              <a:rPr lang="en-US" sz="3200" dirty="0"/>
              <a:t> 18:4a).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sebabnya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diperhitungkan</a:t>
            </a:r>
            <a:r>
              <a:rPr lang="en-US" sz="3200" dirty="0"/>
              <a:t> </a:t>
            </a:r>
            <a:r>
              <a:rPr lang="en-US" sz="3200" dirty="0" err="1"/>
              <a:t>baik-baik</a:t>
            </a:r>
            <a:r>
              <a:rPr lang="en-US" sz="3200" dirty="0"/>
              <a:t>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seturut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kehendak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2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A967B-7F32-468B-AB58-78E34A586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574333"/>
            <a:ext cx="9965635" cy="5919231"/>
          </a:xfrm>
        </p:spPr>
        <p:txBody>
          <a:bodyPr>
            <a:normAutofit/>
          </a:bodyPr>
          <a:lstStyle/>
          <a:p>
            <a:r>
              <a:rPr lang="en-US" sz="3200" dirty="0"/>
              <a:t>Harus </a:t>
            </a:r>
            <a:r>
              <a:rPr lang="en-US" sz="3200" dirty="0" err="1"/>
              <a:t>diakui</a:t>
            </a:r>
            <a:r>
              <a:rPr lang="en-US" sz="3200" dirty="0"/>
              <a:t>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yang </a:t>
            </a:r>
            <a:r>
              <a:rPr lang="en-US" sz="3200" dirty="0" err="1"/>
              <a:t>menganggap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?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menguntungkan</a:t>
            </a:r>
            <a:r>
              <a:rPr lang="en-US" sz="3200" dirty="0"/>
              <a:t> </a:t>
            </a:r>
            <a:r>
              <a:rPr lang="en-US" sz="3200" dirty="0" err="1"/>
              <a:t>disimpan</a:t>
            </a:r>
            <a:r>
              <a:rPr lang="en-US" sz="3200" dirty="0"/>
              <a:t>,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menguntungkan</a:t>
            </a:r>
            <a:r>
              <a:rPr lang="en-US" sz="3200" dirty="0"/>
              <a:t> </a:t>
            </a:r>
            <a:r>
              <a:rPr lang="en-US" sz="3200" dirty="0" err="1"/>
              <a:t>dilepaskan</a:t>
            </a:r>
            <a:r>
              <a:rPr lang="en-US" sz="3200" dirty="0"/>
              <a:t>. </a:t>
            </a:r>
            <a:r>
              <a:rPr lang="en-US" sz="3200" dirty="0" err="1"/>
              <a:t>Ternyata</a:t>
            </a:r>
            <a:r>
              <a:rPr lang="en-US" sz="3200" dirty="0"/>
              <a:t>, </a:t>
            </a:r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berisi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pesan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kemudian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dukacita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kelakuan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, </a:t>
            </a:r>
            <a:r>
              <a:rPr lang="en-US" sz="3200" dirty="0" err="1"/>
              <a:t>inipun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diingatkan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(“Anak yang </a:t>
            </a:r>
            <a:r>
              <a:rPr lang="en-US" sz="3200" dirty="0" err="1"/>
              <a:t>bijak</a:t>
            </a:r>
            <a:r>
              <a:rPr lang="en-US" sz="3200" dirty="0"/>
              <a:t> </a:t>
            </a:r>
            <a:r>
              <a:rPr lang="en-US" sz="3200" dirty="0" err="1"/>
              <a:t>mendatangkan</a:t>
            </a:r>
            <a:r>
              <a:rPr lang="en-US" sz="3200" dirty="0"/>
              <a:t> </a:t>
            </a:r>
            <a:r>
              <a:rPr lang="en-US" sz="3200" dirty="0" err="1"/>
              <a:t>sukacita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ayahnya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yang </a:t>
            </a:r>
            <a:r>
              <a:rPr lang="en-US" sz="3200" dirty="0" err="1"/>
              <a:t>bebal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kedukaan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ibunya</a:t>
            </a:r>
            <a:r>
              <a:rPr lang="en-US" sz="3200" dirty="0"/>
              <a:t>” - </a:t>
            </a:r>
            <a:r>
              <a:rPr lang="en-US" sz="3200" dirty="0" err="1"/>
              <a:t>Amsal</a:t>
            </a:r>
            <a:r>
              <a:rPr lang="en-US" sz="3200" dirty="0"/>
              <a:t> 10:1).</a:t>
            </a:r>
          </a:p>
        </p:txBody>
      </p:sp>
    </p:spTree>
    <p:extLst>
      <p:ext uri="{BB962C8B-B14F-4D97-AF65-F5344CB8AC3E}">
        <p14:creationId xmlns:p14="http://schemas.microsoft.com/office/powerpoint/2010/main" val="400563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83FC-39A7-4A75-9ECC-45274B3C8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90" y="733360"/>
            <a:ext cx="9987680" cy="579996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yang </a:t>
            </a:r>
            <a:r>
              <a:rPr lang="en-US" sz="3200" dirty="0" err="1"/>
              <a:t>dititipkan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,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memberi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bertumbuh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inginkan</a:t>
            </a:r>
            <a:r>
              <a:rPr lang="en-US" sz="3200" dirty="0"/>
              <a:t> </a:t>
            </a:r>
            <a:r>
              <a:rPr lang="en-US" sz="3200" dirty="0" err="1"/>
              <a:t>untuknya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,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sekadar</a:t>
            </a:r>
            <a:r>
              <a:rPr lang="en-US" sz="3200" dirty="0"/>
              <a:t> </a:t>
            </a:r>
            <a:r>
              <a:rPr lang="en-US" sz="3200" dirty="0" err="1"/>
              <a:t>mengikuti</a:t>
            </a:r>
            <a:r>
              <a:rPr lang="en-US" sz="3200" dirty="0"/>
              <a:t> </a:t>
            </a:r>
            <a:r>
              <a:rPr lang="en-US" sz="3200" dirty="0" err="1"/>
              <a:t>keinginan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sebabnya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mengasuh</a:t>
            </a:r>
            <a:r>
              <a:rPr lang="en-US" sz="3200" dirty="0"/>
              <a:t> dan </a:t>
            </a:r>
            <a:r>
              <a:rPr lang="en-US" sz="3200" dirty="0" err="1"/>
              <a:t>mendidik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terletak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boleh</a:t>
            </a:r>
            <a:r>
              <a:rPr lang="en-US" sz="3200" dirty="0"/>
              <a:t>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lain, </a:t>
            </a:r>
            <a:r>
              <a:rPr lang="en-US" sz="3200" dirty="0" err="1"/>
              <a:t>walaupun</a:t>
            </a:r>
            <a:r>
              <a:rPr lang="en-US" sz="3200" dirty="0"/>
              <a:t> orang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terdidik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 guru di </a:t>
            </a:r>
            <a:r>
              <a:rPr lang="en-US" sz="3200" dirty="0" err="1"/>
              <a:t>sekolah</a:t>
            </a:r>
            <a:r>
              <a:rPr lang="en-US" sz="3200" dirty="0"/>
              <a:t>.</a:t>
            </a:r>
          </a:p>
          <a:p>
            <a:r>
              <a:rPr lang="en-US" sz="3200" dirty="0"/>
              <a:t>Dobson (2014),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psikolog</a:t>
            </a:r>
            <a:r>
              <a:rPr lang="en-US" sz="3200" dirty="0"/>
              <a:t> Kristen yang </a:t>
            </a:r>
            <a:r>
              <a:rPr lang="en-US" sz="3200" dirty="0" err="1"/>
              <a:t>mengelola</a:t>
            </a:r>
            <a:r>
              <a:rPr lang="en-US" sz="3200" dirty="0"/>
              <a:t> Focus on the Family di California, Amerika </a:t>
            </a:r>
            <a:r>
              <a:rPr lang="en-US" sz="3200" dirty="0" err="1"/>
              <a:t>Serikat</a:t>
            </a:r>
            <a:r>
              <a:rPr lang="en-US" sz="3200" dirty="0"/>
              <a:t>, </a:t>
            </a:r>
            <a:r>
              <a:rPr lang="en-US" sz="3200" dirty="0" err="1"/>
              <a:t>berpesan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para orang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  <a:r>
              <a:rPr lang="en-US" sz="3200" dirty="0" err="1"/>
              <a:t>khususnya</a:t>
            </a:r>
            <a:r>
              <a:rPr lang="en-US" sz="3200" dirty="0"/>
              <a:t> ayah,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haruslah</a:t>
            </a:r>
            <a:r>
              <a:rPr lang="en-US" sz="3200" dirty="0"/>
              <a:t> me-</a:t>
            </a:r>
            <a:r>
              <a:rPr lang="en-US" sz="3200" dirty="0" err="1"/>
              <a:t>rupakan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yang </a:t>
            </a:r>
            <a:r>
              <a:rPr lang="en-US" sz="3200" dirty="0" err="1"/>
              <a:t>akrab</a:t>
            </a:r>
            <a:r>
              <a:rPr lang="en-US" sz="3200" dirty="0"/>
              <a:t> dan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kehangatan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91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CF12-D8FC-4CDD-A707-AE14C65B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39" y="574334"/>
            <a:ext cx="9987678" cy="5985492"/>
          </a:xfrm>
        </p:spPr>
        <p:txBody>
          <a:bodyPr>
            <a:normAutofit/>
          </a:bodyPr>
          <a:lstStyle/>
          <a:p>
            <a:r>
              <a:rPr lang="en-US" sz="3200" dirty="0"/>
              <a:t>Anak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boleh</a:t>
            </a:r>
            <a:r>
              <a:rPr lang="en-US" sz="3200" dirty="0"/>
              <a:t> </a:t>
            </a:r>
            <a:r>
              <a:rPr lang="en-US" sz="3200" dirty="0" err="1"/>
              <a:t>ragu-ragu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membahas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membingungkan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 ayah.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membina</a:t>
            </a:r>
            <a:r>
              <a:rPr lang="en-US" sz="3200" dirty="0"/>
              <a:t> </a:t>
            </a:r>
            <a:r>
              <a:rPr lang="en-US" sz="3200" dirty="0" err="1"/>
              <a:t>kehangatan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tidaklah</a:t>
            </a:r>
            <a:r>
              <a:rPr lang="en-US" sz="3200" dirty="0"/>
              <a:t> lama,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memasuki</a:t>
            </a:r>
            <a:r>
              <a:rPr lang="en-US" sz="3200" dirty="0"/>
              <a:t> </a:t>
            </a:r>
            <a:r>
              <a:rPr lang="en-US" sz="3200" dirty="0" err="1"/>
              <a:t>usia</a:t>
            </a:r>
            <a:r>
              <a:rPr lang="en-US" sz="3200" dirty="0"/>
              <a:t> </a:t>
            </a:r>
            <a:r>
              <a:rPr lang="en-US" sz="3200" dirty="0" err="1"/>
              <a:t>remaja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menginjak</a:t>
            </a:r>
            <a:r>
              <a:rPr lang="en-US" sz="3200" dirty="0"/>
              <a:t> </a:t>
            </a:r>
            <a:r>
              <a:rPr lang="en-US" sz="3200" dirty="0" err="1"/>
              <a:t>bangku</a:t>
            </a:r>
            <a:r>
              <a:rPr lang="en-US" sz="3200" dirty="0"/>
              <a:t> SMP, </a:t>
            </a:r>
            <a:r>
              <a:rPr lang="en-US" sz="3200" dirty="0" err="1"/>
              <a:t>umumnya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akrab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teman</a:t>
            </a:r>
            <a:r>
              <a:rPr lang="en-US" sz="3200" dirty="0"/>
              <a:t> </a:t>
            </a:r>
            <a:r>
              <a:rPr lang="en-US" sz="3200" dirty="0" err="1"/>
              <a:t>sebaya</a:t>
            </a:r>
            <a:r>
              <a:rPr lang="en-US" sz="3200" dirty="0"/>
              <a:t> </a:t>
            </a:r>
            <a:r>
              <a:rPr lang="en-US" sz="3200" dirty="0" err="1">
                <a:effectLst/>
                <a:latin typeface="LinLibertine"/>
              </a:rPr>
              <a:t>dibandingkan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dengan</a:t>
            </a:r>
            <a:r>
              <a:rPr lang="en-US" sz="3200" dirty="0">
                <a:effectLst/>
                <a:latin typeface="LinLibertine"/>
              </a:rPr>
              <a:t> orang </a:t>
            </a:r>
            <a:r>
              <a:rPr lang="en-US" sz="3200" dirty="0" err="1">
                <a:effectLst/>
                <a:latin typeface="LinLibertine"/>
              </a:rPr>
              <a:t>tua</a:t>
            </a:r>
            <a:r>
              <a:rPr lang="en-US" sz="3200" dirty="0">
                <a:effectLst/>
                <a:latin typeface="LinLibertine"/>
              </a:rPr>
              <a:t>. </a:t>
            </a:r>
          </a:p>
          <a:p>
            <a:r>
              <a:rPr lang="en-US" sz="3200" dirty="0">
                <a:effectLst/>
                <a:latin typeface="LinLibertine"/>
              </a:rPr>
              <a:t>Hal </a:t>
            </a:r>
            <a:r>
              <a:rPr lang="en-US" sz="3200" dirty="0" err="1">
                <a:effectLst/>
                <a:latin typeface="LinLibertine"/>
              </a:rPr>
              <a:t>terindah</a:t>
            </a:r>
            <a:r>
              <a:rPr lang="en-US" sz="3200" dirty="0">
                <a:effectLst/>
                <a:latin typeface="LinLibertine"/>
              </a:rPr>
              <a:t> yang </a:t>
            </a:r>
            <a:r>
              <a:rPr lang="en-US" sz="3200" dirty="0" err="1">
                <a:effectLst/>
                <a:latin typeface="LinLibertine"/>
              </a:rPr>
              <a:t>dapat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dilakukan</a:t>
            </a:r>
            <a:r>
              <a:rPr lang="en-US" sz="3200" dirty="0">
                <a:effectLst/>
                <a:latin typeface="LinLibertine"/>
              </a:rPr>
              <a:t> orang </a:t>
            </a:r>
            <a:r>
              <a:rPr lang="en-US" sz="3200" dirty="0" err="1">
                <a:effectLst/>
                <a:latin typeface="LinLibertine"/>
              </a:rPr>
              <a:t>tua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bagi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anak-anaknya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adalah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menjadi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sahabat</a:t>
            </a:r>
            <a:r>
              <a:rPr lang="en-US" sz="3200" dirty="0">
                <a:effectLst/>
                <a:latin typeface="LinLibertine"/>
              </a:rPr>
              <a:t>. </a:t>
            </a:r>
            <a:r>
              <a:rPr lang="en-US" sz="3200" dirty="0" err="1">
                <a:effectLst/>
                <a:latin typeface="LinLibertine"/>
              </a:rPr>
              <a:t>Begitulah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pesan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Charlote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Priatna</a:t>
            </a:r>
            <a:r>
              <a:rPr lang="en-US" sz="3200" dirty="0">
                <a:effectLst/>
                <a:latin typeface="LinLibertine"/>
              </a:rPr>
              <a:t> (2020), </a:t>
            </a:r>
            <a:r>
              <a:rPr lang="en-US" sz="3200" dirty="0" err="1">
                <a:effectLst/>
                <a:latin typeface="LinLibertine"/>
              </a:rPr>
              <a:t>seorang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konselor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sekaligus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pendiri</a:t>
            </a:r>
            <a:r>
              <a:rPr lang="en-US" sz="3200" dirty="0">
                <a:effectLst/>
                <a:latin typeface="LinLibertine"/>
              </a:rPr>
              <a:t> </a:t>
            </a:r>
            <a:r>
              <a:rPr lang="en-US" sz="3200" dirty="0" err="1">
                <a:effectLst/>
                <a:latin typeface="LinLibertine"/>
              </a:rPr>
              <a:t>sekolah</a:t>
            </a:r>
            <a:r>
              <a:rPr lang="en-US" sz="3200" dirty="0">
                <a:effectLst/>
                <a:latin typeface="LinLibertine"/>
              </a:rPr>
              <a:t> Kristen </a:t>
            </a:r>
            <a:r>
              <a:rPr lang="en-US" sz="3200" dirty="0" err="1">
                <a:effectLst/>
                <a:latin typeface="LinLibertine"/>
              </a:rPr>
              <a:t>Athalia</a:t>
            </a:r>
            <a:r>
              <a:rPr lang="en-US" sz="3200" dirty="0">
                <a:effectLst/>
                <a:latin typeface="LinLibertine"/>
              </a:rPr>
              <a:t> di Jakarta.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390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81DD5-36B8-45A4-BC18-64390478D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3" y="574333"/>
            <a:ext cx="11167123" cy="5932483"/>
          </a:xfrm>
        </p:spPr>
        <p:txBody>
          <a:bodyPr>
            <a:noAutofit/>
          </a:bodyPr>
          <a:lstStyle/>
          <a:p>
            <a:r>
              <a:rPr lang="en-US" sz="3200" dirty="0"/>
              <a:t>Ada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anak-anaknya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spiritual, </a:t>
            </a:r>
            <a:r>
              <a:rPr lang="en-US" sz="3200" dirty="0" err="1"/>
              <a:t>emosional</a:t>
            </a:r>
            <a:r>
              <a:rPr lang="en-US" sz="3200" dirty="0"/>
              <a:t>, dan </a:t>
            </a:r>
            <a:r>
              <a:rPr lang="en-US" sz="3200" dirty="0" err="1"/>
              <a:t>fisik</a:t>
            </a:r>
            <a:r>
              <a:rPr lang="en-US" sz="3200" dirty="0"/>
              <a:t>. </a:t>
            </a:r>
          </a:p>
          <a:p>
            <a:r>
              <a:rPr lang="en-US" sz="3200" dirty="0" err="1">
                <a:solidFill>
                  <a:srgbClr val="FFFF00"/>
                </a:solidFill>
              </a:rPr>
              <a:t>Tanggung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jawab</a:t>
            </a:r>
            <a:r>
              <a:rPr lang="en-US" sz="3200" dirty="0">
                <a:solidFill>
                  <a:srgbClr val="FFFF00"/>
                </a:solidFill>
              </a:rPr>
              <a:t> spiritual </a:t>
            </a:r>
            <a:r>
              <a:rPr lang="en-US" sz="3200" dirty="0" err="1"/>
              <a:t>adalah</a:t>
            </a:r>
            <a:r>
              <a:rPr lang="en-US" sz="3200" dirty="0"/>
              <a:t> agar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berada</a:t>
            </a:r>
            <a:r>
              <a:rPr lang="en-US" sz="3200" dirty="0"/>
              <a:t> di </a:t>
            </a:r>
            <a:r>
              <a:rPr lang="en-US" sz="3200" dirty="0" err="1"/>
              <a:t>jalan</a:t>
            </a:r>
            <a:r>
              <a:rPr lang="en-US" sz="3200" dirty="0"/>
              <a:t> yang </a:t>
            </a:r>
            <a:r>
              <a:rPr lang="en-US" sz="3200" dirty="0" err="1"/>
              <a:t>benar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menjalani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dewasa</a:t>
            </a:r>
            <a:r>
              <a:rPr lang="en-US" sz="3200" dirty="0"/>
              <a:t>. </a:t>
            </a:r>
            <a:r>
              <a:rPr lang="en-US" sz="3200" dirty="0" err="1"/>
              <a:t>Setidak-tidaknya</a:t>
            </a:r>
            <a:r>
              <a:rPr lang="en-US" sz="3200" dirty="0"/>
              <a:t>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ayat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dijadikan</a:t>
            </a:r>
            <a:r>
              <a:rPr lang="en-US" sz="3200" dirty="0"/>
              <a:t> </a:t>
            </a:r>
            <a:r>
              <a:rPr lang="en-US" sz="3200" dirty="0" err="1"/>
              <a:t>rujukan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“</a:t>
            </a:r>
            <a:r>
              <a:rPr lang="en-US" sz="3200" dirty="0" err="1"/>
              <a:t>Didiklah</a:t>
            </a:r>
            <a:r>
              <a:rPr lang="en-US" sz="3200" dirty="0"/>
              <a:t> orang </a:t>
            </a:r>
            <a:r>
              <a:rPr lang="en-US" sz="3200" dirty="0" err="1"/>
              <a:t>muda</a:t>
            </a:r>
            <a:r>
              <a:rPr lang="en-US" sz="3200" dirty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r>
              <a:rPr lang="en-US" sz="3200" dirty="0"/>
              <a:t> yang </a:t>
            </a:r>
            <a:r>
              <a:rPr lang="en-US" sz="3200" dirty="0" err="1"/>
              <a:t>patut</a:t>
            </a:r>
            <a:r>
              <a:rPr lang="en-US" sz="3200" dirty="0"/>
              <a:t> </a:t>
            </a:r>
            <a:r>
              <a:rPr lang="en-US" sz="3200" dirty="0" err="1"/>
              <a:t>baginya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pada masa </a:t>
            </a:r>
            <a:r>
              <a:rPr lang="en-US" sz="3200" dirty="0" err="1"/>
              <a:t>tuanya</a:t>
            </a:r>
            <a:r>
              <a:rPr lang="en-US" sz="3200" dirty="0"/>
              <a:t> pun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menyimpang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pada </a:t>
            </a:r>
            <a:r>
              <a:rPr lang="en-US" sz="3200" dirty="0" err="1"/>
              <a:t>jalan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” (</a:t>
            </a:r>
            <a:r>
              <a:rPr lang="en-US" sz="3200" dirty="0" err="1"/>
              <a:t>Amsal</a:t>
            </a:r>
            <a:r>
              <a:rPr lang="en-US" sz="3200" dirty="0"/>
              <a:t> 22:6) </a:t>
            </a:r>
            <a:r>
              <a:rPr lang="en-US" sz="3200" dirty="0" err="1"/>
              <a:t>serta</a:t>
            </a:r>
            <a:r>
              <a:rPr lang="en-US" sz="3200" dirty="0"/>
              <a:t> “Dan </a:t>
            </a:r>
            <a:r>
              <a:rPr lang="en-US" sz="3200" dirty="0" err="1"/>
              <a:t>kamu</a:t>
            </a:r>
            <a:r>
              <a:rPr lang="en-US" sz="3200" dirty="0"/>
              <a:t>, </a:t>
            </a:r>
            <a:r>
              <a:rPr lang="en-US" sz="3200" dirty="0" err="1"/>
              <a:t>bapa-bapa</a:t>
            </a:r>
            <a:r>
              <a:rPr lang="en-US" sz="3200" dirty="0"/>
              <a:t>, </a:t>
            </a:r>
            <a:r>
              <a:rPr lang="en-US" sz="3200" dirty="0" err="1"/>
              <a:t>janganlah</a:t>
            </a:r>
            <a:r>
              <a:rPr lang="en-US" sz="3200" dirty="0"/>
              <a:t> </a:t>
            </a:r>
            <a:r>
              <a:rPr lang="en-US" sz="3200" dirty="0" err="1"/>
              <a:t>bangkitkan</a:t>
            </a:r>
            <a:r>
              <a:rPr lang="en-US" sz="3200" dirty="0"/>
              <a:t> </a:t>
            </a:r>
            <a:r>
              <a:rPr lang="en-US" sz="3200" dirty="0" err="1"/>
              <a:t>amarah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anak-anakmu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didiklah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ajaran</a:t>
            </a:r>
            <a:r>
              <a:rPr lang="en-US" sz="3200" dirty="0"/>
              <a:t> dan </a:t>
            </a:r>
            <a:r>
              <a:rPr lang="en-US" sz="3200" dirty="0" err="1"/>
              <a:t>nasihat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” (</a:t>
            </a:r>
            <a:r>
              <a:rPr lang="en-US" sz="3200" dirty="0" err="1"/>
              <a:t>Efesus</a:t>
            </a:r>
            <a:r>
              <a:rPr lang="en-US" sz="3200" dirty="0"/>
              <a:t> 6:4).</a:t>
            </a:r>
          </a:p>
        </p:txBody>
      </p:sp>
    </p:spTree>
    <p:extLst>
      <p:ext uri="{BB962C8B-B14F-4D97-AF65-F5344CB8AC3E}">
        <p14:creationId xmlns:p14="http://schemas.microsoft.com/office/powerpoint/2010/main" val="37733042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328</TotalTime>
  <Words>1375</Words>
  <Application>Microsoft Office PowerPoint</Application>
  <PresentationFormat>Widescreen</PresentationFormat>
  <Paragraphs>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LinLibertine</vt:lpstr>
      <vt:lpstr>Trebuchet MS</vt:lpstr>
      <vt:lpstr>Wingdings</vt:lpstr>
      <vt:lpstr>Berlin</vt:lpstr>
      <vt:lpstr>ORANG TUA ADALAH PENDIDIK UTAMA (BAB IV)</vt:lpstr>
      <vt:lpstr>Capaian Pembelajaran</vt:lpstr>
      <vt:lpstr>Tujuan Pembelajaran per Sub-bab</vt:lpstr>
      <vt:lpstr>Pesan Alkitab untuk orangtua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Pesan Alkitab untuk Anak-anak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 TUA ADALAH PENDIDIK UTAMA (BAB IV)</dc:title>
  <dc:creator>rikkbeef@gmail.com</dc:creator>
  <cp:lastModifiedBy>rikkbeef@gmail.com</cp:lastModifiedBy>
  <cp:revision>2</cp:revision>
  <dcterms:created xsi:type="dcterms:W3CDTF">2021-09-28T20:58:11Z</dcterms:created>
  <dcterms:modified xsi:type="dcterms:W3CDTF">2021-10-12T10:03:53Z</dcterms:modified>
</cp:coreProperties>
</file>