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5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4198-0673-4BF0-87C1-3DAD7286099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0FE21B9-457F-4C40-8CAA-9FEEF3E6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9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4198-0673-4BF0-87C1-3DAD7286099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0FE21B9-457F-4C40-8CAA-9FEEF3E6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69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4198-0673-4BF0-87C1-3DAD7286099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0FE21B9-457F-4C40-8CAA-9FEEF3E6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66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4198-0673-4BF0-87C1-3DAD7286099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0FE21B9-457F-4C40-8CAA-9FEEF3E63769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8363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4198-0673-4BF0-87C1-3DAD7286099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0FE21B9-457F-4C40-8CAA-9FEEF3E6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141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4198-0673-4BF0-87C1-3DAD7286099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21B9-457F-4C40-8CAA-9FEEF3E6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957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4198-0673-4BF0-87C1-3DAD7286099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21B9-457F-4C40-8CAA-9FEEF3E6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85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4198-0673-4BF0-87C1-3DAD7286099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21B9-457F-4C40-8CAA-9FEEF3E6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894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E2824198-0673-4BF0-87C1-3DAD7286099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0FE21B9-457F-4C40-8CAA-9FEEF3E6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59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4198-0673-4BF0-87C1-3DAD7286099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21B9-457F-4C40-8CAA-9FEEF3E6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493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4198-0673-4BF0-87C1-3DAD7286099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0FE21B9-457F-4C40-8CAA-9FEEF3E6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1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4198-0673-4BF0-87C1-3DAD7286099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21B9-457F-4C40-8CAA-9FEEF3E6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45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4198-0673-4BF0-87C1-3DAD7286099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21B9-457F-4C40-8CAA-9FEEF3E6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92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4198-0673-4BF0-87C1-3DAD7286099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21B9-457F-4C40-8CAA-9FEEF3E6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3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4198-0673-4BF0-87C1-3DAD7286099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21B9-457F-4C40-8CAA-9FEEF3E6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9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4198-0673-4BF0-87C1-3DAD7286099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21B9-457F-4C40-8CAA-9FEEF3E6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86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4198-0673-4BF0-87C1-3DAD7286099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E21B9-457F-4C40-8CAA-9FEEF3E6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8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24198-0673-4BF0-87C1-3DAD72860997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E21B9-457F-4C40-8CAA-9FEEF3E63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716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5C2EF-1357-4A4E-85A9-51E6D462CB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570922"/>
            <a:ext cx="8144134" cy="1683026"/>
          </a:xfrm>
        </p:spPr>
        <p:txBody>
          <a:bodyPr/>
          <a:lstStyle/>
          <a:p>
            <a:pPr algn="ctr"/>
            <a:r>
              <a:rPr lang="en-US" sz="4400" dirty="0"/>
              <a:t>ORANG TUA ADALAH PENDIDIK UTAMA (BAB IV)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14BC20-BBE0-4A6F-90D1-7308CF8A1D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903304"/>
            <a:ext cx="8144134" cy="530087"/>
          </a:xfrm>
        </p:spPr>
        <p:txBody>
          <a:bodyPr/>
          <a:lstStyle/>
          <a:p>
            <a:r>
              <a:rPr lang="en-US" dirty="0"/>
              <a:t>By: </a:t>
            </a:r>
            <a:r>
              <a:rPr lang="en-US" dirty="0" err="1"/>
              <a:t>Nosita</a:t>
            </a:r>
            <a:r>
              <a:rPr lang="en-US" dirty="0"/>
              <a:t> </a:t>
            </a:r>
            <a:r>
              <a:rPr lang="en-US" dirty="0" err="1"/>
              <a:t>br</a:t>
            </a:r>
            <a:r>
              <a:rPr lang="en-US" dirty="0"/>
              <a:t> </a:t>
            </a:r>
            <a:r>
              <a:rPr lang="en-US" dirty="0" err="1"/>
              <a:t>Tarigan</a:t>
            </a:r>
            <a:r>
              <a:rPr lang="en-US" dirty="0"/>
              <a:t>, </a:t>
            </a:r>
            <a:r>
              <a:rPr lang="en-US" dirty="0" err="1"/>
              <a:t>M.Pd.K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8291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F6868-91A8-425D-9B79-EFBE8F3AA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57" y="627342"/>
            <a:ext cx="10588486" cy="5919231"/>
          </a:xfrm>
        </p:spPr>
        <p:txBody>
          <a:bodyPr>
            <a:noAutofit/>
          </a:bodyPr>
          <a:lstStyle/>
          <a:p>
            <a:r>
              <a:rPr lang="en-US" sz="3200" dirty="0" err="1">
                <a:solidFill>
                  <a:srgbClr val="FFC000"/>
                </a:solidFill>
              </a:rPr>
              <a:t>Tanggung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jawab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emosional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ditemukan</a:t>
            </a:r>
            <a:r>
              <a:rPr lang="en-US" sz="3200" dirty="0"/>
              <a:t> di </a:t>
            </a:r>
            <a:r>
              <a:rPr lang="en-US" sz="3200" dirty="0" err="1"/>
              <a:t>Kolose</a:t>
            </a:r>
            <a:r>
              <a:rPr lang="en-US" sz="3200" dirty="0"/>
              <a:t> 3:21, “Hai </a:t>
            </a:r>
            <a:r>
              <a:rPr lang="en-US" sz="3200" dirty="0" err="1"/>
              <a:t>bapa-bapa</a:t>
            </a:r>
            <a:r>
              <a:rPr lang="en-US" sz="3200" dirty="0"/>
              <a:t>, </a:t>
            </a:r>
            <a:r>
              <a:rPr lang="en-US" sz="3200" dirty="0" err="1"/>
              <a:t>janganlah</a:t>
            </a:r>
            <a:r>
              <a:rPr lang="en-US" sz="3200" dirty="0"/>
              <a:t> </a:t>
            </a:r>
            <a:r>
              <a:rPr lang="en-US" sz="3200" dirty="0" err="1"/>
              <a:t>sakiti</a:t>
            </a:r>
            <a:r>
              <a:rPr lang="en-US" sz="3200" dirty="0"/>
              <a:t> </a:t>
            </a:r>
            <a:r>
              <a:rPr lang="en-US" sz="3200" dirty="0" err="1"/>
              <a:t>hati</a:t>
            </a:r>
            <a:r>
              <a:rPr lang="en-US" sz="3200" dirty="0"/>
              <a:t> </a:t>
            </a:r>
            <a:r>
              <a:rPr lang="en-US" sz="3200" dirty="0" err="1"/>
              <a:t>anakmu</a:t>
            </a:r>
            <a:r>
              <a:rPr lang="en-US" sz="3200" dirty="0"/>
              <a:t>, </a:t>
            </a:r>
            <a:r>
              <a:rPr lang="en-US" sz="3200" dirty="0" err="1"/>
              <a:t>supaya</a:t>
            </a:r>
            <a:r>
              <a:rPr lang="en-US" sz="3200" dirty="0"/>
              <a:t> </a:t>
            </a:r>
            <a:r>
              <a:rPr lang="en-US" sz="3200" dirty="0" err="1"/>
              <a:t>jangan</a:t>
            </a:r>
            <a:r>
              <a:rPr lang="en-US" sz="3200" dirty="0"/>
              <a:t> </a:t>
            </a:r>
            <a:r>
              <a:rPr lang="en-US" sz="3200" dirty="0" err="1"/>
              <a:t>tawar</a:t>
            </a:r>
            <a:r>
              <a:rPr lang="en-US" sz="3200" dirty="0"/>
              <a:t> </a:t>
            </a:r>
            <a:r>
              <a:rPr lang="en-US" sz="3200" dirty="0" err="1"/>
              <a:t>hatinya</a:t>
            </a:r>
            <a:r>
              <a:rPr lang="en-US" sz="3200" dirty="0"/>
              <a:t>.” </a:t>
            </a:r>
          </a:p>
          <a:p>
            <a:r>
              <a:rPr lang="en-US" sz="2800" dirty="0" err="1"/>
              <a:t>Kepada</a:t>
            </a:r>
            <a:r>
              <a:rPr lang="en-US" sz="2800" dirty="0"/>
              <a:t> orang </a:t>
            </a:r>
            <a:r>
              <a:rPr lang="en-US" sz="2800" dirty="0" err="1"/>
              <a:t>tua</a:t>
            </a:r>
            <a:r>
              <a:rPr lang="en-US" sz="2800" dirty="0"/>
              <a:t>, Dobson (2014) </a:t>
            </a:r>
            <a:r>
              <a:rPr lang="en-US" sz="2800" dirty="0" err="1"/>
              <a:t>berpesan</a:t>
            </a:r>
            <a:r>
              <a:rPr lang="en-US" sz="2800" dirty="0"/>
              <a:t> agar </a:t>
            </a:r>
            <a:r>
              <a:rPr lang="en-US" sz="2800" dirty="0" err="1"/>
              <a:t>jangan</a:t>
            </a:r>
            <a:r>
              <a:rPr lang="en-US" sz="2800" dirty="0"/>
              <a:t> </a:t>
            </a:r>
            <a:r>
              <a:rPr lang="en-US" sz="2800" dirty="0" err="1"/>
              <a:t>sampai</a:t>
            </a:r>
            <a:r>
              <a:rPr lang="en-US" sz="2800" dirty="0"/>
              <a:t> orang </a:t>
            </a:r>
            <a:r>
              <a:rPr lang="en-US" sz="2800" dirty="0" err="1"/>
              <a:t>tua</a:t>
            </a:r>
            <a:r>
              <a:rPr lang="en-US" sz="2800" dirty="0"/>
              <a:t>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hal-hal</a:t>
            </a:r>
            <a:r>
              <a:rPr lang="en-US" sz="2800" dirty="0"/>
              <a:t> yang </a:t>
            </a:r>
            <a:r>
              <a:rPr lang="en-US" sz="2800" dirty="0" err="1"/>
              <a:t>justru</a:t>
            </a:r>
            <a:r>
              <a:rPr lang="en-US" sz="2800" dirty="0"/>
              <a:t> </a:t>
            </a:r>
            <a:r>
              <a:rPr lang="en-US" sz="2800" dirty="0" err="1"/>
              <a:t>membuat</a:t>
            </a:r>
            <a:r>
              <a:rPr lang="en-US" sz="2800" dirty="0"/>
              <a:t> </a:t>
            </a:r>
            <a:r>
              <a:rPr lang="en-US" sz="2800" dirty="0" err="1"/>
              <a:t>anak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rendah</a:t>
            </a:r>
            <a:r>
              <a:rPr lang="en-US" sz="2800" dirty="0"/>
              <a:t> </a:t>
            </a:r>
            <a:r>
              <a:rPr lang="en-US" sz="2800" dirty="0" err="1"/>
              <a:t>diri</a:t>
            </a:r>
            <a:r>
              <a:rPr lang="en-US" sz="2800" dirty="0"/>
              <a:t>. Hal-</a:t>
            </a:r>
            <a:r>
              <a:rPr lang="en-US" sz="2800" dirty="0" err="1"/>
              <a:t>hal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misalnya</a:t>
            </a:r>
            <a:r>
              <a:rPr lang="en-US" sz="2800" dirty="0"/>
              <a:t>,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menghargai</a:t>
            </a:r>
            <a:r>
              <a:rPr lang="en-US" sz="2800" dirty="0"/>
              <a:t> </a:t>
            </a:r>
            <a:r>
              <a:rPr lang="en-US" sz="2800" dirty="0" err="1"/>
              <a:t>usaha</a:t>
            </a:r>
            <a:r>
              <a:rPr lang="en-US" sz="2800" dirty="0"/>
              <a:t> </a:t>
            </a:r>
            <a:r>
              <a:rPr lang="en-US" sz="2800" dirty="0" err="1"/>
              <a:t>anak</a:t>
            </a:r>
            <a:r>
              <a:rPr lang="en-US" sz="2800" dirty="0"/>
              <a:t>, </a:t>
            </a:r>
            <a:r>
              <a:rPr lang="en-US" sz="2800" dirty="0" err="1"/>
              <a:t>menuntut</a:t>
            </a:r>
            <a:r>
              <a:rPr lang="en-US" sz="2800" dirty="0"/>
              <a:t> </a:t>
            </a:r>
            <a:r>
              <a:rPr lang="en-US" sz="2800" dirty="0" err="1"/>
              <a:t>anak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baik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anak-anak</a:t>
            </a:r>
            <a:r>
              <a:rPr lang="en-US" sz="2800" dirty="0"/>
              <a:t> lain. </a:t>
            </a:r>
          </a:p>
          <a:p>
            <a:r>
              <a:rPr lang="en-US" sz="2800" dirty="0" err="1">
                <a:solidFill>
                  <a:srgbClr val="FFC000"/>
                </a:solidFill>
              </a:rPr>
              <a:t>Tanggung</a:t>
            </a:r>
            <a:r>
              <a:rPr lang="en-US" sz="2800" dirty="0">
                <a:solidFill>
                  <a:srgbClr val="FFC000"/>
                </a:solidFill>
              </a:rPr>
              <a:t> </a:t>
            </a:r>
            <a:r>
              <a:rPr lang="en-US" sz="2800" dirty="0" err="1">
                <a:solidFill>
                  <a:srgbClr val="FFC000"/>
                </a:solidFill>
              </a:rPr>
              <a:t>jawab</a:t>
            </a:r>
            <a:r>
              <a:rPr lang="en-US" sz="2800" dirty="0">
                <a:solidFill>
                  <a:srgbClr val="FFC000"/>
                </a:solidFill>
              </a:rPr>
              <a:t> </a:t>
            </a:r>
            <a:r>
              <a:rPr lang="en-US" sz="2800" dirty="0" err="1">
                <a:solidFill>
                  <a:srgbClr val="FFC000"/>
                </a:solidFill>
              </a:rPr>
              <a:t>fisik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ditemukan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ayat</a:t>
            </a:r>
            <a:r>
              <a:rPr lang="en-US" sz="2800" dirty="0"/>
              <a:t> </a:t>
            </a:r>
            <a:r>
              <a:rPr lang="en-US" sz="2800" dirty="0" err="1"/>
              <a:t>berikut</a:t>
            </a:r>
            <a:r>
              <a:rPr lang="en-US" sz="2800" dirty="0"/>
              <a:t>, “Orang </a:t>
            </a:r>
            <a:r>
              <a:rPr lang="en-US" sz="2800" dirty="0" err="1"/>
              <a:t>baik</a:t>
            </a:r>
            <a:r>
              <a:rPr lang="en-US" sz="2800" dirty="0"/>
              <a:t> </a:t>
            </a:r>
            <a:r>
              <a:rPr lang="en-US" sz="2800" dirty="0" err="1"/>
              <a:t>meninggalkan</a:t>
            </a:r>
            <a:r>
              <a:rPr lang="en-US" sz="2800" dirty="0"/>
              <a:t> </a:t>
            </a:r>
            <a:r>
              <a:rPr lang="en-US" sz="2800" dirty="0" err="1"/>
              <a:t>warisan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anak</a:t>
            </a:r>
            <a:r>
              <a:rPr lang="en-US" sz="2800" dirty="0"/>
              <a:t> </a:t>
            </a:r>
            <a:r>
              <a:rPr lang="en-US" sz="2800" dirty="0" err="1"/>
              <a:t>cucunya</a:t>
            </a:r>
            <a:r>
              <a:rPr lang="en-US" sz="2800" dirty="0"/>
              <a:t>, </a:t>
            </a:r>
            <a:r>
              <a:rPr lang="en-US" sz="2800" dirty="0" err="1"/>
              <a:t>tetapi</a:t>
            </a:r>
            <a:r>
              <a:rPr lang="en-US" sz="2800" dirty="0"/>
              <a:t> </a:t>
            </a:r>
            <a:r>
              <a:rPr lang="en-US" sz="2800" dirty="0" err="1"/>
              <a:t>kekayaan</a:t>
            </a:r>
            <a:r>
              <a:rPr lang="en-US" sz="2800" dirty="0"/>
              <a:t> orang </a:t>
            </a:r>
            <a:r>
              <a:rPr lang="en-US" sz="2800" dirty="0" err="1"/>
              <a:t>berdosa</a:t>
            </a:r>
            <a:r>
              <a:rPr lang="en-US" sz="2800" dirty="0"/>
              <a:t> </a:t>
            </a:r>
            <a:r>
              <a:rPr lang="en-US" sz="2800" dirty="0" err="1"/>
              <a:t>disimpan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orang </a:t>
            </a:r>
            <a:r>
              <a:rPr lang="en-US" sz="2800" dirty="0" err="1"/>
              <a:t>benar</a:t>
            </a:r>
            <a:r>
              <a:rPr lang="en-US" sz="2800" dirty="0"/>
              <a:t>” (</a:t>
            </a:r>
            <a:r>
              <a:rPr lang="en-US" sz="2800" dirty="0" err="1"/>
              <a:t>Amsal</a:t>
            </a:r>
            <a:r>
              <a:rPr lang="en-US" sz="2800" dirty="0"/>
              <a:t> 13:22) dan “</a:t>
            </a:r>
            <a:r>
              <a:rPr lang="en-US" sz="2800" dirty="0" err="1"/>
              <a:t>Tetapi</a:t>
            </a:r>
            <a:r>
              <a:rPr lang="en-US" sz="2800" dirty="0"/>
              <a:t>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seorang</a:t>
            </a:r>
            <a:r>
              <a:rPr lang="en-US" sz="2800" dirty="0"/>
              <a:t> yang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memeliharakan</a:t>
            </a:r>
            <a:r>
              <a:rPr lang="en-US" sz="2800" dirty="0"/>
              <a:t> </a:t>
            </a:r>
            <a:r>
              <a:rPr lang="en-US" sz="2800" dirty="0" err="1"/>
              <a:t>sanak</a:t>
            </a:r>
            <a:r>
              <a:rPr lang="en-US" sz="2800" dirty="0"/>
              <a:t> </a:t>
            </a:r>
            <a:r>
              <a:rPr lang="en-US" sz="2800" dirty="0" err="1"/>
              <a:t>saudaranya</a:t>
            </a:r>
            <a:r>
              <a:rPr lang="en-US" sz="2800" dirty="0"/>
              <a:t>, </a:t>
            </a:r>
            <a:r>
              <a:rPr lang="en-US" sz="2800" dirty="0" err="1"/>
              <a:t>apalagi</a:t>
            </a:r>
            <a:r>
              <a:rPr lang="en-US" sz="2800" dirty="0"/>
              <a:t> </a:t>
            </a:r>
            <a:r>
              <a:rPr lang="en-US" sz="2800" dirty="0" err="1"/>
              <a:t>seisi</a:t>
            </a:r>
            <a:r>
              <a:rPr lang="en-US" sz="2800" dirty="0"/>
              <a:t> </a:t>
            </a:r>
            <a:r>
              <a:rPr lang="en-US" sz="2800" dirty="0" err="1"/>
              <a:t>rumahnya</a:t>
            </a:r>
            <a:r>
              <a:rPr lang="en-US" sz="2800" dirty="0"/>
              <a:t>, orang </a:t>
            </a:r>
            <a:r>
              <a:rPr lang="en-US" sz="2800" dirty="0" err="1"/>
              <a:t>itu</a:t>
            </a:r>
            <a:r>
              <a:rPr lang="en-US" sz="2800" dirty="0"/>
              <a:t> murtad dan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buruk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orang yang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beriman</a:t>
            </a:r>
            <a:r>
              <a:rPr lang="en-US" sz="2800" dirty="0"/>
              <a:t>” (1 </a:t>
            </a:r>
            <a:r>
              <a:rPr lang="en-US" sz="2800" dirty="0" err="1"/>
              <a:t>Timotius</a:t>
            </a:r>
            <a:r>
              <a:rPr lang="en-US" sz="2800" dirty="0"/>
              <a:t> 5:8).</a:t>
            </a:r>
          </a:p>
        </p:txBody>
      </p:sp>
    </p:spTree>
    <p:extLst>
      <p:ext uri="{BB962C8B-B14F-4D97-AF65-F5344CB8AC3E}">
        <p14:creationId xmlns:p14="http://schemas.microsoft.com/office/powerpoint/2010/main" val="246236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CA9F0-B6BC-428F-BF6A-91778F46D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790" y="640594"/>
            <a:ext cx="10226219" cy="5892727"/>
          </a:xfrm>
        </p:spPr>
        <p:txBody>
          <a:bodyPr>
            <a:normAutofit/>
          </a:bodyPr>
          <a:lstStyle/>
          <a:p>
            <a:r>
              <a:rPr lang="en-US" sz="3200" dirty="0"/>
              <a:t>Orang </a:t>
            </a:r>
            <a:r>
              <a:rPr lang="en-US" sz="3200" dirty="0" err="1"/>
              <a:t>tua</a:t>
            </a:r>
            <a:r>
              <a:rPr lang="en-US" sz="3200" dirty="0"/>
              <a:t>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mempertimbangkan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sangat </a:t>
            </a:r>
            <a:r>
              <a:rPr lang="en-US" sz="3200" dirty="0" err="1"/>
              <a:t>hati-hati</a:t>
            </a:r>
            <a:r>
              <a:rPr lang="en-US" sz="3200" dirty="0"/>
              <a:t>, </a:t>
            </a:r>
            <a:r>
              <a:rPr lang="en-US" sz="3200" dirty="0" err="1"/>
              <a:t>apakah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kemampuan</a:t>
            </a:r>
            <a:r>
              <a:rPr lang="en-US" sz="3200" dirty="0"/>
              <a:t> yang </a:t>
            </a:r>
            <a:r>
              <a:rPr lang="en-US" sz="3200" dirty="0" err="1"/>
              <a:t>cukup</a:t>
            </a:r>
            <a:r>
              <a:rPr lang="en-US" sz="3200" dirty="0"/>
              <a:t> </a:t>
            </a:r>
            <a:r>
              <a:rPr lang="en-US" sz="3200" dirty="0" err="1"/>
              <a:t>memadai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sebanyak-banyaknya</a:t>
            </a:r>
            <a:r>
              <a:rPr lang="en-US" sz="3200" dirty="0"/>
              <a:t>.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kemampuan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inansial</a:t>
            </a:r>
            <a:r>
              <a:rPr lang="en-US" sz="3200" dirty="0"/>
              <a:t>, </a:t>
            </a:r>
            <a:r>
              <a:rPr lang="en-US" sz="3200" dirty="0" err="1"/>
              <a:t>kemampuan</a:t>
            </a:r>
            <a:r>
              <a:rPr lang="en-US" sz="3200" dirty="0"/>
              <a:t> </a:t>
            </a:r>
            <a:r>
              <a:rPr lang="en-US" sz="3200" dirty="0" err="1"/>
              <a:t>mengasihi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utuh</a:t>
            </a:r>
            <a:r>
              <a:rPr lang="en-US" sz="3200" dirty="0"/>
              <a:t>, dan </a:t>
            </a:r>
            <a:r>
              <a:rPr lang="en-US" sz="3200" dirty="0" err="1"/>
              <a:t>kemampuan</a:t>
            </a:r>
            <a:r>
              <a:rPr lang="en-US" sz="3200" dirty="0"/>
              <a:t> </a:t>
            </a:r>
            <a:r>
              <a:rPr lang="en-US" sz="3200" dirty="0" err="1"/>
              <a:t>mendidik</a:t>
            </a:r>
            <a:r>
              <a:rPr lang="en-US" sz="3200" dirty="0"/>
              <a:t> agar </a:t>
            </a:r>
            <a:r>
              <a:rPr lang="en-US" sz="3200" dirty="0" err="1"/>
              <a:t>terus</a:t>
            </a:r>
            <a:r>
              <a:rPr lang="en-US" sz="3200" dirty="0"/>
              <a:t> </a:t>
            </a:r>
            <a:r>
              <a:rPr lang="en-US" sz="3200" dirty="0" err="1"/>
              <a:t>bertumbuh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spiritual. ( Banyak Anak </a:t>
            </a:r>
            <a:r>
              <a:rPr lang="en-US" sz="3200" dirty="0" err="1"/>
              <a:t>banyak</a:t>
            </a:r>
            <a:r>
              <a:rPr lang="en-US" sz="3200" dirty="0"/>
              <a:t> </a:t>
            </a:r>
            <a:r>
              <a:rPr lang="en-US" sz="3200" dirty="0" err="1"/>
              <a:t>rejeki</a:t>
            </a:r>
            <a:r>
              <a:rPr lang="en-US" sz="3200" dirty="0"/>
              <a:t>)</a:t>
            </a:r>
          </a:p>
          <a:p>
            <a:r>
              <a:rPr lang="en-US" sz="3200" dirty="0" err="1"/>
              <a:t>Menjadi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</a:t>
            </a:r>
            <a:r>
              <a:rPr lang="en-US" sz="3200" dirty="0" err="1"/>
              <a:t>merupakan</a:t>
            </a:r>
            <a:r>
              <a:rPr lang="en-US" sz="3200" dirty="0"/>
              <a:t> </a:t>
            </a:r>
            <a:r>
              <a:rPr lang="en-US" sz="3200" dirty="0" err="1"/>
              <a:t>hal</a:t>
            </a:r>
            <a:r>
              <a:rPr lang="en-US" sz="3200" dirty="0"/>
              <a:t> yang </a:t>
            </a:r>
            <a:r>
              <a:rPr lang="en-US" sz="3200" dirty="0" err="1"/>
              <a:t>berat</a:t>
            </a:r>
            <a:r>
              <a:rPr lang="en-US" sz="3200" dirty="0"/>
              <a:t>.</a:t>
            </a:r>
          </a:p>
          <a:p>
            <a:r>
              <a:rPr lang="en-US" sz="3200" dirty="0"/>
              <a:t>Belum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sekolah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membekali</a:t>
            </a:r>
            <a:r>
              <a:rPr lang="en-US" sz="3200" dirty="0"/>
              <a:t> </a:t>
            </a:r>
            <a:r>
              <a:rPr lang="en-US" sz="3200" dirty="0" err="1"/>
              <a:t>tiap</a:t>
            </a:r>
            <a:r>
              <a:rPr lang="en-US" sz="3200" dirty="0"/>
              <a:t> </a:t>
            </a:r>
            <a:r>
              <a:rPr lang="en-US" sz="3200" dirty="0" err="1"/>
              <a:t>pasangan</a:t>
            </a:r>
            <a:r>
              <a:rPr lang="en-US" sz="3200" dirty="0"/>
              <a:t> </a:t>
            </a:r>
            <a:r>
              <a:rPr lang="en-US" sz="3200" dirty="0" err="1"/>
              <a:t>bagaimana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yang </a:t>
            </a:r>
            <a:r>
              <a:rPr lang="en-US" sz="3200" dirty="0" err="1"/>
              <a:t>baik</a:t>
            </a:r>
            <a:r>
              <a:rPr lang="en-US" sz="3200" dirty="0"/>
              <a:t>.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93642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E95F2-CF3A-41D9-8534-940D20D82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060" y="680350"/>
            <a:ext cx="10186462" cy="6025249"/>
          </a:xfrm>
        </p:spPr>
        <p:txBody>
          <a:bodyPr>
            <a:normAutofit/>
          </a:bodyPr>
          <a:lstStyle/>
          <a:p>
            <a:r>
              <a:rPr lang="en-US" sz="3200" dirty="0"/>
              <a:t> </a:t>
            </a:r>
            <a:r>
              <a:rPr lang="en-US" sz="3200" dirty="0" err="1"/>
              <a:t>Analisis</a:t>
            </a:r>
            <a:r>
              <a:rPr lang="en-US" sz="3200" dirty="0"/>
              <a:t> yang </a:t>
            </a:r>
            <a:r>
              <a:rPr lang="en-US" sz="3200" dirty="0" err="1"/>
              <a:t>dilakukan</a:t>
            </a:r>
            <a:r>
              <a:rPr lang="en-US" sz="3200" dirty="0"/>
              <a:t> oleh </a:t>
            </a:r>
            <a:r>
              <a:rPr lang="en-US" sz="3200" dirty="0" err="1"/>
              <a:t>Hoeve</a:t>
            </a:r>
            <a:r>
              <a:rPr lang="en-US" sz="3200" dirty="0"/>
              <a:t> </a:t>
            </a:r>
            <a:r>
              <a:rPr lang="en-US" sz="3200" dirty="0" err="1"/>
              <a:t>dkk</a:t>
            </a:r>
            <a:r>
              <a:rPr lang="en-US" sz="3200" dirty="0"/>
              <a:t>. (2009) </a:t>
            </a:r>
            <a:r>
              <a:rPr lang="en-US" sz="3200" dirty="0" err="1"/>
              <a:t>terhadap</a:t>
            </a:r>
            <a:r>
              <a:rPr lang="en-US" sz="3200" dirty="0"/>
              <a:t> 161 </a:t>
            </a:r>
            <a:r>
              <a:rPr lang="en-US" sz="3200" dirty="0" err="1"/>
              <a:t>hasil</a:t>
            </a:r>
            <a:r>
              <a:rPr lang="en-US" sz="3200" dirty="0"/>
              <a:t> </a:t>
            </a:r>
            <a:r>
              <a:rPr lang="en-US" sz="3200" dirty="0" err="1"/>
              <a:t>penelitian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hubungan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perlakuan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kenakalan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menemukan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kenakalan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sebagian</a:t>
            </a:r>
            <a:r>
              <a:rPr lang="en-US" sz="3200" dirty="0"/>
              <a:t> </a:t>
            </a:r>
            <a:r>
              <a:rPr lang="en-US" sz="3200" dirty="0" err="1"/>
              <a:t>disebabkan</a:t>
            </a:r>
            <a:r>
              <a:rPr lang="en-US" sz="3200" dirty="0"/>
              <a:t> oleh orang </a:t>
            </a:r>
            <a:r>
              <a:rPr lang="en-US" sz="3200" dirty="0" err="1"/>
              <a:t>tua</a:t>
            </a:r>
            <a:r>
              <a:rPr lang="en-US" sz="3200" dirty="0"/>
              <a:t> yang </a:t>
            </a:r>
            <a:r>
              <a:rPr lang="en-US" sz="3200" dirty="0" err="1"/>
              <a:t>menolak</a:t>
            </a:r>
            <a:r>
              <a:rPr lang="en-US" sz="3200" dirty="0"/>
              <a:t> </a:t>
            </a:r>
            <a:r>
              <a:rPr lang="en-US" sz="3200" dirty="0" err="1"/>
              <a:t>kehadiran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,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peduli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bahkan</a:t>
            </a:r>
            <a:r>
              <a:rPr lang="en-US" sz="3200" dirty="0"/>
              <a:t> </a:t>
            </a:r>
            <a:r>
              <a:rPr lang="en-US" sz="3200" dirty="0" err="1"/>
              <a:t>menunjukkan</a:t>
            </a:r>
            <a:r>
              <a:rPr lang="en-US" sz="3200" dirty="0"/>
              <a:t> </a:t>
            </a:r>
            <a:r>
              <a:rPr lang="en-US" sz="3200" dirty="0" err="1"/>
              <a:t>permusuhan</a:t>
            </a:r>
            <a:r>
              <a:rPr lang="en-US" sz="3200" dirty="0"/>
              <a:t>.</a:t>
            </a:r>
          </a:p>
          <a:p>
            <a:r>
              <a:rPr lang="en-US" sz="3200" dirty="0" err="1"/>
              <a:t>Analisis</a:t>
            </a:r>
            <a:r>
              <a:rPr lang="en-US" sz="3200" dirty="0"/>
              <a:t> yang </a:t>
            </a:r>
            <a:r>
              <a:rPr lang="en-US" sz="3200" dirty="0" err="1"/>
              <a:t>dilakukan</a:t>
            </a:r>
            <a:r>
              <a:rPr lang="en-US" sz="3200" dirty="0"/>
              <a:t> oleh </a:t>
            </a:r>
            <a:r>
              <a:rPr lang="en-US" sz="3200" dirty="0" err="1"/>
              <a:t>Pinquart</a:t>
            </a:r>
            <a:r>
              <a:rPr lang="en-US" sz="3200" dirty="0"/>
              <a:t> (2017) </a:t>
            </a:r>
            <a:r>
              <a:rPr lang="en-US" sz="3200" dirty="0" err="1"/>
              <a:t>terhadap</a:t>
            </a:r>
            <a:r>
              <a:rPr lang="en-US" sz="3200" dirty="0"/>
              <a:t> 1.435 </a:t>
            </a:r>
            <a:r>
              <a:rPr lang="en-US" sz="3200" dirty="0" err="1"/>
              <a:t>hasil</a:t>
            </a:r>
            <a:r>
              <a:rPr lang="en-US" sz="3200" dirty="0"/>
              <a:t> </a:t>
            </a:r>
            <a:r>
              <a:rPr lang="en-US" sz="3200" dirty="0" err="1"/>
              <a:t>penelitian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hubungan</a:t>
            </a:r>
            <a:r>
              <a:rPr lang="en-US" sz="3200" dirty="0"/>
              <a:t> </a:t>
            </a:r>
            <a:r>
              <a:rPr lang="en-US" sz="3200" dirty="0" err="1"/>
              <a:t>antaraperilaku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masalah</a:t>
            </a:r>
            <a:r>
              <a:rPr lang="en-US" sz="3200" dirty="0"/>
              <a:t> yang </a:t>
            </a:r>
            <a:r>
              <a:rPr lang="en-US" sz="3200" dirty="0" err="1"/>
              <a:t>diperlihatkan</a:t>
            </a:r>
            <a:r>
              <a:rPr lang="en-US" sz="3200" dirty="0"/>
              <a:t> oleh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menunjukkan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pola</a:t>
            </a:r>
            <a:r>
              <a:rPr lang="en-US" sz="3200" dirty="0"/>
              <a:t> </a:t>
            </a:r>
            <a:r>
              <a:rPr lang="en-US" sz="3200" dirty="0" err="1"/>
              <a:t>asuh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yang </a:t>
            </a:r>
            <a:r>
              <a:rPr lang="en-US" sz="3200" dirty="0" err="1"/>
              <a:t>sering</a:t>
            </a:r>
            <a:r>
              <a:rPr lang="en-US" sz="3200" dirty="0"/>
              <a:t> </a:t>
            </a:r>
            <a:r>
              <a:rPr lang="en-US" sz="3200" dirty="0" err="1"/>
              <a:t>menghukum</a:t>
            </a:r>
            <a:r>
              <a:rPr lang="en-US" sz="3200" dirty="0"/>
              <a:t> dan </a:t>
            </a:r>
            <a:r>
              <a:rPr lang="en-US" sz="3200" dirty="0" err="1"/>
              <a:t>terlalu</a:t>
            </a:r>
            <a:r>
              <a:rPr lang="en-US" sz="3200" dirty="0"/>
              <a:t> </a:t>
            </a:r>
            <a:r>
              <a:rPr lang="en-US" sz="3200" dirty="0" err="1"/>
              <a:t>banyak</a:t>
            </a:r>
            <a:r>
              <a:rPr lang="en-US" sz="3200" dirty="0"/>
              <a:t> </a:t>
            </a:r>
            <a:r>
              <a:rPr lang="en-US" sz="3200" dirty="0" err="1"/>
              <a:t>memberikan</a:t>
            </a:r>
            <a:r>
              <a:rPr lang="en-US" sz="3200" dirty="0"/>
              <a:t> </a:t>
            </a:r>
            <a:r>
              <a:rPr lang="en-US" sz="3200" dirty="0" err="1"/>
              <a:t>aturan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33527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FE03E-ACE8-4704-A78C-3CD9DA0C4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277" y="640595"/>
            <a:ext cx="10345488" cy="59722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bersikap</a:t>
            </a:r>
            <a:r>
              <a:rPr lang="en-US" sz="3200" dirty="0"/>
              <a:t> </a:t>
            </a:r>
            <a:r>
              <a:rPr lang="en-US" sz="3200" dirty="0" err="1"/>
              <a:t>otoriter</a:t>
            </a:r>
            <a:r>
              <a:rPr lang="en-US" sz="3200" dirty="0"/>
              <a:t> </a:t>
            </a:r>
            <a:r>
              <a:rPr lang="en-US" sz="3200" dirty="0" err="1"/>
              <a:t>menghasilkan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dan </a:t>
            </a:r>
            <a:r>
              <a:rPr lang="en-US" sz="3200" dirty="0" err="1"/>
              <a:t>remaja</a:t>
            </a:r>
            <a:r>
              <a:rPr lang="en-US" sz="3200" dirty="0"/>
              <a:t> yang </a:t>
            </a:r>
            <a:r>
              <a:rPr lang="en-US" sz="3200" dirty="0" err="1"/>
              <a:t>berperilaku</a:t>
            </a:r>
            <a:r>
              <a:rPr lang="en-US" sz="3200" dirty="0"/>
              <a:t> </a:t>
            </a:r>
            <a:r>
              <a:rPr lang="en-US" sz="3200" dirty="0" err="1"/>
              <a:t>agresif</a:t>
            </a:r>
            <a:r>
              <a:rPr lang="en-US" sz="3200" dirty="0"/>
              <a:t>, </a:t>
            </a:r>
            <a:r>
              <a:rPr lang="en-US" sz="3200" dirty="0" err="1"/>
              <a:t>hiperaktif</a:t>
            </a:r>
            <a:r>
              <a:rPr lang="en-US" sz="3200" dirty="0"/>
              <a:t>, </a:t>
            </a:r>
            <a:r>
              <a:rPr lang="en-US" sz="3200" dirty="0" err="1"/>
              <a:t>memberontak</a:t>
            </a:r>
            <a:r>
              <a:rPr lang="en-US" sz="3200" dirty="0"/>
              <a:t>, </a:t>
            </a:r>
            <a:r>
              <a:rPr lang="en-US" sz="3200" dirty="0" err="1"/>
              <a:t>bahkan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juga yang </a:t>
            </a:r>
            <a:r>
              <a:rPr lang="en-US" sz="3200" dirty="0" err="1"/>
              <a:t>mengalami</a:t>
            </a:r>
            <a:r>
              <a:rPr lang="en-US" sz="3200" dirty="0"/>
              <a:t> </a:t>
            </a:r>
            <a:r>
              <a:rPr lang="en-US" sz="3200" dirty="0" err="1"/>
              <a:t>gangguan</a:t>
            </a:r>
            <a:r>
              <a:rPr lang="en-US" sz="3200" dirty="0"/>
              <a:t> </a:t>
            </a:r>
            <a:r>
              <a:rPr lang="en-US" sz="3200" dirty="0" err="1"/>
              <a:t>kejiwaan</a:t>
            </a:r>
            <a:r>
              <a:rPr lang="en-US" sz="3200" dirty="0"/>
              <a:t> </a:t>
            </a:r>
            <a:r>
              <a:rPr lang="en-US" sz="3200" dirty="0" err="1"/>
              <a:t>ketika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bertambah</a:t>
            </a:r>
            <a:r>
              <a:rPr lang="en-US" sz="3200" dirty="0"/>
              <a:t> </a:t>
            </a:r>
            <a:r>
              <a:rPr lang="en-US" sz="3200" dirty="0" err="1"/>
              <a:t>dewasa</a:t>
            </a:r>
            <a:r>
              <a:rPr lang="en-US" sz="3200" dirty="0"/>
              <a:t>.</a:t>
            </a:r>
          </a:p>
          <a:p>
            <a:r>
              <a:rPr lang="en-US" sz="3200" dirty="0" err="1"/>
              <a:t>Pentingnya</a:t>
            </a:r>
            <a:r>
              <a:rPr lang="en-US" sz="3200" dirty="0"/>
              <a:t> </a:t>
            </a:r>
            <a:r>
              <a:rPr lang="en-US" sz="3200" dirty="0" err="1"/>
              <a:t>menjaga</a:t>
            </a:r>
            <a:r>
              <a:rPr lang="en-US" sz="3200" dirty="0"/>
              <a:t> </a:t>
            </a:r>
            <a:r>
              <a:rPr lang="en-US" sz="3200" dirty="0" err="1"/>
              <a:t>hubungan</a:t>
            </a:r>
            <a:r>
              <a:rPr lang="en-US" sz="3200" dirty="0"/>
              <a:t> yang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dan </a:t>
            </a:r>
            <a:r>
              <a:rPr lang="en-US" sz="3200" dirty="0" err="1"/>
              <a:t>anak</a:t>
            </a:r>
            <a:r>
              <a:rPr lang="en-US" sz="3200" dirty="0"/>
              <a:t>.</a:t>
            </a:r>
          </a:p>
          <a:p>
            <a:r>
              <a:rPr lang="en-US" sz="3200" dirty="0"/>
              <a:t>(DIDISKUSIKAN+===</a:t>
            </a:r>
            <a:r>
              <a:rPr lang="en-US" sz="3200" dirty="0">
                <a:solidFill>
                  <a:srgbClr val="FFFF00"/>
                </a:solidFill>
              </a:rPr>
              <a:t>Mana yang </a:t>
            </a:r>
            <a:r>
              <a:rPr lang="en-US" sz="3200" dirty="0" err="1">
                <a:solidFill>
                  <a:srgbClr val="FFFF00"/>
                </a:solidFill>
              </a:rPr>
              <a:t>lebih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berat</a:t>
            </a:r>
            <a:r>
              <a:rPr lang="en-US" sz="3200" dirty="0">
                <a:solidFill>
                  <a:srgbClr val="FFFF00"/>
                </a:solidFill>
              </a:rPr>
              <a:t>, </a:t>
            </a:r>
            <a:r>
              <a:rPr lang="en-US" sz="3200" dirty="0" err="1">
                <a:solidFill>
                  <a:srgbClr val="FFFF00"/>
                </a:solidFill>
              </a:rPr>
              <a:t>tugas</a:t>
            </a:r>
            <a:r>
              <a:rPr lang="en-US" sz="3200" dirty="0">
                <a:solidFill>
                  <a:srgbClr val="FFFF00"/>
                </a:solidFill>
              </a:rPr>
              <a:t> ayah </a:t>
            </a:r>
            <a:r>
              <a:rPr lang="en-US" sz="3200" dirty="0" err="1">
                <a:solidFill>
                  <a:srgbClr val="FFFF00"/>
                </a:solidFill>
              </a:rPr>
              <a:t>atau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ibu</a:t>
            </a:r>
            <a:r>
              <a:rPr lang="en-US" sz="3200" dirty="0">
                <a:solidFill>
                  <a:srgbClr val="FFFF00"/>
                </a:solidFill>
              </a:rPr>
              <a:t>? )</a:t>
            </a:r>
          </a:p>
          <a:p>
            <a:r>
              <a:rPr lang="en-US" sz="3200" dirty="0" err="1"/>
              <a:t>Tradisi</a:t>
            </a:r>
            <a:r>
              <a:rPr lang="en-US" sz="3200" dirty="0"/>
              <a:t> </a:t>
            </a:r>
            <a:r>
              <a:rPr lang="en-US" sz="3200" dirty="0" err="1"/>
              <a:t>sering</a:t>
            </a:r>
            <a:r>
              <a:rPr lang="en-US" sz="3200" dirty="0"/>
              <a:t> </a:t>
            </a:r>
            <a:r>
              <a:rPr lang="en-US" sz="3200" dirty="0" err="1"/>
              <a:t>menempatkan</a:t>
            </a:r>
            <a:r>
              <a:rPr lang="en-US" sz="3200" dirty="0"/>
              <a:t> </a:t>
            </a:r>
            <a:r>
              <a:rPr lang="en-US" sz="3200" dirty="0" err="1"/>
              <a:t>tugas</a:t>
            </a:r>
            <a:r>
              <a:rPr lang="en-US" sz="3200" dirty="0"/>
              <a:t> </a:t>
            </a:r>
            <a:r>
              <a:rPr lang="en-US" sz="3200" dirty="0" err="1"/>
              <a:t>ibu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di </a:t>
            </a:r>
            <a:r>
              <a:rPr lang="en-US" sz="3200" dirty="0" err="1"/>
              <a:t>rumah</a:t>
            </a:r>
            <a:r>
              <a:rPr lang="en-US" sz="3200" dirty="0"/>
              <a:t>,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mendidik</a:t>
            </a:r>
            <a:r>
              <a:rPr lang="en-US" sz="3200" dirty="0"/>
              <a:t>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mengasuh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, </a:t>
            </a:r>
            <a:r>
              <a:rPr lang="en-US" sz="3200" dirty="0" err="1"/>
              <a:t>sedangkan</a:t>
            </a:r>
            <a:r>
              <a:rPr lang="en-US" sz="3200" dirty="0"/>
              <a:t> </a:t>
            </a:r>
            <a:r>
              <a:rPr lang="en-US" sz="3200" dirty="0" err="1"/>
              <a:t>tugas</a:t>
            </a:r>
            <a:r>
              <a:rPr lang="en-US" sz="3200" dirty="0"/>
              <a:t> ayah </a:t>
            </a:r>
            <a:r>
              <a:rPr lang="en-US" sz="3200" dirty="0" err="1"/>
              <a:t>adalah</a:t>
            </a:r>
            <a:r>
              <a:rPr lang="en-US" sz="3200" dirty="0"/>
              <a:t> di </a:t>
            </a:r>
            <a:r>
              <a:rPr lang="en-US" sz="3200" dirty="0" err="1"/>
              <a:t>luar</a:t>
            </a:r>
            <a:r>
              <a:rPr lang="en-US" sz="3200" dirty="0"/>
              <a:t> </a:t>
            </a:r>
            <a:r>
              <a:rPr lang="en-US" sz="3200" dirty="0" err="1"/>
              <a:t>rumah</a:t>
            </a:r>
            <a:r>
              <a:rPr lang="en-US" sz="3200" dirty="0"/>
              <a:t>.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tercermin</a:t>
            </a:r>
            <a:r>
              <a:rPr lang="en-US" sz="3200" dirty="0"/>
              <a:t> </a:t>
            </a:r>
            <a:r>
              <a:rPr lang="en-US" sz="3200" dirty="0" err="1"/>
              <a:t>misalnya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buku</a:t>
            </a:r>
            <a:r>
              <a:rPr lang="en-US" sz="3200" dirty="0"/>
              <a:t> </a:t>
            </a:r>
            <a:r>
              <a:rPr lang="en-US" sz="3200" dirty="0" err="1"/>
              <a:t>pelajaran</a:t>
            </a:r>
            <a:r>
              <a:rPr lang="en-US" sz="3200" dirty="0"/>
              <a:t> di </a:t>
            </a:r>
            <a:r>
              <a:rPr lang="en-US" sz="3200" dirty="0" err="1"/>
              <a:t>Sekolah</a:t>
            </a:r>
            <a:r>
              <a:rPr lang="en-US" sz="3200" dirty="0"/>
              <a:t> Dasar </a:t>
            </a:r>
            <a:r>
              <a:rPr lang="en-US" sz="3200" dirty="0" err="1"/>
              <a:t>ketika</a:t>
            </a:r>
            <a:r>
              <a:rPr lang="en-US" sz="3200" dirty="0"/>
              <a:t> </a:t>
            </a:r>
            <a:r>
              <a:rPr lang="en-US" sz="3200" dirty="0" err="1"/>
              <a:t>siswa</a:t>
            </a:r>
            <a:r>
              <a:rPr lang="en-US" sz="3200" dirty="0"/>
              <a:t> </a:t>
            </a:r>
            <a:r>
              <a:rPr lang="en-US" sz="3200" dirty="0" err="1"/>
              <a:t>disuruh</a:t>
            </a:r>
            <a:r>
              <a:rPr lang="en-US" sz="3200" dirty="0"/>
              <a:t> </a:t>
            </a:r>
            <a:r>
              <a:rPr lang="en-US" sz="3200" dirty="0" err="1"/>
              <a:t>memilih</a:t>
            </a:r>
            <a:r>
              <a:rPr lang="en-US" sz="3200" dirty="0"/>
              <a:t> mana yang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tepat</a:t>
            </a:r>
            <a:r>
              <a:rPr lang="en-US" sz="3200" dirty="0"/>
              <a:t>, </a:t>
            </a:r>
            <a:r>
              <a:rPr lang="en-US" sz="3200" dirty="0" err="1"/>
              <a:t>ibu</a:t>
            </a:r>
            <a:r>
              <a:rPr lang="en-US" sz="3200" dirty="0"/>
              <a:t> di </a:t>
            </a:r>
            <a:r>
              <a:rPr lang="en-US" sz="3200" dirty="0" err="1"/>
              <a:t>rumah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di </a:t>
            </a:r>
            <a:r>
              <a:rPr lang="en-US" sz="3200" dirty="0" err="1"/>
              <a:t>kantor</a:t>
            </a:r>
            <a:r>
              <a:rPr lang="en-US" sz="3200" dirty="0"/>
              <a:t>. </a:t>
            </a:r>
            <a:r>
              <a:rPr lang="en-US" sz="3200" dirty="0" err="1"/>
              <a:t>Apakah</a:t>
            </a:r>
            <a:r>
              <a:rPr lang="en-US" sz="3200" dirty="0"/>
              <a:t> </a:t>
            </a:r>
            <a:r>
              <a:rPr lang="en-US" sz="3200" dirty="0" err="1"/>
              <a:t>pembagian</a:t>
            </a:r>
            <a:r>
              <a:rPr lang="en-US" sz="3200" dirty="0"/>
              <a:t> </a:t>
            </a:r>
            <a:r>
              <a:rPr lang="en-US" sz="3200" dirty="0" err="1"/>
              <a:t>tugas</a:t>
            </a:r>
            <a:r>
              <a:rPr lang="en-US" sz="3200" dirty="0"/>
              <a:t> </a:t>
            </a:r>
            <a:r>
              <a:rPr lang="en-US" sz="3200" dirty="0" err="1"/>
              <a:t>seperti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 </a:t>
            </a:r>
            <a:r>
              <a:rPr lang="en-US" sz="3200" dirty="0" err="1"/>
              <a:t>dibenarkan</a:t>
            </a:r>
            <a:r>
              <a:rPr lang="en-US" sz="3200" dirty="0"/>
              <a:t>? </a:t>
            </a:r>
            <a:r>
              <a:rPr lang="en-US" sz="3200" dirty="0">
                <a:solidFill>
                  <a:srgbClr val="FFFF00"/>
                </a:solidFill>
              </a:rPr>
              <a:t>(DIDISKUSIKAN)</a:t>
            </a:r>
          </a:p>
        </p:txBody>
      </p:sp>
    </p:spTree>
    <p:extLst>
      <p:ext uri="{BB962C8B-B14F-4D97-AF65-F5344CB8AC3E}">
        <p14:creationId xmlns:p14="http://schemas.microsoft.com/office/powerpoint/2010/main" val="1556606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E6119-9D37-4791-A5AC-B3E897931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747" y="680351"/>
            <a:ext cx="10822566" cy="5826466"/>
          </a:xfrm>
        </p:spPr>
        <p:txBody>
          <a:bodyPr>
            <a:noAutofit/>
          </a:bodyPr>
          <a:lstStyle/>
          <a:p>
            <a:r>
              <a:rPr lang="en-US" sz="3200" dirty="0"/>
              <a:t>Hasil </a:t>
            </a:r>
            <a:r>
              <a:rPr lang="en-US" sz="3200" dirty="0" err="1"/>
              <a:t>penelitian</a:t>
            </a:r>
            <a:r>
              <a:rPr lang="en-US" sz="3200" dirty="0"/>
              <a:t> </a:t>
            </a:r>
            <a:r>
              <a:rPr lang="en-US" sz="3200" dirty="0" err="1"/>
              <a:t>memang</a:t>
            </a:r>
            <a:r>
              <a:rPr lang="en-US" sz="3200" dirty="0"/>
              <a:t> </a:t>
            </a:r>
            <a:r>
              <a:rPr lang="en-US" sz="3200" dirty="0" err="1"/>
              <a:t>menemukan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anak-anak</a:t>
            </a:r>
            <a:r>
              <a:rPr lang="en-US" sz="3200" dirty="0"/>
              <a:t>,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laki-laki</a:t>
            </a:r>
            <a:r>
              <a:rPr lang="en-US" sz="3200" dirty="0"/>
              <a:t> </a:t>
            </a:r>
            <a:r>
              <a:rPr lang="en-US" sz="3200" dirty="0" err="1"/>
              <a:t>maupun</a:t>
            </a:r>
            <a:r>
              <a:rPr lang="en-US" sz="3200" dirty="0"/>
              <a:t> </a:t>
            </a:r>
            <a:r>
              <a:rPr lang="en-US" sz="3200" dirty="0" err="1"/>
              <a:t>perempuan</a:t>
            </a:r>
            <a:r>
              <a:rPr lang="en-US" sz="3200" dirty="0"/>
              <a:t>,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dekat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ibunya</a:t>
            </a:r>
            <a:r>
              <a:rPr lang="en-US" sz="3200" dirty="0"/>
              <a:t> (Koehn &amp; Kerns, 2018). </a:t>
            </a:r>
          </a:p>
          <a:p>
            <a:r>
              <a:rPr lang="en-US" sz="3200" dirty="0" err="1"/>
              <a:t>Sejumlah</a:t>
            </a:r>
            <a:r>
              <a:rPr lang="en-US" sz="3200" dirty="0"/>
              <a:t> </a:t>
            </a:r>
            <a:r>
              <a:rPr lang="en-US" sz="3200" dirty="0" err="1"/>
              <a:t>penelitian</a:t>
            </a:r>
            <a:r>
              <a:rPr lang="en-US" sz="3200" dirty="0"/>
              <a:t> pada </a:t>
            </a:r>
            <a:r>
              <a:rPr lang="en-US" sz="3200" dirty="0" err="1"/>
              <a:t>remaja</a:t>
            </a:r>
            <a:r>
              <a:rPr lang="en-US" sz="3200" dirty="0"/>
              <a:t> di Indonesia juga </a:t>
            </a:r>
            <a:r>
              <a:rPr lang="en-US" sz="3200" dirty="0" err="1"/>
              <a:t>menemukan</a:t>
            </a:r>
            <a:r>
              <a:rPr lang="en-US" sz="3200" dirty="0"/>
              <a:t> </a:t>
            </a:r>
            <a:r>
              <a:rPr lang="en-US" sz="3200" dirty="0" err="1"/>
              <a:t>hal</a:t>
            </a:r>
            <a:r>
              <a:rPr lang="en-US" sz="3200" dirty="0"/>
              <a:t> yang </a:t>
            </a:r>
            <a:r>
              <a:rPr lang="en-US" sz="3200" dirty="0" err="1"/>
              <a:t>serupa</a:t>
            </a:r>
            <a:r>
              <a:rPr lang="en-US" sz="3200" dirty="0"/>
              <a:t>. </a:t>
            </a:r>
            <a:r>
              <a:rPr lang="en-US" sz="3200" dirty="0" err="1"/>
              <a:t>Tentu</a:t>
            </a:r>
            <a:r>
              <a:rPr lang="en-US" sz="3200" dirty="0"/>
              <a:t> </a:t>
            </a:r>
            <a:r>
              <a:rPr lang="en-US" sz="3200" dirty="0" err="1"/>
              <a:t>hal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mengherankan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umumnya</a:t>
            </a:r>
            <a:r>
              <a:rPr lang="en-US" sz="3200" dirty="0"/>
              <a:t> </a:t>
            </a:r>
            <a:r>
              <a:rPr lang="en-US" sz="3200" dirty="0" err="1"/>
              <a:t>mengasuh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dianggap</a:t>
            </a:r>
            <a:r>
              <a:rPr lang="en-US" sz="3200" dirty="0"/>
              <a:t> </a:t>
            </a:r>
            <a:r>
              <a:rPr lang="en-US" sz="3200" dirty="0" err="1"/>
              <a:t>lumrah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ibu</a:t>
            </a:r>
            <a:r>
              <a:rPr lang="en-US" sz="3200" dirty="0"/>
              <a:t> dan </a:t>
            </a:r>
            <a:r>
              <a:rPr lang="en-US" sz="3200" dirty="0" err="1"/>
              <a:t>bukan</a:t>
            </a:r>
            <a:r>
              <a:rPr lang="en-US" sz="3200" dirty="0"/>
              <a:t> pada ayah. </a:t>
            </a:r>
            <a:r>
              <a:rPr lang="en-US" sz="3200" dirty="0" err="1"/>
              <a:t>Namun</a:t>
            </a:r>
            <a:r>
              <a:rPr lang="en-US" sz="3200" dirty="0"/>
              <a:t>, </a:t>
            </a:r>
            <a:r>
              <a:rPr lang="en-US" sz="3200" dirty="0" err="1"/>
              <a:t>tanpa</a:t>
            </a:r>
            <a:r>
              <a:rPr lang="en-US" sz="3200" dirty="0"/>
              <a:t> </a:t>
            </a:r>
            <a:r>
              <a:rPr lang="en-US" sz="3200" dirty="0" err="1"/>
              <a:t>kedekatan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ayah,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mengalami</a:t>
            </a:r>
            <a:r>
              <a:rPr lang="en-US" sz="3200" dirty="0"/>
              <a:t> </a:t>
            </a:r>
            <a:r>
              <a:rPr lang="en-US" sz="3200" dirty="0" err="1"/>
              <a:t>kesulitan</a:t>
            </a:r>
            <a:r>
              <a:rPr lang="en-US" sz="3200" dirty="0"/>
              <a:t> </a:t>
            </a:r>
            <a:r>
              <a:rPr lang="en-US" sz="3200" dirty="0" err="1"/>
              <a:t>ketika</a:t>
            </a:r>
            <a:r>
              <a:rPr lang="en-US" sz="3200" dirty="0"/>
              <a:t>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beranjak</a:t>
            </a:r>
            <a:r>
              <a:rPr lang="en-US" sz="3200" dirty="0"/>
              <a:t> </a:t>
            </a:r>
            <a:r>
              <a:rPr lang="en-US" sz="3200" dirty="0" err="1"/>
              <a:t>makin</a:t>
            </a:r>
            <a:r>
              <a:rPr lang="en-US" sz="3200" dirty="0"/>
              <a:t> </a:t>
            </a:r>
            <a:r>
              <a:rPr lang="en-US" sz="3200" dirty="0" err="1"/>
              <a:t>dewasa.Saat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mulai</a:t>
            </a:r>
            <a:r>
              <a:rPr lang="en-US" sz="3200" dirty="0"/>
              <a:t> </a:t>
            </a:r>
            <a:r>
              <a:rPr lang="en-US" sz="3200" dirty="0" err="1"/>
              <a:t>dilakukan</a:t>
            </a:r>
            <a:r>
              <a:rPr lang="en-US" sz="3200" dirty="0"/>
              <a:t> </a:t>
            </a:r>
            <a:r>
              <a:rPr lang="en-US" sz="3200" dirty="0" err="1"/>
              <a:t>penelitian</a:t>
            </a:r>
            <a:r>
              <a:rPr lang="en-US" sz="3200" dirty="0"/>
              <a:t> yang </a:t>
            </a:r>
            <a:r>
              <a:rPr lang="en-US" sz="3200" dirty="0" err="1"/>
              <a:t>membandingkan</a:t>
            </a:r>
            <a:r>
              <a:rPr lang="en-US" sz="3200" dirty="0"/>
              <a:t> </a:t>
            </a:r>
            <a:r>
              <a:rPr lang="en-US" sz="3200" dirty="0" err="1"/>
              <a:t>pengaruh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ketidakhadiran</a:t>
            </a:r>
            <a:r>
              <a:rPr lang="en-US" sz="3200" dirty="0"/>
              <a:t> ayah </a:t>
            </a:r>
            <a:r>
              <a:rPr lang="en-US" sz="3200" dirty="0" err="1"/>
              <a:t>dibandingkan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ketidakhadiran</a:t>
            </a:r>
            <a:r>
              <a:rPr lang="en-US" sz="3200" dirty="0"/>
              <a:t> </a:t>
            </a:r>
            <a:r>
              <a:rPr lang="en-US" sz="3200" dirty="0" err="1"/>
              <a:t>ibu</a:t>
            </a:r>
            <a:r>
              <a:rPr lang="en-US" sz="3200" dirty="0"/>
              <a:t>: mana yang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memberikan</a:t>
            </a:r>
            <a:r>
              <a:rPr lang="en-US" sz="3200" dirty="0"/>
              <a:t> </a:t>
            </a:r>
            <a:r>
              <a:rPr lang="en-US" sz="3200" dirty="0" err="1"/>
              <a:t>pengaruh</a:t>
            </a:r>
            <a:r>
              <a:rPr lang="en-US" sz="3200" dirty="0"/>
              <a:t> </a:t>
            </a:r>
            <a:r>
              <a:rPr lang="en-US" sz="3200" dirty="0" err="1"/>
              <a:t>negatif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pertumbuhan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97647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B9E5F-DA66-46E8-B23A-657C401F0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260" y="569844"/>
            <a:ext cx="10332236" cy="5950226"/>
          </a:xfrm>
        </p:spPr>
        <p:txBody>
          <a:bodyPr>
            <a:noAutofit/>
          </a:bodyPr>
          <a:lstStyle/>
          <a:p>
            <a:r>
              <a:rPr lang="en-US" sz="3600" dirty="0"/>
              <a:t>Demuth dan Brown (2004) </a:t>
            </a:r>
            <a:r>
              <a:rPr lang="en-US" sz="3600" dirty="0" err="1"/>
              <a:t>serta</a:t>
            </a:r>
            <a:r>
              <a:rPr lang="en-US" sz="3600" dirty="0"/>
              <a:t> </a:t>
            </a:r>
            <a:r>
              <a:rPr lang="en-US" sz="3600" dirty="0" err="1"/>
              <a:t>Möller</a:t>
            </a:r>
            <a:r>
              <a:rPr lang="en-US" sz="3600" dirty="0"/>
              <a:t> </a:t>
            </a:r>
            <a:r>
              <a:rPr lang="en-US" sz="3600" dirty="0" err="1"/>
              <a:t>dkk</a:t>
            </a:r>
            <a:r>
              <a:rPr lang="en-US" sz="3600" dirty="0"/>
              <a:t> (2016), </a:t>
            </a:r>
            <a:r>
              <a:rPr lang="en-US" sz="3600" dirty="0" err="1"/>
              <a:t>menemukan</a:t>
            </a:r>
            <a:r>
              <a:rPr lang="en-US" sz="3600" dirty="0"/>
              <a:t> </a:t>
            </a:r>
            <a:r>
              <a:rPr lang="en-US" sz="3600" dirty="0" err="1"/>
              <a:t>bahwa</a:t>
            </a:r>
            <a:r>
              <a:rPr lang="en-US" sz="3600" dirty="0"/>
              <a:t> </a:t>
            </a:r>
            <a:r>
              <a:rPr lang="en-US" sz="3600" dirty="0" err="1"/>
              <a:t>ketidakhadiran</a:t>
            </a:r>
            <a:r>
              <a:rPr lang="en-US" sz="3600" dirty="0"/>
              <a:t> ayah </a:t>
            </a:r>
            <a:r>
              <a:rPr lang="en-US" sz="3600" dirty="0" err="1"/>
              <a:t>memberikan</a:t>
            </a:r>
            <a:r>
              <a:rPr lang="en-US" sz="3600" dirty="0"/>
              <a:t> </a:t>
            </a:r>
            <a:r>
              <a:rPr lang="en-US" sz="3600" dirty="0" err="1"/>
              <a:t>pengaruh</a:t>
            </a:r>
            <a:r>
              <a:rPr lang="en-US" sz="3600" dirty="0"/>
              <a:t> yang </a:t>
            </a:r>
            <a:r>
              <a:rPr lang="en-US" sz="3600" dirty="0" err="1"/>
              <a:t>lebih</a:t>
            </a:r>
            <a:r>
              <a:rPr lang="en-US" sz="3600" dirty="0"/>
              <a:t> </a:t>
            </a:r>
            <a:r>
              <a:rPr lang="en-US" sz="3600" dirty="0" err="1"/>
              <a:t>besar</a:t>
            </a:r>
            <a:r>
              <a:rPr lang="en-US" sz="3600" dirty="0"/>
              <a:t> </a:t>
            </a:r>
            <a:r>
              <a:rPr lang="en-US" sz="3600" dirty="0" err="1"/>
              <a:t>terhadap</a:t>
            </a:r>
            <a:r>
              <a:rPr lang="en-US" sz="3600" dirty="0"/>
              <a:t> </a:t>
            </a:r>
            <a:r>
              <a:rPr lang="en-US" sz="3600" dirty="0" err="1"/>
              <a:t>kenakalan</a:t>
            </a:r>
            <a:r>
              <a:rPr lang="en-US" sz="3600" dirty="0"/>
              <a:t> </a:t>
            </a:r>
            <a:r>
              <a:rPr lang="en-US" sz="3600" dirty="0" err="1"/>
              <a:t>anak</a:t>
            </a:r>
            <a:r>
              <a:rPr lang="en-US" sz="3600" dirty="0"/>
              <a:t> </a:t>
            </a:r>
            <a:r>
              <a:rPr lang="en-US" sz="3600" dirty="0" err="1"/>
              <a:t>dibandingkan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ketidakhadiran</a:t>
            </a:r>
            <a:r>
              <a:rPr lang="en-US" sz="3600" dirty="0"/>
              <a:t> </a:t>
            </a:r>
            <a:r>
              <a:rPr lang="en-US" sz="3600" dirty="0" err="1"/>
              <a:t>ibu</a:t>
            </a:r>
            <a:r>
              <a:rPr lang="en-US" sz="3600" dirty="0"/>
              <a:t>. </a:t>
            </a:r>
          </a:p>
          <a:p>
            <a:r>
              <a:rPr lang="en-US" sz="3600" dirty="0"/>
              <a:t>Satu </a:t>
            </a:r>
            <a:r>
              <a:rPr lang="en-US" sz="3600" dirty="0" err="1"/>
              <a:t>kesaksian</a:t>
            </a:r>
            <a:r>
              <a:rPr lang="en-US" sz="3600" dirty="0"/>
              <a:t> yang </a:t>
            </a:r>
            <a:r>
              <a:rPr lang="en-US" sz="3600" dirty="0" err="1"/>
              <a:t>mengharukan</a:t>
            </a:r>
            <a:r>
              <a:rPr lang="en-US" sz="3600" dirty="0"/>
              <a:t> </a:t>
            </a:r>
            <a:r>
              <a:rPr lang="en-US" sz="3600" dirty="0" err="1"/>
              <a:t>seperti</a:t>
            </a:r>
            <a:r>
              <a:rPr lang="en-US" sz="3600" dirty="0"/>
              <a:t> yang </a:t>
            </a:r>
            <a:r>
              <a:rPr lang="en-US" sz="3600" dirty="0" err="1"/>
              <a:t>diceritakan</a:t>
            </a:r>
            <a:r>
              <a:rPr lang="en-US" sz="3600" dirty="0"/>
              <a:t> oleh </a:t>
            </a:r>
            <a:r>
              <a:rPr lang="en-US" sz="3600" dirty="0" err="1"/>
              <a:t>pendeta</a:t>
            </a:r>
            <a:r>
              <a:rPr lang="en-US" sz="3600" dirty="0"/>
              <a:t> D. James Kennedy </a:t>
            </a:r>
            <a:r>
              <a:rPr lang="en-US" sz="3600" dirty="0" err="1"/>
              <a:t>tentang</a:t>
            </a:r>
            <a:r>
              <a:rPr lang="en-US" sz="3600" dirty="0"/>
              <a:t> </a:t>
            </a:r>
            <a:r>
              <a:rPr lang="en-US" sz="3600" dirty="0" err="1"/>
              <a:t>temannya</a:t>
            </a:r>
            <a:r>
              <a:rPr lang="en-US" sz="3600" dirty="0"/>
              <a:t> yang </a:t>
            </a:r>
            <a:r>
              <a:rPr lang="en-US" sz="3600" dirty="0" err="1"/>
              <a:t>seorang</a:t>
            </a:r>
            <a:r>
              <a:rPr lang="en-US" sz="3600" dirty="0"/>
              <a:t> </a:t>
            </a:r>
            <a:r>
              <a:rPr lang="en-US" sz="3600" dirty="0" err="1"/>
              <a:t>misionaris</a:t>
            </a:r>
            <a:r>
              <a:rPr lang="en-US" sz="3600" dirty="0"/>
              <a:t>. </a:t>
            </a:r>
            <a:r>
              <a:rPr lang="en-US" sz="3600" dirty="0" err="1"/>
              <a:t>Misionaris</a:t>
            </a:r>
            <a:r>
              <a:rPr lang="en-US" sz="3600" dirty="0"/>
              <a:t>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menemukan</a:t>
            </a:r>
            <a:r>
              <a:rPr lang="en-US" sz="3600" dirty="0"/>
              <a:t> </a:t>
            </a:r>
            <a:r>
              <a:rPr lang="en-US" sz="3600" dirty="0" err="1"/>
              <a:t>bahwa</a:t>
            </a:r>
            <a:r>
              <a:rPr lang="en-US" sz="3600" dirty="0"/>
              <a:t> </a:t>
            </a:r>
            <a:r>
              <a:rPr lang="en-US" sz="3600" dirty="0" err="1"/>
              <a:t>mayoritas</a:t>
            </a:r>
            <a:r>
              <a:rPr lang="en-US" sz="3600" dirty="0"/>
              <a:t> </a:t>
            </a:r>
            <a:r>
              <a:rPr lang="en-US" sz="3600" dirty="0" err="1"/>
              <a:t>narapidana</a:t>
            </a:r>
            <a:r>
              <a:rPr lang="en-US" sz="3600" dirty="0"/>
              <a:t> yang </a:t>
            </a:r>
            <a:r>
              <a:rPr lang="en-US" sz="3600" dirty="0" err="1"/>
              <a:t>dilayaninya</a:t>
            </a:r>
            <a:r>
              <a:rPr lang="en-US" sz="3600" dirty="0"/>
              <a:t> di </a:t>
            </a:r>
            <a:r>
              <a:rPr lang="en-US" sz="3600" dirty="0" err="1"/>
              <a:t>suatu</a:t>
            </a:r>
            <a:r>
              <a:rPr lang="en-US" sz="3600" dirty="0"/>
              <a:t> </a:t>
            </a:r>
            <a:r>
              <a:rPr lang="en-US" sz="3600" dirty="0" err="1"/>
              <a:t>penjara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mengenal</a:t>
            </a:r>
            <a:r>
              <a:rPr lang="en-US" sz="3600" dirty="0"/>
              <a:t> </a:t>
            </a:r>
            <a:r>
              <a:rPr lang="en-US" sz="3600" dirty="0" err="1"/>
              <a:t>tokoh</a:t>
            </a:r>
            <a:r>
              <a:rPr lang="en-US" sz="3600" dirty="0"/>
              <a:t> ayah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kehidupannya</a:t>
            </a:r>
            <a:r>
              <a:rPr lang="en-US" sz="3600" dirty="0"/>
              <a:t> (</a:t>
            </a:r>
            <a:r>
              <a:rPr lang="en-US" sz="3600" dirty="0" err="1"/>
              <a:t>Takooshian</a:t>
            </a:r>
            <a:r>
              <a:rPr lang="en-US" sz="3600" dirty="0"/>
              <a:t>, 2016</a:t>
            </a:r>
            <a:r>
              <a:rPr lang="en-US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46805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AE75F-5AA3-45E9-A449-6049634D7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782" y="680351"/>
            <a:ext cx="9613861" cy="5813214"/>
          </a:xfrm>
        </p:spPr>
        <p:txBody>
          <a:bodyPr>
            <a:normAutofit/>
          </a:bodyPr>
          <a:lstStyle/>
          <a:p>
            <a:r>
              <a:rPr lang="en-US" sz="3200" dirty="0" err="1"/>
              <a:t>Ternyata</a:t>
            </a:r>
            <a:r>
              <a:rPr lang="en-US" sz="3200" dirty="0"/>
              <a:t>, </a:t>
            </a:r>
            <a:r>
              <a:rPr lang="en-US" sz="3200" dirty="0" err="1"/>
              <a:t>walaupun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hanya</a:t>
            </a:r>
            <a:r>
              <a:rPr lang="en-US" sz="3200" dirty="0"/>
              <a:t> ‘</a:t>
            </a:r>
            <a:r>
              <a:rPr lang="en-US" sz="3200" dirty="0" err="1"/>
              <a:t>dititipkan</a:t>
            </a:r>
            <a:r>
              <a:rPr lang="en-US" sz="3200" dirty="0"/>
              <a:t>’ oleh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, </a:t>
            </a:r>
            <a:r>
              <a:rPr lang="en-US" sz="3200" dirty="0" err="1"/>
              <a:t>sungguh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mudah</a:t>
            </a:r>
            <a:r>
              <a:rPr lang="en-US" sz="3200" dirty="0"/>
              <a:t> </a:t>
            </a:r>
            <a:r>
              <a:rPr lang="en-US" sz="3200" dirty="0" err="1"/>
              <a:t>mengasuh</a:t>
            </a:r>
            <a:r>
              <a:rPr lang="en-US" sz="3200" dirty="0"/>
              <a:t> dan </a:t>
            </a:r>
            <a:r>
              <a:rPr lang="en-US" sz="3200" dirty="0" err="1"/>
              <a:t>mendidik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agar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bertumbuh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pribadi</a:t>
            </a:r>
            <a:r>
              <a:rPr lang="en-US" sz="3200" dirty="0"/>
              <a:t> yang </a:t>
            </a:r>
            <a:r>
              <a:rPr lang="en-US" sz="3200" dirty="0" err="1"/>
              <a:t>mengasihi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dan </a:t>
            </a:r>
            <a:r>
              <a:rPr lang="en-US" sz="3200" dirty="0" err="1"/>
              <a:t>sesama</a:t>
            </a:r>
            <a:r>
              <a:rPr lang="en-US" sz="3200" dirty="0"/>
              <a:t>.</a:t>
            </a:r>
          </a:p>
          <a:p>
            <a:r>
              <a:rPr lang="en-US" sz="3200" dirty="0" err="1"/>
              <a:t>Hampir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mungkin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membiarkan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</a:t>
            </a:r>
            <a:r>
              <a:rPr lang="en-US" sz="3200" dirty="0" err="1"/>
              <a:t>menjalankan</a:t>
            </a:r>
            <a:r>
              <a:rPr lang="en-US" sz="3200" dirty="0"/>
              <a:t> </a:t>
            </a:r>
            <a:r>
              <a:rPr lang="en-US" sz="3200" dirty="0" err="1"/>
              <a:t>tugas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pengasuh</a:t>
            </a:r>
            <a:r>
              <a:rPr lang="en-US" sz="3200" dirty="0"/>
              <a:t> dan </a:t>
            </a:r>
            <a:r>
              <a:rPr lang="en-US" sz="3200" dirty="0" err="1"/>
              <a:t>pendidik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bila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dibekali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memadai</a:t>
            </a:r>
            <a:r>
              <a:rPr lang="en-US" sz="3200" dirty="0"/>
              <a:t>. Di </a:t>
            </a:r>
            <a:r>
              <a:rPr lang="en-US" sz="3200" dirty="0" err="1"/>
              <a:t>sinilah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berharap</a:t>
            </a:r>
            <a:r>
              <a:rPr lang="en-US" sz="3200" dirty="0"/>
              <a:t> agar </a:t>
            </a:r>
            <a:r>
              <a:rPr lang="en-US" sz="3200" dirty="0" err="1"/>
              <a:t>gereja</a:t>
            </a:r>
            <a:r>
              <a:rPr lang="en-US" sz="3200" dirty="0"/>
              <a:t> </a:t>
            </a:r>
            <a:r>
              <a:rPr lang="en-US" sz="3200" dirty="0" err="1"/>
              <a:t>menggunakan</a:t>
            </a:r>
            <a:r>
              <a:rPr lang="en-US" sz="3200" dirty="0"/>
              <a:t> </a:t>
            </a:r>
            <a:r>
              <a:rPr lang="en-US" sz="3200" dirty="0" err="1"/>
              <a:t>kesempatan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membekali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bertanggung</a:t>
            </a:r>
            <a:r>
              <a:rPr lang="en-US" sz="3200" dirty="0"/>
              <a:t> </a:t>
            </a:r>
            <a:r>
              <a:rPr lang="en-US" sz="3200" dirty="0" err="1"/>
              <a:t>jawab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9726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16C0A-C7B4-4FC7-B10C-61A4B17A2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Pesan</a:t>
            </a:r>
            <a:r>
              <a:rPr lang="en-US" sz="4000" dirty="0"/>
              <a:t> </a:t>
            </a:r>
            <a:r>
              <a:rPr lang="en-US" sz="4000" dirty="0" err="1"/>
              <a:t>Alkitab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Anak-</a:t>
            </a:r>
            <a:r>
              <a:rPr lang="en-US" sz="4000" dirty="0" err="1"/>
              <a:t>anak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820C5-42F3-4D54-BE2D-EC9442985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40835"/>
            <a:ext cx="9894914" cy="4465982"/>
          </a:xfrm>
        </p:spPr>
        <p:txBody>
          <a:bodyPr>
            <a:normAutofit lnSpcReduction="10000"/>
          </a:bodyPr>
          <a:lstStyle/>
          <a:p>
            <a:r>
              <a:rPr lang="en-US" sz="3200" dirty="0" err="1"/>
              <a:t>Sejak</a:t>
            </a:r>
            <a:r>
              <a:rPr lang="en-US" sz="3200" dirty="0"/>
              <a:t> </a:t>
            </a:r>
            <a:r>
              <a:rPr lang="en-US" sz="3200" dirty="0" err="1"/>
              <a:t>kecil</a:t>
            </a:r>
            <a:r>
              <a:rPr lang="en-US" sz="3200" dirty="0"/>
              <a:t> </a:t>
            </a:r>
            <a:r>
              <a:rPr lang="en-US" sz="3200" dirty="0" err="1"/>
              <a:t>mungkin</a:t>
            </a:r>
            <a:r>
              <a:rPr lang="en-US" sz="3200" dirty="0"/>
              <a:t> 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belajar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Sepuluh</a:t>
            </a:r>
            <a:r>
              <a:rPr lang="en-US" sz="3200" dirty="0"/>
              <a:t> Hukum </a:t>
            </a:r>
            <a:r>
              <a:rPr lang="en-US" sz="3200" dirty="0" err="1"/>
              <a:t>Taurat</a:t>
            </a:r>
            <a:r>
              <a:rPr lang="en-US" sz="3200" dirty="0"/>
              <a:t>, </a:t>
            </a:r>
            <a:r>
              <a:rPr lang="en-US" sz="3200" dirty="0" err="1"/>
              <a:t>yaitu</a:t>
            </a:r>
            <a:r>
              <a:rPr lang="en-US" sz="3200" dirty="0"/>
              <a:t> </a:t>
            </a:r>
            <a:r>
              <a:rPr lang="en-US" sz="3200" dirty="0" err="1"/>
              <a:t>apa</a:t>
            </a:r>
            <a:r>
              <a:rPr lang="en-US" sz="3200" dirty="0"/>
              <a:t> yang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lakukan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dan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sesama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. </a:t>
            </a:r>
            <a:r>
              <a:rPr lang="en-US" sz="3200" dirty="0" err="1"/>
              <a:t>Mungkin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juga </a:t>
            </a:r>
            <a:r>
              <a:rPr lang="en-US" sz="3200" dirty="0" err="1"/>
              <a:t>pernah</a:t>
            </a:r>
            <a:r>
              <a:rPr lang="en-US" sz="3200" dirty="0"/>
              <a:t> </a:t>
            </a:r>
            <a:r>
              <a:rPr lang="en-US" sz="3200" dirty="0" err="1"/>
              <a:t>menghafal</a:t>
            </a:r>
            <a:r>
              <a:rPr lang="en-US" sz="3200" dirty="0"/>
              <a:t> </a:t>
            </a:r>
            <a:r>
              <a:rPr lang="en-US" sz="3200" dirty="0" err="1"/>
              <a:t>isi</a:t>
            </a:r>
            <a:r>
              <a:rPr lang="en-US" sz="3200" dirty="0"/>
              <a:t> </a:t>
            </a:r>
            <a:r>
              <a:rPr lang="en-US" sz="3200" dirty="0" err="1"/>
              <a:t>Sepuluh</a:t>
            </a:r>
            <a:r>
              <a:rPr lang="en-US" sz="3200" dirty="0"/>
              <a:t> Hukum </a:t>
            </a:r>
            <a:r>
              <a:rPr lang="en-US" sz="3200" dirty="0" err="1"/>
              <a:t>Taurat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. </a:t>
            </a:r>
          </a:p>
          <a:p>
            <a:r>
              <a:rPr lang="en-US" sz="3200" dirty="0" err="1"/>
              <a:t>Perhatikan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perintah</a:t>
            </a:r>
            <a:r>
              <a:rPr lang="en-US" sz="3200" dirty="0"/>
              <a:t> </a:t>
            </a:r>
            <a:r>
              <a:rPr lang="en-US" sz="3200" dirty="0" err="1"/>
              <a:t>pertama</a:t>
            </a:r>
            <a:r>
              <a:rPr lang="en-US" sz="3200" dirty="0"/>
              <a:t> yang </a:t>
            </a:r>
            <a:r>
              <a:rPr lang="en-US" sz="3200" dirty="0" err="1"/>
              <a:t>dilakukan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sesama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, </a:t>
            </a:r>
            <a:r>
              <a:rPr lang="en-US" sz="3200" dirty="0">
                <a:solidFill>
                  <a:srgbClr val="FFFF00"/>
                </a:solidFill>
              </a:rPr>
              <a:t>“</a:t>
            </a:r>
            <a:r>
              <a:rPr lang="en-US" sz="3200" dirty="0" err="1">
                <a:solidFill>
                  <a:srgbClr val="FFFF00"/>
                </a:solidFill>
              </a:rPr>
              <a:t>Hormatilah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ayahmu</a:t>
            </a:r>
            <a:r>
              <a:rPr lang="en-US" sz="3200" dirty="0">
                <a:solidFill>
                  <a:srgbClr val="FFFF00"/>
                </a:solidFill>
              </a:rPr>
              <a:t> dan </a:t>
            </a:r>
            <a:r>
              <a:rPr lang="en-US" sz="3200" dirty="0" err="1">
                <a:solidFill>
                  <a:srgbClr val="FFFF00"/>
                </a:solidFill>
              </a:rPr>
              <a:t>ibumu</a:t>
            </a:r>
            <a:r>
              <a:rPr lang="en-US" sz="3200" dirty="0">
                <a:solidFill>
                  <a:srgbClr val="FFFF00"/>
                </a:solidFill>
              </a:rPr>
              <a:t>, </a:t>
            </a:r>
            <a:r>
              <a:rPr lang="en-US" sz="3200" dirty="0" err="1">
                <a:solidFill>
                  <a:srgbClr val="FFFF00"/>
                </a:solidFill>
              </a:rPr>
              <a:t>supaya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lanjut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umurmu</a:t>
            </a:r>
            <a:r>
              <a:rPr lang="en-US" sz="3200" dirty="0">
                <a:solidFill>
                  <a:srgbClr val="FFFF00"/>
                </a:solidFill>
              </a:rPr>
              <a:t> di </a:t>
            </a:r>
            <a:r>
              <a:rPr lang="en-US" sz="3200" dirty="0" err="1">
                <a:solidFill>
                  <a:srgbClr val="FFFF00"/>
                </a:solidFill>
              </a:rPr>
              <a:t>tanah</a:t>
            </a:r>
            <a:r>
              <a:rPr lang="en-US" sz="3200" dirty="0">
                <a:solidFill>
                  <a:srgbClr val="FFFF00"/>
                </a:solidFill>
              </a:rPr>
              <a:t> yang </a:t>
            </a:r>
            <a:r>
              <a:rPr lang="en-US" sz="3200" dirty="0" err="1">
                <a:solidFill>
                  <a:srgbClr val="FFFF00"/>
                </a:solidFill>
              </a:rPr>
              <a:t>diberikan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Tuhan</a:t>
            </a:r>
            <a:r>
              <a:rPr lang="en-US" sz="3200" dirty="0">
                <a:solidFill>
                  <a:srgbClr val="FFFF00"/>
                </a:solidFill>
              </a:rPr>
              <a:t>, </a:t>
            </a:r>
            <a:r>
              <a:rPr lang="en-US" sz="3200" dirty="0" err="1">
                <a:solidFill>
                  <a:srgbClr val="FFFF00"/>
                </a:solidFill>
              </a:rPr>
              <a:t>Allahmu</a:t>
            </a:r>
            <a:r>
              <a:rPr lang="en-US" sz="3200" dirty="0">
                <a:solidFill>
                  <a:srgbClr val="FFFF00"/>
                </a:solidFill>
              </a:rPr>
              <a:t>, </a:t>
            </a:r>
            <a:r>
              <a:rPr lang="en-US" sz="3200" dirty="0" err="1">
                <a:solidFill>
                  <a:srgbClr val="FFFF00"/>
                </a:solidFill>
              </a:rPr>
              <a:t>kepadamu</a:t>
            </a:r>
            <a:r>
              <a:rPr lang="en-US" sz="3200" dirty="0">
                <a:solidFill>
                  <a:srgbClr val="FFFF00"/>
                </a:solidFill>
              </a:rPr>
              <a:t>” (</a:t>
            </a:r>
            <a:r>
              <a:rPr lang="en-US" sz="3200" dirty="0" err="1">
                <a:solidFill>
                  <a:srgbClr val="FFFF00"/>
                </a:solidFill>
              </a:rPr>
              <a:t>Keluaran</a:t>
            </a:r>
            <a:r>
              <a:rPr lang="en-US" sz="3200" dirty="0">
                <a:solidFill>
                  <a:srgbClr val="FFFF00"/>
                </a:solidFill>
              </a:rPr>
              <a:t> 20: 12).</a:t>
            </a:r>
          </a:p>
        </p:txBody>
      </p:sp>
    </p:spTree>
    <p:extLst>
      <p:ext uri="{BB962C8B-B14F-4D97-AF65-F5344CB8AC3E}">
        <p14:creationId xmlns:p14="http://schemas.microsoft.com/office/powerpoint/2010/main" val="536570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76FAA-5648-4FE6-A13E-AD3D3CDE0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00" y="627342"/>
            <a:ext cx="10451504" cy="5905979"/>
          </a:xfrm>
        </p:spPr>
        <p:txBody>
          <a:bodyPr>
            <a:noAutofit/>
          </a:bodyPr>
          <a:lstStyle/>
          <a:p>
            <a:r>
              <a:rPr lang="en-US" sz="3200" dirty="0"/>
              <a:t>Ayat </a:t>
            </a:r>
            <a:r>
              <a:rPr lang="en-US" sz="3200" dirty="0" err="1"/>
              <a:t>tersebut</a:t>
            </a:r>
            <a:r>
              <a:rPr lang="en-US" sz="3200" dirty="0"/>
              <a:t> </a:t>
            </a:r>
            <a:r>
              <a:rPr lang="en-US" sz="3200" dirty="0" err="1"/>
              <a:t>bukan</a:t>
            </a:r>
            <a:r>
              <a:rPr lang="en-US" sz="3200" dirty="0"/>
              <a:t> </a:t>
            </a:r>
            <a:r>
              <a:rPr lang="en-US" sz="3200" dirty="0" err="1"/>
              <a:t>kebetulan</a:t>
            </a:r>
            <a:r>
              <a:rPr lang="en-US" sz="3200" dirty="0"/>
              <a:t>.</a:t>
            </a:r>
          </a:p>
          <a:p>
            <a:r>
              <a:rPr lang="en-US" sz="3200" dirty="0" err="1"/>
              <a:t>Melalui</a:t>
            </a:r>
            <a:r>
              <a:rPr lang="en-US" sz="3200" dirty="0"/>
              <a:t> orang </a:t>
            </a:r>
            <a:r>
              <a:rPr lang="en-US" sz="3200" dirty="0" err="1"/>
              <a:t>tualah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hadir</a:t>
            </a:r>
            <a:r>
              <a:rPr lang="en-US" sz="3200" dirty="0"/>
              <a:t> di dunia. </a:t>
            </a:r>
            <a:r>
              <a:rPr lang="en-US" sz="3200" dirty="0" err="1"/>
              <a:t>Melalui</a:t>
            </a:r>
            <a:r>
              <a:rPr lang="en-US" sz="3200" dirty="0"/>
              <a:t> orang </a:t>
            </a:r>
            <a:r>
              <a:rPr lang="en-US" sz="3200" dirty="0" err="1"/>
              <a:t>tualah</a:t>
            </a:r>
            <a:r>
              <a:rPr lang="en-US" sz="3200" dirty="0"/>
              <a:t> </a:t>
            </a:r>
            <a:r>
              <a:rPr lang="en-US" sz="3200" dirty="0" err="1"/>
              <a:t>kita</a:t>
            </a:r>
            <a:r>
              <a:rPr lang="en-US" sz="3200" dirty="0"/>
              <a:t> </a:t>
            </a:r>
            <a:r>
              <a:rPr lang="en-US" sz="3200" dirty="0" err="1"/>
              <a:t>belajar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hal</a:t>
            </a:r>
            <a:r>
              <a:rPr lang="en-US" sz="3200" dirty="0"/>
              <a:t>, </a:t>
            </a:r>
            <a:r>
              <a:rPr lang="en-US" sz="3200" dirty="0" err="1"/>
              <a:t>mulai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belajar</a:t>
            </a:r>
            <a:r>
              <a:rPr lang="en-US" sz="3200" dirty="0"/>
              <a:t> </a:t>
            </a:r>
            <a:r>
              <a:rPr lang="en-US" sz="3200" dirty="0" err="1"/>
              <a:t>berjalan</a:t>
            </a:r>
            <a:r>
              <a:rPr lang="en-US" sz="3200" dirty="0"/>
              <a:t>, be-</a:t>
            </a:r>
            <a:r>
              <a:rPr lang="en-US" sz="3200" dirty="0" err="1"/>
              <a:t>lajar</a:t>
            </a:r>
            <a:r>
              <a:rPr lang="en-US" sz="3200" dirty="0"/>
              <a:t> </a:t>
            </a:r>
            <a:r>
              <a:rPr lang="en-US" sz="3200" dirty="0" err="1"/>
              <a:t>bicara</a:t>
            </a:r>
            <a:r>
              <a:rPr lang="en-US" sz="3200" dirty="0"/>
              <a:t>, </a:t>
            </a:r>
            <a:r>
              <a:rPr lang="en-US" sz="3200" dirty="0" err="1"/>
              <a:t>belajar</a:t>
            </a:r>
            <a:r>
              <a:rPr lang="en-US" sz="3200" dirty="0"/>
              <a:t> mana yang </a:t>
            </a:r>
            <a:r>
              <a:rPr lang="en-US" sz="3200" dirty="0" err="1"/>
              <a:t>baik</a:t>
            </a:r>
            <a:r>
              <a:rPr lang="en-US" sz="3200" dirty="0"/>
              <a:t> dan </a:t>
            </a:r>
            <a:r>
              <a:rPr lang="en-US" sz="3200" dirty="0" err="1"/>
              <a:t>buruk</a:t>
            </a:r>
            <a:r>
              <a:rPr lang="en-US" sz="3200" dirty="0"/>
              <a:t>, mana yang </a:t>
            </a:r>
            <a:r>
              <a:rPr lang="en-US" sz="3200" dirty="0" err="1"/>
              <a:t>boleh</a:t>
            </a:r>
            <a:r>
              <a:rPr lang="en-US" sz="3200" dirty="0"/>
              <a:t> </a:t>
            </a:r>
            <a:r>
              <a:rPr lang="en-US" sz="3200" dirty="0" err="1"/>
              <a:t>dilakukan</a:t>
            </a:r>
            <a:r>
              <a:rPr lang="en-US" sz="3200" dirty="0"/>
              <a:t> dan mana yang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dihindarkan</a:t>
            </a:r>
            <a:r>
              <a:rPr lang="en-US" sz="3200" dirty="0"/>
              <a:t>. </a:t>
            </a:r>
          </a:p>
          <a:p>
            <a:r>
              <a:rPr lang="en-US" sz="3200" dirty="0"/>
              <a:t>Di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Perjanjian</a:t>
            </a:r>
            <a:r>
              <a:rPr lang="en-US" sz="3200" dirty="0"/>
              <a:t> </a:t>
            </a:r>
            <a:r>
              <a:rPr lang="en-US" sz="3200" dirty="0" err="1"/>
              <a:t>Baru</a:t>
            </a:r>
            <a:r>
              <a:rPr lang="en-US" sz="3200" dirty="0"/>
              <a:t>, Rasul Paulus </a:t>
            </a:r>
            <a:r>
              <a:rPr lang="en-US" sz="3200" dirty="0" err="1"/>
              <a:t>kembali</a:t>
            </a:r>
            <a:r>
              <a:rPr lang="en-US" sz="3200" dirty="0"/>
              <a:t> </a:t>
            </a:r>
            <a:r>
              <a:rPr lang="en-US" sz="3200" dirty="0" err="1"/>
              <a:t>menegaskan</a:t>
            </a:r>
            <a:r>
              <a:rPr lang="en-US" sz="3200" dirty="0"/>
              <a:t> </a:t>
            </a:r>
            <a:r>
              <a:rPr lang="en-US" sz="3200" dirty="0" err="1"/>
              <a:t>perintah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, </a:t>
            </a:r>
            <a:r>
              <a:rPr lang="en-US" sz="3200" dirty="0">
                <a:solidFill>
                  <a:srgbClr val="FFC000"/>
                </a:solidFill>
              </a:rPr>
              <a:t>“Hai </a:t>
            </a:r>
            <a:r>
              <a:rPr lang="en-US" sz="3200" dirty="0" err="1">
                <a:solidFill>
                  <a:srgbClr val="FFC000"/>
                </a:solidFill>
              </a:rPr>
              <a:t>anak-anak</a:t>
            </a:r>
            <a:r>
              <a:rPr lang="en-US" sz="3200" dirty="0">
                <a:solidFill>
                  <a:srgbClr val="FFC000"/>
                </a:solidFill>
              </a:rPr>
              <a:t>, </a:t>
            </a:r>
            <a:r>
              <a:rPr lang="en-US" sz="3200" dirty="0" err="1">
                <a:solidFill>
                  <a:srgbClr val="FFC000"/>
                </a:solidFill>
              </a:rPr>
              <a:t>taati-lah</a:t>
            </a:r>
            <a:r>
              <a:rPr lang="en-US" sz="3200" dirty="0">
                <a:solidFill>
                  <a:srgbClr val="FFC000"/>
                </a:solidFill>
              </a:rPr>
              <a:t> orang </a:t>
            </a:r>
            <a:r>
              <a:rPr lang="en-US" sz="3200" dirty="0" err="1">
                <a:solidFill>
                  <a:srgbClr val="FFC000"/>
                </a:solidFill>
              </a:rPr>
              <a:t>tuamu</a:t>
            </a:r>
            <a:r>
              <a:rPr lang="en-US" sz="3200" dirty="0">
                <a:solidFill>
                  <a:srgbClr val="FFC000"/>
                </a:solidFill>
              </a:rPr>
              <a:t> di </a:t>
            </a:r>
            <a:r>
              <a:rPr lang="en-US" sz="3200" dirty="0" err="1">
                <a:solidFill>
                  <a:srgbClr val="FFC000"/>
                </a:solidFill>
              </a:rPr>
              <a:t>dalam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Tuhan</a:t>
            </a:r>
            <a:r>
              <a:rPr lang="en-US" sz="3200" dirty="0">
                <a:solidFill>
                  <a:srgbClr val="FFC000"/>
                </a:solidFill>
              </a:rPr>
              <a:t>, </a:t>
            </a:r>
            <a:r>
              <a:rPr lang="en-US" sz="3200" dirty="0" err="1">
                <a:solidFill>
                  <a:srgbClr val="FFC000"/>
                </a:solidFill>
              </a:rPr>
              <a:t>karena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haruslah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demikian</a:t>
            </a:r>
            <a:r>
              <a:rPr lang="en-US" sz="3200" dirty="0">
                <a:solidFill>
                  <a:srgbClr val="FFC000"/>
                </a:solidFill>
              </a:rPr>
              <a:t>. </a:t>
            </a:r>
            <a:r>
              <a:rPr lang="en-US" sz="3200" dirty="0" err="1">
                <a:solidFill>
                  <a:srgbClr val="FFC000"/>
                </a:solidFill>
              </a:rPr>
              <a:t>Hormatilah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ayahmu</a:t>
            </a:r>
            <a:r>
              <a:rPr lang="en-US" sz="3200" dirty="0">
                <a:solidFill>
                  <a:srgbClr val="FFC000"/>
                </a:solidFill>
              </a:rPr>
              <a:t> dan </a:t>
            </a:r>
            <a:r>
              <a:rPr lang="en-US" sz="3200" dirty="0" err="1">
                <a:solidFill>
                  <a:srgbClr val="FFC000"/>
                </a:solidFill>
              </a:rPr>
              <a:t>ibumu</a:t>
            </a:r>
            <a:r>
              <a:rPr lang="en-US" sz="3200" dirty="0">
                <a:solidFill>
                  <a:srgbClr val="FFC000"/>
                </a:solidFill>
              </a:rPr>
              <a:t> — </a:t>
            </a:r>
            <a:r>
              <a:rPr lang="en-US" sz="3200" dirty="0" err="1">
                <a:solidFill>
                  <a:srgbClr val="FFC000"/>
                </a:solidFill>
              </a:rPr>
              <a:t>ini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adalah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suatu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perintah</a:t>
            </a:r>
            <a:r>
              <a:rPr lang="en-US" sz="3200" dirty="0">
                <a:solidFill>
                  <a:srgbClr val="FFC000"/>
                </a:solidFill>
              </a:rPr>
              <a:t> yang </a:t>
            </a:r>
            <a:r>
              <a:rPr lang="en-US" sz="3200" dirty="0" err="1">
                <a:solidFill>
                  <a:srgbClr val="FFC000"/>
                </a:solidFill>
              </a:rPr>
              <a:t>penting</a:t>
            </a:r>
            <a:r>
              <a:rPr lang="en-US" sz="3200" dirty="0">
                <a:solidFill>
                  <a:srgbClr val="FFC000"/>
                </a:solidFill>
              </a:rPr>
              <a:t>, </a:t>
            </a:r>
            <a:r>
              <a:rPr lang="en-US" sz="3200" dirty="0" err="1">
                <a:solidFill>
                  <a:srgbClr val="FFC000"/>
                </a:solidFill>
              </a:rPr>
              <a:t>seperti</a:t>
            </a:r>
            <a:r>
              <a:rPr lang="en-US" sz="3200" dirty="0">
                <a:solidFill>
                  <a:srgbClr val="FFC000"/>
                </a:solidFill>
              </a:rPr>
              <a:t> yang </a:t>
            </a:r>
            <a:r>
              <a:rPr lang="en-US" sz="3200" dirty="0" err="1">
                <a:solidFill>
                  <a:srgbClr val="FFC000"/>
                </a:solidFill>
              </a:rPr>
              <a:t>nyata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dari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janji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ini</a:t>
            </a:r>
            <a:r>
              <a:rPr lang="en-US" sz="3200" dirty="0">
                <a:solidFill>
                  <a:srgbClr val="FFC000"/>
                </a:solidFill>
              </a:rPr>
              <a:t>: </a:t>
            </a:r>
            <a:r>
              <a:rPr lang="en-US" sz="3200" dirty="0" err="1">
                <a:solidFill>
                  <a:srgbClr val="FFC000"/>
                </a:solidFill>
              </a:rPr>
              <a:t>supaya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kamu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berbahagia</a:t>
            </a:r>
            <a:r>
              <a:rPr lang="en-US" sz="3200" dirty="0">
                <a:solidFill>
                  <a:srgbClr val="FFC000"/>
                </a:solidFill>
              </a:rPr>
              <a:t> dan </a:t>
            </a:r>
            <a:r>
              <a:rPr lang="en-US" sz="3200" dirty="0" err="1">
                <a:solidFill>
                  <a:srgbClr val="FFC000"/>
                </a:solidFill>
              </a:rPr>
              <a:t>panjang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 err="1">
                <a:solidFill>
                  <a:srgbClr val="FFC000"/>
                </a:solidFill>
              </a:rPr>
              <a:t>umurmu</a:t>
            </a:r>
            <a:r>
              <a:rPr lang="en-US" sz="3200" dirty="0">
                <a:solidFill>
                  <a:srgbClr val="FFC000"/>
                </a:solidFill>
              </a:rPr>
              <a:t> di </a:t>
            </a:r>
            <a:r>
              <a:rPr lang="en-US" sz="3200" dirty="0" err="1">
                <a:solidFill>
                  <a:srgbClr val="FFC000"/>
                </a:solidFill>
              </a:rPr>
              <a:t>bumi</a:t>
            </a:r>
            <a:r>
              <a:rPr lang="en-US" sz="3200" dirty="0">
                <a:solidFill>
                  <a:srgbClr val="FFC000"/>
                </a:solidFill>
              </a:rPr>
              <a:t>.” (</a:t>
            </a:r>
            <a:r>
              <a:rPr lang="en-US" sz="3200" dirty="0" err="1">
                <a:solidFill>
                  <a:srgbClr val="FFC000"/>
                </a:solidFill>
              </a:rPr>
              <a:t>Efesus</a:t>
            </a:r>
            <a:r>
              <a:rPr lang="en-US" sz="3200" dirty="0">
                <a:solidFill>
                  <a:srgbClr val="FFC000"/>
                </a:solidFill>
              </a:rPr>
              <a:t> 6:1-3).</a:t>
            </a:r>
          </a:p>
        </p:txBody>
      </p:sp>
    </p:spTree>
    <p:extLst>
      <p:ext uri="{BB962C8B-B14F-4D97-AF65-F5344CB8AC3E}">
        <p14:creationId xmlns:p14="http://schemas.microsoft.com/office/powerpoint/2010/main" val="3708479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898E7-A110-43D3-BBD6-66137094B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Capaian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A5D36-0D81-44F7-A16C-3E86799F2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Memahami</a:t>
            </a:r>
            <a:r>
              <a:rPr lang="en-US" sz="4000" dirty="0"/>
              <a:t> </a:t>
            </a:r>
            <a:r>
              <a:rPr lang="en-US" sz="4000" dirty="0" err="1"/>
              <a:t>nilai-nilai</a:t>
            </a:r>
            <a:r>
              <a:rPr lang="en-US" sz="4000" dirty="0"/>
              <a:t> </a:t>
            </a:r>
            <a:r>
              <a:rPr lang="en-US" sz="4000" dirty="0" err="1"/>
              <a:t>iman</a:t>
            </a:r>
            <a:r>
              <a:rPr lang="en-US" sz="4000" dirty="0"/>
              <a:t> Kristen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keluar</a:t>
            </a:r>
            <a:r>
              <a:rPr lang="en-US" sz="4000" dirty="0"/>
              <a:t>-ga </a:t>
            </a:r>
            <a:r>
              <a:rPr lang="en-US" sz="4000" dirty="0" err="1"/>
              <a:t>serta</a:t>
            </a:r>
            <a:r>
              <a:rPr lang="en-US" sz="4000" dirty="0"/>
              <a:t> </a:t>
            </a:r>
            <a:r>
              <a:rPr lang="en-US" sz="4000" dirty="0" err="1"/>
              <a:t>menjabarkan</a:t>
            </a:r>
            <a:r>
              <a:rPr lang="en-US" sz="4000" dirty="0"/>
              <a:t> </a:t>
            </a:r>
            <a:r>
              <a:rPr lang="en-US" sz="4000" dirty="0" err="1"/>
              <a:t>peran</a:t>
            </a:r>
            <a:r>
              <a:rPr lang="en-US" sz="4000" dirty="0"/>
              <a:t> </a:t>
            </a:r>
            <a:r>
              <a:rPr lang="en-US" sz="4000" dirty="0" err="1"/>
              <a:t>keluarga</a:t>
            </a:r>
            <a:r>
              <a:rPr lang="en-US" sz="4000" dirty="0"/>
              <a:t> dan orang </a:t>
            </a:r>
            <a:r>
              <a:rPr lang="en-US" sz="4000" dirty="0" err="1"/>
              <a:t>tua</a:t>
            </a:r>
            <a:r>
              <a:rPr lang="en-US" sz="4000" dirty="0"/>
              <a:t> </a:t>
            </a:r>
            <a:r>
              <a:rPr lang="en-US" sz="4000" dirty="0" err="1"/>
              <a:t>sebagai</a:t>
            </a:r>
            <a:r>
              <a:rPr lang="en-US" sz="4000" dirty="0"/>
              <a:t> </a:t>
            </a:r>
            <a:r>
              <a:rPr lang="en-US" sz="4000" dirty="0" err="1"/>
              <a:t>pendidik</a:t>
            </a:r>
            <a:r>
              <a:rPr lang="en-US" sz="4000" dirty="0"/>
              <a:t> </a:t>
            </a:r>
            <a:r>
              <a:rPr lang="en-US" sz="4000" dirty="0" err="1"/>
              <a:t>utama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24812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CED35-8FAB-4F9C-A652-0E04C570B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b="1" dirty="0" err="1"/>
              <a:t>Pembelajaran</a:t>
            </a:r>
            <a:r>
              <a:rPr lang="en-US" dirty="0"/>
              <a:t> per Sub-</a:t>
            </a:r>
            <a:r>
              <a:rPr lang="en-US" dirty="0" err="1"/>
              <a:t>bab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696EB-73DD-480F-9AD7-C9A16626F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99860"/>
            <a:ext cx="9974427" cy="4320209"/>
          </a:xfrm>
        </p:spPr>
        <p:txBody>
          <a:bodyPr>
            <a:normAutofit/>
          </a:bodyPr>
          <a:lstStyle/>
          <a:p>
            <a:r>
              <a:rPr lang="en-US" sz="3200" dirty="0" err="1"/>
              <a:t>Bersyukur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mengatur</a:t>
            </a:r>
            <a:r>
              <a:rPr lang="en-US" sz="3200" dirty="0"/>
              <a:t> </a:t>
            </a:r>
            <a:r>
              <a:rPr lang="en-US" sz="3200" dirty="0" err="1"/>
              <a:t>kelahirannya</a:t>
            </a:r>
            <a:r>
              <a:rPr lang="en-US" sz="3200" dirty="0"/>
              <a:t> </a:t>
            </a:r>
            <a:r>
              <a:rPr lang="en-US" sz="3200" dirty="0" err="1"/>
              <a:t>melalui</a:t>
            </a:r>
            <a:r>
              <a:rPr lang="en-US" sz="3200" dirty="0"/>
              <a:t> </a:t>
            </a:r>
            <a:r>
              <a:rPr lang="en-US" sz="3200" dirty="0" err="1"/>
              <a:t>orangtua</a:t>
            </a:r>
            <a:endParaRPr lang="en-US" sz="3200" dirty="0"/>
          </a:p>
          <a:p>
            <a:r>
              <a:rPr lang="en-US" sz="3200" dirty="0" err="1"/>
              <a:t>Mengakui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orangtua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pendidik</a:t>
            </a:r>
            <a:r>
              <a:rPr lang="en-US" sz="3200" dirty="0"/>
              <a:t> </a:t>
            </a:r>
            <a:r>
              <a:rPr lang="en-US" sz="3200" dirty="0" err="1"/>
              <a:t>utama</a:t>
            </a:r>
            <a:endParaRPr lang="en-US" sz="3200" dirty="0"/>
          </a:p>
          <a:p>
            <a:r>
              <a:rPr lang="en-US" sz="3200" dirty="0" err="1"/>
              <a:t>Memahami</a:t>
            </a:r>
            <a:r>
              <a:rPr lang="en-US" sz="3200" dirty="0"/>
              <a:t> </a:t>
            </a:r>
            <a:r>
              <a:rPr lang="en-US" sz="3200" dirty="0" err="1"/>
              <a:t>perjuangan</a:t>
            </a:r>
            <a:r>
              <a:rPr lang="en-US" sz="3200" dirty="0"/>
              <a:t> </a:t>
            </a:r>
            <a:r>
              <a:rPr lang="en-US" sz="3200" dirty="0" err="1"/>
              <a:t>orangtua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mengasuh</a:t>
            </a:r>
            <a:r>
              <a:rPr lang="en-US" sz="3200" dirty="0"/>
              <a:t> </a:t>
            </a:r>
            <a:r>
              <a:rPr lang="en-US" sz="3200" dirty="0" err="1"/>
              <a:t>setiap</a:t>
            </a:r>
            <a:r>
              <a:rPr lang="en-US" sz="3200" dirty="0"/>
              <a:t> </a:t>
            </a:r>
            <a:r>
              <a:rPr lang="en-US" sz="3200" dirty="0" err="1"/>
              <a:t>anaknya</a:t>
            </a:r>
            <a:endParaRPr lang="en-US" sz="3200" dirty="0"/>
          </a:p>
          <a:p>
            <a:r>
              <a:rPr lang="en-US" sz="3200" dirty="0" err="1"/>
              <a:t>Mewujudkan</a:t>
            </a:r>
            <a:r>
              <a:rPr lang="en-US" sz="3200" dirty="0"/>
              <a:t> </a:t>
            </a:r>
            <a:r>
              <a:rPr lang="en-US" sz="3200" dirty="0" err="1"/>
              <a:t>kasih</a:t>
            </a:r>
            <a:r>
              <a:rPr lang="en-US" sz="3200" dirty="0"/>
              <a:t> </a:t>
            </a:r>
            <a:r>
              <a:rPr lang="en-US" sz="3200" dirty="0" err="1"/>
              <a:t>sayang</a:t>
            </a:r>
            <a:r>
              <a:rPr lang="en-US" sz="3200" dirty="0"/>
              <a:t> dan </a:t>
            </a:r>
            <a:r>
              <a:rPr lang="en-US" sz="3200" dirty="0" err="1"/>
              <a:t>hormat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orangtua</a:t>
            </a:r>
            <a:r>
              <a:rPr lang="en-US" sz="3200" dirty="0"/>
              <a:t> </a:t>
            </a:r>
            <a:r>
              <a:rPr lang="en-US" sz="3200" dirty="0" err="1"/>
              <a:t>sebagaimana</a:t>
            </a:r>
            <a:r>
              <a:rPr lang="en-US" sz="3200" dirty="0"/>
              <a:t> yang </a:t>
            </a:r>
            <a:r>
              <a:rPr lang="en-US" sz="3200" dirty="0" err="1"/>
              <a:t>diperintahkan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34027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7C5D4-E59A-4FE0-93E6-9A642BA78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Pesan</a:t>
            </a:r>
            <a:r>
              <a:rPr lang="en-US" sz="4000" dirty="0"/>
              <a:t> </a:t>
            </a:r>
            <a:r>
              <a:rPr lang="en-US" sz="4000" dirty="0" err="1"/>
              <a:t>Alkitab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orangtua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0F5CA-6B8C-4350-A262-BB976F893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01078"/>
            <a:ext cx="9828653" cy="446598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i-FI" sz="2800" dirty="0"/>
              <a:t>Apersepsi(Apakah  Pernah lihat iklan seperti ini)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4BDCB3-4CE7-4F41-A616-5DC55C45E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012" y="2570922"/>
            <a:ext cx="4676190" cy="3896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892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0252A-C983-46A1-AC99-EFD69DD34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556590"/>
            <a:ext cx="9722636" cy="601648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 err="1"/>
              <a:t>Setiap</a:t>
            </a:r>
            <a:r>
              <a:rPr lang="en-US" sz="3200" dirty="0"/>
              <a:t> orang </a:t>
            </a:r>
            <a:r>
              <a:rPr lang="en-US" sz="3200" dirty="0" err="1"/>
              <a:t>lahir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. </a:t>
            </a:r>
            <a:r>
              <a:rPr lang="en-US" sz="3200" dirty="0" err="1"/>
              <a:t>Artinya</a:t>
            </a:r>
            <a:r>
              <a:rPr lang="en-US" sz="3200" dirty="0"/>
              <a:t>, </a:t>
            </a:r>
            <a:r>
              <a:rPr lang="en-US" sz="3200" dirty="0" err="1"/>
              <a:t>manusia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ciptaan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hadir</a:t>
            </a:r>
            <a:r>
              <a:rPr lang="en-US" sz="3200" dirty="0"/>
              <a:t> </a:t>
            </a:r>
            <a:r>
              <a:rPr lang="en-US" sz="3200" dirty="0" err="1"/>
              <a:t>melalui</a:t>
            </a:r>
            <a:r>
              <a:rPr lang="en-US" sz="3200" dirty="0"/>
              <a:t> </a:t>
            </a:r>
            <a:r>
              <a:rPr lang="en-US" sz="3200" dirty="0" err="1"/>
              <a:t>keberadaan</a:t>
            </a:r>
            <a:r>
              <a:rPr lang="en-US" sz="3200" dirty="0"/>
              <a:t>. </a:t>
            </a:r>
            <a:r>
              <a:rPr lang="en-US" sz="3200" dirty="0" err="1"/>
              <a:t>Harap</a:t>
            </a:r>
            <a:r>
              <a:rPr lang="en-US" sz="3200" dirty="0"/>
              <a:t> </a:t>
            </a:r>
            <a:r>
              <a:rPr lang="en-US" sz="3200" dirty="0" err="1"/>
              <a:t>selalu</a:t>
            </a:r>
            <a:r>
              <a:rPr lang="en-US" sz="3200" dirty="0"/>
              <a:t> </a:t>
            </a:r>
            <a:r>
              <a:rPr lang="en-US" sz="3200" dirty="0" err="1"/>
              <a:t>diingat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Maha</a:t>
            </a:r>
            <a:r>
              <a:rPr lang="en-US" sz="3200" dirty="0"/>
              <a:t> </a:t>
            </a:r>
            <a:r>
              <a:rPr lang="en-US" sz="3200" dirty="0" err="1"/>
              <a:t>Pencipta</a:t>
            </a:r>
            <a:r>
              <a:rPr lang="en-US" sz="3200" dirty="0"/>
              <a:t>,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apapun</a:t>
            </a:r>
            <a:r>
              <a:rPr lang="en-US" sz="3200" dirty="0"/>
              <a:t> yang </a:t>
            </a:r>
            <a:r>
              <a:rPr lang="en-US" sz="3200" dirty="0" err="1"/>
              <a:t>ada</a:t>
            </a:r>
            <a:r>
              <a:rPr lang="en-US" sz="3200" dirty="0"/>
              <a:t> di dunia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milik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, </a:t>
            </a:r>
            <a:r>
              <a:rPr lang="en-US" sz="3200" dirty="0" err="1"/>
              <a:t>termasuk</a:t>
            </a:r>
            <a:r>
              <a:rPr lang="en-US" sz="3200" dirty="0"/>
              <a:t> </a:t>
            </a:r>
            <a:r>
              <a:rPr lang="en-US" sz="3200" dirty="0" err="1"/>
              <a:t>setiap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err="1"/>
              <a:t>Walaupun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hukum</a:t>
            </a:r>
            <a:r>
              <a:rPr lang="en-US" sz="3200" dirty="0"/>
              <a:t> </a:t>
            </a:r>
            <a:r>
              <a:rPr lang="en-US" sz="3200" dirty="0" err="1"/>
              <a:t>tercatat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milik</a:t>
            </a:r>
            <a:r>
              <a:rPr lang="en-US" sz="3200" dirty="0"/>
              <a:t> orang </a:t>
            </a:r>
            <a:r>
              <a:rPr lang="en-US" sz="3200" dirty="0" err="1"/>
              <a:t>tuanya</a:t>
            </a:r>
            <a:r>
              <a:rPr lang="en-US" sz="3200" dirty="0"/>
              <a:t>, </a:t>
            </a:r>
            <a:r>
              <a:rPr lang="en-US" sz="3200" dirty="0" err="1"/>
              <a:t>namun</a:t>
            </a:r>
            <a:r>
              <a:rPr lang="en-US" sz="3200" dirty="0"/>
              <a:t> </a:t>
            </a:r>
            <a:r>
              <a:rPr lang="en-US" sz="3200" dirty="0" err="1"/>
              <a:t>Tuhanlah</a:t>
            </a:r>
            <a:r>
              <a:rPr lang="en-US" sz="3200" dirty="0"/>
              <a:t> yang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(“</a:t>
            </a:r>
            <a:r>
              <a:rPr lang="en-US" sz="3200" dirty="0" err="1"/>
              <a:t>Sungguh</a:t>
            </a:r>
            <a:r>
              <a:rPr lang="en-US" sz="3200" dirty="0"/>
              <a:t>, </a:t>
            </a:r>
            <a:r>
              <a:rPr lang="en-US" sz="3200" dirty="0" err="1"/>
              <a:t>semua</a:t>
            </a:r>
            <a:r>
              <a:rPr lang="en-US" sz="3200" dirty="0"/>
              <a:t> </a:t>
            </a:r>
            <a:r>
              <a:rPr lang="en-US" sz="3200" dirty="0" err="1"/>
              <a:t>jiwa</a:t>
            </a:r>
            <a:r>
              <a:rPr lang="en-US" sz="3200" dirty="0"/>
              <a:t> Aku punya!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jiwa</a:t>
            </a:r>
            <a:r>
              <a:rPr lang="en-US" sz="3200" dirty="0"/>
              <a:t> ayah </a:t>
            </a:r>
            <a:r>
              <a:rPr lang="en-US" sz="3200" dirty="0" err="1"/>
              <a:t>maupun</a:t>
            </a:r>
            <a:r>
              <a:rPr lang="en-US" sz="3200" dirty="0"/>
              <a:t> </a:t>
            </a:r>
            <a:r>
              <a:rPr lang="en-US" sz="3200" dirty="0" err="1"/>
              <a:t>jiwa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Aku punya!” - </a:t>
            </a:r>
            <a:r>
              <a:rPr lang="en-US" sz="3200" dirty="0" err="1"/>
              <a:t>Yehezkiel</a:t>
            </a:r>
            <a:r>
              <a:rPr lang="en-US" sz="3200" dirty="0"/>
              <a:t> 18:4a).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sebabnya</a:t>
            </a:r>
            <a:r>
              <a:rPr lang="en-US" sz="3200" dirty="0"/>
              <a:t> </a:t>
            </a:r>
            <a:r>
              <a:rPr lang="en-US" sz="3200" dirty="0" err="1"/>
              <a:t>semua</a:t>
            </a:r>
            <a:r>
              <a:rPr lang="en-US" sz="3200" dirty="0"/>
              <a:t> </a:t>
            </a:r>
            <a:r>
              <a:rPr lang="en-US" sz="3200" dirty="0" err="1"/>
              <a:t>tindakan</a:t>
            </a:r>
            <a:r>
              <a:rPr lang="en-US" sz="3200" dirty="0"/>
              <a:t> yang </a:t>
            </a:r>
            <a:r>
              <a:rPr lang="en-US" sz="3200" dirty="0" err="1"/>
              <a:t>dilakukan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diperhitungkan</a:t>
            </a:r>
            <a:r>
              <a:rPr lang="en-US" sz="3200" dirty="0"/>
              <a:t> </a:t>
            </a:r>
            <a:r>
              <a:rPr lang="en-US" sz="3200" dirty="0" err="1"/>
              <a:t>baik-baik</a:t>
            </a:r>
            <a:r>
              <a:rPr lang="en-US" sz="3200" dirty="0"/>
              <a:t>, </a:t>
            </a:r>
            <a:r>
              <a:rPr lang="en-US" sz="3200" dirty="0" err="1"/>
              <a:t>apakah</a:t>
            </a:r>
            <a:r>
              <a:rPr lang="en-US" sz="3200" dirty="0"/>
              <a:t> </a:t>
            </a:r>
            <a:r>
              <a:rPr lang="en-US" sz="3200" dirty="0" err="1"/>
              <a:t>memang</a:t>
            </a:r>
            <a:r>
              <a:rPr lang="en-US" sz="3200" dirty="0"/>
              <a:t> </a:t>
            </a:r>
            <a:r>
              <a:rPr lang="en-US" sz="3200" dirty="0" err="1"/>
              <a:t>seturut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kehendak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35236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A967B-7F32-468B-AB58-78E34A586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7" y="574333"/>
            <a:ext cx="9965635" cy="5919231"/>
          </a:xfrm>
        </p:spPr>
        <p:txBody>
          <a:bodyPr>
            <a:normAutofit/>
          </a:bodyPr>
          <a:lstStyle/>
          <a:p>
            <a:r>
              <a:rPr lang="en-US" sz="3200" dirty="0"/>
              <a:t>Harus </a:t>
            </a:r>
            <a:r>
              <a:rPr lang="en-US" sz="3200" dirty="0" err="1"/>
              <a:t>diakui</a:t>
            </a:r>
            <a:r>
              <a:rPr lang="en-US" sz="3200" dirty="0"/>
              <a:t>,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saja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yang </a:t>
            </a:r>
            <a:r>
              <a:rPr lang="en-US" sz="3200" dirty="0" err="1"/>
              <a:t>menganggap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barang</a:t>
            </a:r>
            <a:r>
              <a:rPr lang="en-US" sz="3200" dirty="0"/>
              <a:t>? </a:t>
            </a:r>
            <a:r>
              <a:rPr lang="en-US" sz="3200" dirty="0" err="1"/>
              <a:t>Bila</a:t>
            </a:r>
            <a:r>
              <a:rPr lang="en-US" sz="3200" dirty="0"/>
              <a:t> </a:t>
            </a:r>
            <a:r>
              <a:rPr lang="en-US" sz="3200" dirty="0" err="1"/>
              <a:t>menguntungkan</a:t>
            </a:r>
            <a:r>
              <a:rPr lang="en-US" sz="3200" dirty="0"/>
              <a:t> </a:t>
            </a:r>
            <a:r>
              <a:rPr lang="en-US" sz="3200" dirty="0" err="1"/>
              <a:t>disimpan</a:t>
            </a:r>
            <a:r>
              <a:rPr lang="en-US" sz="3200" dirty="0"/>
              <a:t>, </a:t>
            </a:r>
            <a:r>
              <a:rPr lang="en-US" sz="3200" dirty="0" err="1"/>
              <a:t>bila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menguntungkan</a:t>
            </a:r>
            <a:r>
              <a:rPr lang="en-US" sz="3200" dirty="0"/>
              <a:t> </a:t>
            </a:r>
            <a:r>
              <a:rPr lang="en-US" sz="3200" dirty="0" err="1"/>
              <a:t>dilepaskan</a:t>
            </a:r>
            <a:r>
              <a:rPr lang="en-US" sz="3200" dirty="0"/>
              <a:t>. </a:t>
            </a:r>
            <a:r>
              <a:rPr lang="en-US" sz="3200" dirty="0" err="1"/>
              <a:t>Ternyata</a:t>
            </a:r>
            <a:r>
              <a:rPr lang="en-US" sz="3200" dirty="0"/>
              <a:t>, </a:t>
            </a:r>
            <a:r>
              <a:rPr lang="en-US" sz="3200" dirty="0" err="1"/>
              <a:t>Alkitab</a:t>
            </a:r>
            <a:r>
              <a:rPr lang="en-US" sz="3200" dirty="0"/>
              <a:t> </a:t>
            </a:r>
            <a:r>
              <a:rPr lang="en-US" sz="3200" dirty="0" err="1"/>
              <a:t>berisi</a:t>
            </a:r>
            <a:r>
              <a:rPr lang="en-US" sz="3200" dirty="0"/>
              <a:t> </a:t>
            </a:r>
            <a:r>
              <a:rPr lang="en-US" sz="3200" dirty="0" err="1"/>
              <a:t>banyak</a:t>
            </a:r>
            <a:r>
              <a:rPr lang="en-US" sz="3200" dirty="0"/>
              <a:t> </a:t>
            </a:r>
            <a:r>
              <a:rPr lang="en-US" sz="3200" dirty="0" err="1"/>
              <a:t>pesan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</a:t>
            </a:r>
            <a:r>
              <a:rPr lang="en-US" sz="3200" dirty="0" err="1"/>
              <a:t>maupun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. </a:t>
            </a:r>
          </a:p>
          <a:p>
            <a:r>
              <a:rPr lang="en-US" sz="3200" dirty="0" err="1"/>
              <a:t>Apabila</a:t>
            </a:r>
            <a:r>
              <a:rPr lang="en-US" sz="3200" dirty="0"/>
              <a:t> </a:t>
            </a:r>
            <a:r>
              <a:rPr lang="en-US" sz="3200" dirty="0" err="1"/>
              <a:t>kemudian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</a:t>
            </a:r>
            <a:r>
              <a:rPr lang="en-US" sz="3200" dirty="0" err="1"/>
              <a:t>mengalami</a:t>
            </a:r>
            <a:r>
              <a:rPr lang="en-US" sz="3200" dirty="0"/>
              <a:t> </a:t>
            </a:r>
            <a:r>
              <a:rPr lang="en-US" sz="3200" dirty="0" err="1"/>
              <a:t>dukacita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kelakuan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, </a:t>
            </a:r>
            <a:r>
              <a:rPr lang="en-US" sz="3200" dirty="0" err="1"/>
              <a:t>inipun</a:t>
            </a:r>
            <a:r>
              <a:rPr lang="en-US" sz="3200" dirty="0"/>
              <a:t>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diingatkan</a:t>
            </a:r>
            <a:r>
              <a:rPr lang="en-US" sz="3200" dirty="0"/>
              <a:t> di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Alkitab</a:t>
            </a:r>
            <a:r>
              <a:rPr lang="en-US" sz="3200" dirty="0"/>
              <a:t> (“Anak yang </a:t>
            </a:r>
            <a:r>
              <a:rPr lang="en-US" sz="3200" dirty="0" err="1"/>
              <a:t>bijak</a:t>
            </a:r>
            <a:r>
              <a:rPr lang="en-US" sz="3200" dirty="0"/>
              <a:t> </a:t>
            </a:r>
            <a:r>
              <a:rPr lang="en-US" sz="3200" dirty="0" err="1"/>
              <a:t>mendatangkan</a:t>
            </a:r>
            <a:r>
              <a:rPr lang="en-US" sz="3200" dirty="0"/>
              <a:t> </a:t>
            </a:r>
            <a:r>
              <a:rPr lang="en-US" sz="3200" dirty="0" err="1"/>
              <a:t>sukacita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ayahnya</a:t>
            </a:r>
            <a:r>
              <a:rPr lang="en-US" sz="3200" dirty="0"/>
              <a:t>, </a:t>
            </a:r>
            <a:r>
              <a:rPr lang="en-US" sz="3200" dirty="0" err="1"/>
              <a:t>tetapi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yang </a:t>
            </a:r>
            <a:r>
              <a:rPr lang="en-US" sz="3200" dirty="0" err="1"/>
              <a:t>bebal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kedukaan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ibunya</a:t>
            </a:r>
            <a:r>
              <a:rPr lang="en-US" sz="3200" dirty="0"/>
              <a:t>” - </a:t>
            </a:r>
            <a:r>
              <a:rPr lang="en-US" sz="3200" dirty="0" err="1"/>
              <a:t>Amsal</a:t>
            </a:r>
            <a:r>
              <a:rPr lang="en-US" sz="3200" dirty="0"/>
              <a:t> 10:1).</a:t>
            </a:r>
          </a:p>
        </p:txBody>
      </p:sp>
    </p:spTree>
    <p:extLst>
      <p:ext uri="{BB962C8B-B14F-4D97-AF65-F5344CB8AC3E}">
        <p14:creationId xmlns:p14="http://schemas.microsoft.com/office/powerpoint/2010/main" val="4005630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583FC-39A7-4A75-9ECC-45274B3C8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790" y="733360"/>
            <a:ext cx="9987680" cy="5799962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pihak</a:t>
            </a:r>
            <a:r>
              <a:rPr lang="en-US" sz="3200" dirty="0"/>
              <a:t> yang </a:t>
            </a:r>
            <a:r>
              <a:rPr lang="en-US" sz="3200" dirty="0" err="1"/>
              <a:t>dititipkan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, orang </a:t>
            </a:r>
            <a:r>
              <a:rPr lang="en-US" sz="3200" dirty="0" err="1"/>
              <a:t>tua</a:t>
            </a:r>
            <a:r>
              <a:rPr lang="en-US" sz="3200" dirty="0"/>
              <a:t> </a:t>
            </a:r>
            <a:r>
              <a:rPr lang="en-US" sz="3200" dirty="0" err="1"/>
              <a:t>harus</a:t>
            </a:r>
            <a:r>
              <a:rPr lang="en-US" sz="3200" dirty="0"/>
              <a:t> </a:t>
            </a:r>
            <a:r>
              <a:rPr lang="en-US" sz="3200" dirty="0" err="1"/>
              <a:t>memberi</a:t>
            </a:r>
            <a:r>
              <a:rPr lang="en-US" sz="3200" dirty="0"/>
              <a:t> </a:t>
            </a:r>
            <a:r>
              <a:rPr lang="en-US" sz="3200" dirty="0" err="1"/>
              <a:t>kesempatan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bertumbuh</a:t>
            </a:r>
            <a:r>
              <a:rPr lang="en-US" sz="3200" dirty="0"/>
              <a:t> </a:t>
            </a:r>
            <a:r>
              <a:rPr lang="en-US" sz="3200" dirty="0" err="1"/>
              <a:t>sehingga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menemukan</a:t>
            </a:r>
            <a:r>
              <a:rPr lang="en-US" sz="3200" dirty="0"/>
              <a:t> </a:t>
            </a:r>
            <a:r>
              <a:rPr lang="en-US" sz="3200" dirty="0" err="1"/>
              <a:t>apa</a:t>
            </a:r>
            <a:r>
              <a:rPr lang="en-US" sz="3200" dirty="0"/>
              <a:t> yang </a:t>
            </a:r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inginkan</a:t>
            </a:r>
            <a:r>
              <a:rPr lang="en-US" sz="3200" dirty="0"/>
              <a:t> </a:t>
            </a:r>
            <a:r>
              <a:rPr lang="en-US" sz="3200" dirty="0" err="1"/>
              <a:t>untuknya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pribadi</a:t>
            </a:r>
            <a:r>
              <a:rPr lang="en-US" sz="3200" dirty="0"/>
              <a:t>, </a:t>
            </a:r>
            <a:r>
              <a:rPr lang="en-US" sz="3200" dirty="0" err="1"/>
              <a:t>bukan</a:t>
            </a:r>
            <a:r>
              <a:rPr lang="en-US" sz="3200" dirty="0"/>
              <a:t> </a:t>
            </a:r>
            <a:r>
              <a:rPr lang="en-US" sz="3200" dirty="0" err="1"/>
              <a:t>sekadar</a:t>
            </a:r>
            <a:r>
              <a:rPr lang="en-US" sz="3200" dirty="0"/>
              <a:t> </a:t>
            </a:r>
            <a:r>
              <a:rPr lang="en-US" sz="3200" dirty="0" err="1"/>
              <a:t>mengikuti</a:t>
            </a:r>
            <a:r>
              <a:rPr lang="en-US" sz="3200" dirty="0"/>
              <a:t> </a:t>
            </a:r>
            <a:r>
              <a:rPr lang="en-US" sz="3200" dirty="0" err="1"/>
              <a:t>keinginan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.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sebabnya</a:t>
            </a:r>
            <a:r>
              <a:rPr lang="en-US" sz="3200" dirty="0"/>
              <a:t> </a:t>
            </a:r>
            <a:r>
              <a:rPr lang="en-US" sz="3200" dirty="0" err="1"/>
              <a:t>tanggung</a:t>
            </a:r>
            <a:r>
              <a:rPr lang="en-US" sz="3200" dirty="0"/>
              <a:t> </a:t>
            </a:r>
            <a:r>
              <a:rPr lang="en-US" sz="3200" dirty="0" err="1"/>
              <a:t>jawab</a:t>
            </a:r>
            <a:r>
              <a:rPr lang="en-US" sz="3200" dirty="0"/>
              <a:t> </a:t>
            </a:r>
            <a:r>
              <a:rPr lang="en-US" sz="3200" dirty="0" err="1"/>
              <a:t>mengasuh</a:t>
            </a:r>
            <a:r>
              <a:rPr lang="en-US" sz="3200" dirty="0"/>
              <a:t> dan </a:t>
            </a:r>
            <a:r>
              <a:rPr lang="en-US" sz="3200" dirty="0" err="1"/>
              <a:t>mendidik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terletak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,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boleh</a:t>
            </a:r>
            <a:r>
              <a:rPr lang="en-US" sz="3200" dirty="0"/>
              <a:t> </a:t>
            </a:r>
            <a:r>
              <a:rPr lang="en-US" sz="3200" dirty="0" err="1"/>
              <a:t>diberikan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orang lain, </a:t>
            </a:r>
            <a:r>
              <a:rPr lang="en-US" sz="3200" dirty="0" err="1"/>
              <a:t>walaupun</a:t>
            </a:r>
            <a:r>
              <a:rPr lang="en-US" sz="3200" dirty="0"/>
              <a:t> orang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dianggap</a:t>
            </a:r>
            <a:r>
              <a:rPr lang="en-US" sz="3200" dirty="0"/>
              <a:t> </a:t>
            </a:r>
            <a:r>
              <a:rPr lang="en-US" sz="3200" dirty="0" err="1"/>
              <a:t>cukup</a:t>
            </a:r>
            <a:r>
              <a:rPr lang="en-US" sz="3200" dirty="0"/>
              <a:t> </a:t>
            </a:r>
            <a:r>
              <a:rPr lang="en-US" sz="3200" dirty="0" err="1"/>
              <a:t>terdidik</a:t>
            </a:r>
            <a:r>
              <a:rPr lang="en-US" sz="3200" dirty="0"/>
              <a:t>, </a:t>
            </a:r>
            <a:r>
              <a:rPr lang="en-US" sz="3200" dirty="0" err="1"/>
              <a:t>misalnya</a:t>
            </a:r>
            <a:r>
              <a:rPr lang="en-US" sz="3200" dirty="0"/>
              <a:t> guru di </a:t>
            </a:r>
            <a:r>
              <a:rPr lang="en-US" sz="3200" dirty="0" err="1"/>
              <a:t>sekolah</a:t>
            </a:r>
            <a:r>
              <a:rPr lang="en-US" sz="3200" dirty="0"/>
              <a:t>.</a:t>
            </a:r>
          </a:p>
          <a:p>
            <a:r>
              <a:rPr lang="en-US" sz="3200" dirty="0"/>
              <a:t>Dobson (2014), </a:t>
            </a:r>
            <a:r>
              <a:rPr lang="en-US" sz="3200" dirty="0" err="1"/>
              <a:t>seorang</a:t>
            </a:r>
            <a:r>
              <a:rPr lang="en-US" sz="3200" dirty="0"/>
              <a:t> </a:t>
            </a:r>
            <a:r>
              <a:rPr lang="en-US" sz="3200" dirty="0" err="1"/>
              <a:t>psikolog</a:t>
            </a:r>
            <a:r>
              <a:rPr lang="en-US" sz="3200" dirty="0"/>
              <a:t> Kristen yang </a:t>
            </a:r>
            <a:r>
              <a:rPr lang="en-US" sz="3200" dirty="0" err="1"/>
              <a:t>mengelola</a:t>
            </a:r>
            <a:r>
              <a:rPr lang="en-US" sz="3200" dirty="0"/>
              <a:t> Focus on the Family di California, Amerika </a:t>
            </a:r>
            <a:r>
              <a:rPr lang="en-US" sz="3200" dirty="0" err="1"/>
              <a:t>Serikat</a:t>
            </a:r>
            <a:r>
              <a:rPr lang="en-US" sz="3200" dirty="0"/>
              <a:t>, </a:t>
            </a:r>
            <a:r>
              <a:rPr lang="en-US" sz="3200" dirty="0" err="1"/>
              <a:t>berpesan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para orang </a:t>
            </a:r>
            <a:r>
              <a:rPr lang="en-US" sz="3200" dirty="0" err="1"/>
              <a:t>tua</a:t>
            </a:r>
            <a:r>
              <a:rPr lang="en-US" sz="3200" dirty="0"/>
              <a:t>, </a:t>
            </a:r>
            <a:r>
              <a:rPr lang="en-US" sz="3200" dirty="0" err="1"/>
              <a:t>khususnya</a:t>
            </a:r>
            <a:r>
              <a:rPr lang="en-US" sz="3200" dirty="0"/>
              <a:t> ayah,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hubungan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haruslah</a:t>
            </a:r>
            <a:r>
              <a:rPr lang="en-US" sz="3200" dirty="0"/>
              <a:t> me-</a:t>
            </a:r>
            <a:r>
              <a:rPr lang="en-US" sz="3200" dirty="0" err="1"/>
              <a:t>rupakan</a:t>
            </a:r>
            <a:r>
              <a:rPr lang="en-US" sz="3200" dirty="0"/>
              <a:t> </a:t>
            </a:r>
            <a:r>
              <a:rPr lang="en-US" sz="3200" dirty="0" err="1"/>
              <a:t>hubungan</a:t>
            </a:r>
            <a:r>
              <a:rPr lang="en-US" sz="3200" dirty="0"/>
              <a:t> yang </a:t>
            </a:r>
            <a:r>
              <a:rPr lang="en-US" sz="3200" dirty="0" err="1"/>
              <a:t>akrab</a:t>
            </a:r>
            <a:r>
              <a:rPr lang="en-US" sz="3200" dirty="0"/>
              <a:t> dan </a:t>
            </a:r>
            <a:r>
              <a:rPr lang="en-US" sz="3200" dirty="0" err="1"/>
              <a:t>penuh</a:t>
            </a:r>
            <a:r>
              <a:rPr lang="en-US" sz="3200" dirty="0"/>
              <a:t> </a:t>
            </a:r>
            <a:r>
              <a:rPr lang="en-US" sz="3200" dirty="0" err="1"/>
              <a:t>kehangatan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7912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DCF12-D8FC-4CDD-A707-AE14C65B2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539" y="574334"/>
            <a:ext cx="9987678" cy="5985492"/>
          </a:xfrm>
        </p:spPr>
        <p:txBody>
          <a:bodyPr>
            <a:normAutofit/>
          </a:bodyPr>
          <a:lstStyle/>
          <a:p>
            <a:r>
              <a:rPr lang="en-US" sz="3200" dirty="0"/>
              <a:t>Anak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boleh</a:t>
            </a:r>
            <a:r>
              <a:rPr lang="en-US" sz="3200" dirty="0"/>
              <a:t> </a:t>
            </a:r>
            <a:r>
              <a:rPr lang="en-US" sz="3200" dirty="0" err="1"/>
              <a:t>ragu-ragu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membahas</a:t>
            </a:r>
            <a:r>
              <a:rPr lang="en-US" sz="3200" dirty="0"/>
              <a:t> </a:t>
            </a:r>
            <a:r>
              <a:rPr lang="en-US" sz="3200" dirty="0" err="1"/>
              <a:t>hal-hal</a:t>
            </a:r>
            <a:r>
              <a:rPr lang="en-US" sz="3200" dirty="0"/>
              <a:t> yang </a:t>
            </a:r>
            <a:r>
              <a:rPr lang="en-US" sz="3200" dirty="0" err="1"/>
              <a:t>membingungkan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bersama</a:t>
            </a:r>
            <a:r>
              <a:rPr lang="en-US" sz="3200" dirty="0"/>
              <a:t> ayah. </a:t>
            </a:r>
            <a:r>
              <a:rPr lang="en-US" sz="3200" dirty="0" err="1"/>
              <a:t>Kesempatan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membina</a:t>
            </a:r>
            <a:r>
              <a:rPr lang="en-US" sz="3200" dirty="0"/>
              <a:t> </a:t>
            </a:r>
            <a:r>
              <a:rPr lang="en-US" sz="3200" dirty="0" err="1"/>
              <a:t>kehangatan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tidaklah</a:t>
            </a:r>
            <a:r>
              <a:rPr lang="en-US" sz="3200" dirty="0"/>
              <a:t> lama,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saat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memasuki</a:t>
            </a:r>
            <a:r>
              <a:rPr lang="en-US" sz="3200" dirty="0"/>
              <a:t> </a:t>
            </a:r>
            <a:r>
              <a:rPr lang="en-US" sz="3200" dirty="0" err="1"/>
              <a:t>usia</a:t>
            </a:r>
            <a:r>
              <a:rPr lang="en-US" sz="3200" dirty="0"/>
              <a:t> </a:t>
            </a:r>
            <a:r>
              <a:rPr lang="en-US" sz="3200" dirty="0" err="1"/>
              <a:t>remaja</a:t>
            </a:r>
            <a:r>
              <a:rPr lang="en-US" sz="3200" dirty="0"/>
              <a:t>, </a:t>
            </a:r>
            <a:r>
              <a:rPr lang="en-US" sz="3200" dirty="0" err="1"/>
              <a:t>yaitu</a:t>
            </a:r>
            <a:r>
              <a:rPr lang="en-US" sz="3200" dirty="0"/>
              <a:t> </a:t>
            </a:r>
            <a:r>
              <a:rPr lang="en-US" sz="3200" dirty="0" err="1"/>
              <a:t>saat</a:t>
            </a:r>
            <a:r>
              <a:rPr lang="en-US" sz="3200" dirty="0"/>
              <a:t> </a:t>
            </a:r>
            <a:r>
              <a:rPr lang="en-US" sz="3200" dirty="0" err="1"/>
              <a:t>menginjak</a:t>
            </a:r>
            <a:r>
              <a:rPr lang="en-US" sz="3200" dirty="0"/>
              <a:t> </a:t>
            </a:r>
            <a:r>
              <a:rPr lang="en-US" sz="3200" dirty="0" err="1"/>
              <a:t>bangku</a:t>
            </a:r>
            <a:r>
              <a:rPr lang="en-US" sz="3200" dirty="0"/>
              <a:t> SMP, </a:t>
            </a:r>
            <a:r>
              <a:rPr lang="en-US" sz="3200" dirty="0" err="1"/>
              <a:t>umumnya</a:t>
            </a:r>
            <a:r>
              <a:rPr lang="en-US" sz="3200" dirty="0"/>
              <a:t>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akrab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teman</a:t>
            </a:r>
            <a:r>
              <a:rPr lang="en-US" sz="3200" dirty="0"/>
              <a:t> </a:t>
            </a:r>
            <a:r>
              <a:rPr lang="en-US" sz="3200" dirty="0" err="1"/>
              <a:t>sebaya</a:t>
            </a:r>
            <a:r>
              <a:rPr lang="en-US" sz="3200" dirty="0"/>
              <a:t> </a:t>
            </a:r>
            <a:r>
              <a:rPr lang="en-US" sz="3200" dirty="0" err="1">
                <a:effectLst/>
                <a:latin typeface="LinLibertine"/>
              </a:rPr>
              <a:t>dibandingkan</a:t>
            </a:r>
            <a:r>
              <a:rPr lang="en-US" sz="3200" dirty="0">
                <a:effectLst/>
                <a:latin typeface="LinLibertine"/>
              </a:rPr>
              <a:t> </a:t>
            </a:r>
            <a:r>
              <a:rPr lang="en-US" sz="3200" dirty="0" err="1">
                <a:effectLst/>
                <a:latin typeface="LinLibertine"/>
              </a:rPr>
              <a:t>dengan</a:t>
            </a:r>
            <a:r>
              <a:rPr lang="en-US" sz="3200" dirty="0">
                <a:effectLst/>
                <a:latin typeface="LinLibertine"/>
              </a:rPr>
              <a:t> orang </a:t>
            </a:r>
            <a:r>
              <a:rPr lang="en-US" sz="3200" dirty="0" err="1">
                <a:effectLst/>
                <a:latin typeface="LinLibertine"/>
              </a:rPr>
              <a:t>tua</a:t>
            </a:r>
            <a:r>
              <a:rPr lang="en-US" sz="3200" dirty="0">
                <a:effectLst/>
                <a:latin typeface="LinLibertine"/>
              </a:rPr>
              <a:t>. </a:t>
            </a:r>
          </a:p>
          <a:p>
            <a:r>
              <a:rPr lang="en-US" sz="3200" dirty="0">
                <a:effectLst/>
                <a:latin typeface="LinLibertine"/>
              </a:rPr>
              <a:t>Hal </a:t>
            </a:r>
            <a:r>
              <a:rPr lang="en-US" sz="3200" dirty="0" err="1">
                <a:effectLst/>
                <a:latin typeface="LinLibertine"/>
              </a:rPr>
              <a:t>terindah</a:t>
            </a:r>
            <a:r>
              <a:rPr lang="en-US" sz="3200" dirty="0">
                <a:effectLst/>
                <a:latin typeface="LinLibertine"/>
              </a:rPr>
              <a:t> yang </a:t>
            </a:r>
            <a:r>
              <a:rPr lang="en-US" sz="3200" dirty="0" err="1">
                <a:effectLst/>
                <a:latin typeface="LinLibertine"/>
              </a:rPr>
              <a:t>dapat</a:t>
            </a:r>
            <a:r>
              <a:rPr lang="en-US" sz="3200" dirty="0">
                <a:effectLst/>
                <a:latin typeface="LinLibertine"/>
              </a:rPr>
              <a:t> </a:t>
            </a:r>
            <a:r>
              <a:rPr lang="en-US" sz="3200" dirty="0" err="1">
                <a:effectLst/>
                <a:latin typeface="LinLibertine"/>
              </a:rPr>
              <a:t>dilakukan</a:t>
            </a:r>
            <a:r>
              <a:rPr lang="en-US" sz="3200" dirty="0">
                <a:effectLst/>
                <a:latin typeface="LinLibertine"/>
              </a:rPr>
              <a:t> orang </a:t>
            </a:r>
            <a:r>
              <a:rPr lang="en-US" sz="3200" dirty="0" err="1">
                <a:effectLst/>
                <a:latin typeface="LinLibertine"/>
              </a:rPr>
              <a:t>tua</a:t>
            </a:r>
            <a:r>
              <a:rPr lang="en-US" sz="3200" dirty="0">
                <a:effectLst/>
                <a:latin typeface="LinLibertine"/>
              </a:rPr>
              <a:t> </a:t>
            </a:r>
            <a:r>
              <a:rPr lang="en-US" sz="3200" dirty="0" err="1">
                <a:effectLst/>
                <a:latin typeface="LinLibertine"/>
              </a:rPr>
              <a:t>bagi</a:t>
            </a:r>
            <a:r>
              <a:rPr lang="en-US" sz="3200" dirty="0">
                <a:effectLst/>
                <a:latin typeface="LinLibertine"/>
              </a:rPr>
              <a:t> </a:t>
            </a:r>
            <a:r>
              <a:rPr lang="en-US" sz="3200" dirty="0" err="1">
                <a:effectLst/>
                <a:latin typeface="LinLibertine"/>
              </a:rPr>
              <a:t>anak-anaknya</a:t>
            </a:r>
            <a:r>
              <a:rPr lang="en-US" sz="3200" dirty="0">
                <a:effectLst/>
                <a:latin typeface="LinLibertine"/>
              </a:rPr>
              <a:t> </a:t>
            </a:r>
            <a:r>
              <a:rPr lang="en-US" sz="3200" dirty="0" err="1">
                <a:effectLst/>
                <a:latin typeface="LinLibertine"/>
              </a:rPr>
              <a:t>adalah</a:t>
            </a:r>
            <a:r>
              <a:rPr lang="en-US" sz="3200" dirty="0">
                <a:effectLst/>
                <a:latin typeface="LinLibertine"/>
              </a:rPr>
              <a:t> </a:t>
            </a:r>
            <a:r>
              <a:rPr lang="en-US" sz="3200" dirty="0" err="1">
                <a:effectLst/>
                <a:latin typeface="LinLibertine"/>
              </a:rPr>
              <a:t>menjadi</a:t>
            </a:r>
            <a:r>
              <a:rPr lang="en-US" sz="3200" dirty="0">
                <a:effectLst/>
                <a:latin typeface="LinLibertine"/>
              </a:rPr>
              <a:t> </a:t>
            </a:r>
            <a:r>
              <a:rPr lang="en-US" sz="3200" dirty="0" err="1">
                <a:effectLst/>
                <a:latin typeface="LinLibertine"/>
              </a:rPr>
              <a:t>sahabat</a:t>
            </a:r>
            <a:r>
              <a:rPr lang="en-US" sz="3200" dirty="0">
                <a:effectLst/>
                <a:latin typeface="LinLibertine"/>
              </a:rPr>
              <a:t>. </a:t>
            </a:r>
            <a:r>
              <a:rPr lang="en-US" sz="3200" dirty="0" err="1">
                <a:effectLst/>
                <a:latin typeface="LinLibertine"/>
              </a:rPr>
              <a:t>Begitulah</a:t>
            </a:r>
            <a:r>
              <a:rPr lang="en-US" sz="3200" dirty="0">
                <a:effectLst/>
                <a:latin typeface="LinLibertine"/>
              </a:rPr>
              <a:t> </a:t>
            </a:r>
            <a:r>
              <a:rPr lang="en-US" sz="3200" dirty="0" err="1">
                <a:effectLst/>
                <a:latin typeface="LinLibertine"/>
              </a:rPr>
              <a:t>pesan</a:t>
            </a:r>
            <a:r>
              <a:rPr lang="en-US" sz="3200" dirty="0">
                <a:effectLst/>
                <a:latin typeface="LinLibertine"/>
              </a:rPr>
              <a:t> </a:t>
            </a:r>
            <a:r>
              <a:rPr lang="en-US" sz="3200" dirty="0" err="1">
                <a:effectLst/>
                <a:latin typeface="LinLibertine"/>
              </a:rPr>
              <a:t>Charlote</a:t>
            </a:r>
            <a:r>
              <a:rPr lang="en-US" sz="3200" dirty="0">
                <a:effectLst/>
                <a:latin typeface="LinLibertine"/>
              </a:rPr>
              <a:t> </a:t>
            </a:r>
            <a:r>
              <a:rPr lang="en-US" sz="3200" dirty="0" err="1">
                <a:effectLst/>
                <a:latin typeface="LinLibertine"/>
              </a:rPr>
              <a:t>Priatna</a:t>
            </a:r>
            <a:r>
              <a:rPr lang="en-US" sz="3200" dirty="0">
                <a:effectLst/>
                <a:latin typeface="LinLibertine"/>
              </a:rPr>
              <a:t> (2020), </a:t>
            </a:r>
            <a:r>
              <a:rPr lang="en-US" sz="3200" dirty="0" err="1">
                <a:effectLst/>
                <a:latin typeface="LinLibertine"/>
              </a:rPr>
              <a:t>seorang</a:t>
            </a:r>
            <a:r>
              <a:rPr lang="en-US" sz="3200" dirty="0">
                <a:effectLst/>
                <a:latin typeface="LinLibertine"/>
              </a:rPr>
              <a:t> </a:t>
            </a:r>
            <a:r>
              <a:rPr lang="en-US" sz="3200" dirty="0" err="1">
                <a:effectLst/>
                <a:latin typeface="LinLibertine"/>
              </a:rPr>
              <a:t>konselor</a:t>
            </a:r>
            <a:r>
              <a:rPr lang="en-US" sz="3200" dirty="0">
                <a:effectLst/>
                <a:latin typeface="LinLibertine"/>
              </a:rPr>
              <a:t> </a:t>
            </a:r>
            <a:r>
              <a:rPr lang="en-US" sz="3200" dirty="0" err="1">
                <a:effectLst/>
                <a:latin typeface="LinLibertine"/>
              </a:rPr>
              <a:t>sekaligus</a:t>
            </a:r>
            <a:r>
              <a:rPr lang="en-US" sz="3200" dirty="0">
                <a:effectLst/>
                <a:latin typeface="LinLibertine"/>
              </a:rPr>
              <a:t> </a:t>
            </a:r>
            <a:r>
              <a:rPr lang="en-US" sz="3200" dirty="0" err="1">
                <a:effectLst/>
                <a:latin typeface="LinLibertine"/>
              </a:rPr>
              <a:t>pendiri</a:t>
            </a:r>
            <a:r>
              <a:rPr lang="en-US" sz="3200" dirty="0">
                <a:effectLst/>
                <a:latin typeface="LinLibertine"/>
              </a:rPr>
              <a:t> </a:t>
            </a:r>
            <a:r>
              <a:rPr lang="en-US" sz="3200" dirty="0" err="1">
                <a:effectLst/>
                <a:latin typeface="LinLibertine"/>
              </a:rPr>
              <a:t>sekolah</a:t>
            </a:r>
            <a:r>
              <a:rPr lang="en-US" sz="3200" dirty="0">
                <a:effectLst/>
                <a:latin typeface="LinLibertine"/>
              </a:rPr>
              <a:t> Kristen </a:t>
            </a:r>
            <a:r>
              <a:rPr lang="en-US" sz="3200" dirty="0" err="1">
                <a:effectLst/>
                <a:latin typeface="LinLibertine"/>
              </a:rPr>
              <a:t>Athalia</a:t>
            </a:r>
            <a:r>
              <a:rPr lang="en-US" sz="3200" dirty="0">
                <a:effectLst/>
                <a:latin typeface="LinLibertine"/>
              </a:rPr>
              <a:t> di Jakarta.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43903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81DD5-36B8-45A4-BC18-64390478D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3" y="574333"/>
            <a:ext cx="11167123" cy="5932483"/>
          </a:xfrm>
        </p:spPr>
        <p:txBody>
          <a:bodyPr>
            <a:noAutofit/>
          </a:bodyPr>
          <a:lstStyle/>
          <a:p>
            <a:r>
              <a:rPr lang="en-US" sz="3200" dirty="0"/>
              <a:t>Ada </a:t>
            </a:r>
            <a:r>
              <a:rPr lang="en-US" sz="3200" dirty="0" err="1"/>
              <a:t>tiga</a:t>
            </a:r>
            <a:r>
              <a:rPr lang="en-US" sz="3200" dirty="0"/>
              <a:t> </a:t>
            </a:r>
            <a:r>
              <a:rPr lang="en-US" sz="3200" dirty="0" err="1"/>
              <a:t>tanggung</a:t>
            </a:r>
            <a:r>
              <a:rPr lang="en-US" sz="3200" dirty="0"/>
              <a:t> </a:t>
            </a:r>
            <a:r>
              <a:rPr lang="en-US" sz="3200" dirty="0" err="1"/>
              <a:t>jawab</a:t>
            </a:r>
            <a:r>
              <a:rPr lang="en-US" sz="3200" dirty="0"/>
              <a:t> orang </a:t>
            </a:r>
            <a:r>
              <a:rPr lang="en-US" sz="3200" dirty="0" err="1"/>
              <a:t>tua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anak-anaknya</a:t>
            </a:r>
            <a:r>
              <a:rPr lang="en-US" sz="3200" dirty="0"/>
              <a:t>, </a:t>
            </a:r>
            <a:r>
              <a:rPr lang="en-US" sz="3200" dirty="0" err="1"/>
              <a:t>yaitu</a:t>
            </a:r>
            <a:r>
              <a:rPr lang="en-US" sz="3200" dirty="0"/>
              <a:t> </a:t>
            </a:r>
            <a:r>
              <a:rPr lang="en-US" sz="3200" dirty="0" err="1"/>
              <a:t>tanggung</a:t>
            </a:r>
            <a:r>
              <a:rPr lang="en-US" sz="3200" dirty="0"/>
              <a:t> </a:t>
            </a:r>
            <a:r>
              <a:rPr lang="en-US" sz="3200" dirty="0" err="1"/>
              <a:t>jawab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spiritual, </a:t>
            </a:r>
            <a:r>
              <a:rPr lang="en-US" sz="3200" dirty="0" err="1"/>
              <a:t>emosional</a:t>
            </a:r>
            <a:r>
              <a:rPr lang="en-US" sz="3200" dirty="0"/>
              <a:t>, dan </a:t>
            </a:r>
            <a:r>
              <a:rPr lang="en-US" sz="3200" dirty="0" err="1"/>
              <a:t>fisik</a:t>
            </a:r>
            <a:r>
              <a:rPr lang="en-US" sz="3200" dirty="0"/>
              <a:t>. </a:t>
            </a:r>
          </a:p>
          <a:p>
            <a:r>
              <a:rPr lang="en-US" sz="3200" dirty="0" err="1">
                <a:solidFill>
                  <a:srgbClr val="FFFF00"/>
                </a:solidFill>
              </a:rPr>
              <a:t>Tanggung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jawab</a:t>
            </a:r>
            <a:r>
              <a:rPr lang="en-US" sz="3200" dirty="0">
                <a:solidFill>
                  <a:srgbClr val="FFFF00"/>
                </a:solidFill>
              </a:rPr>
              <a:t> spiritual </a:t>
            </a:r>
            <a:r>
              <a:rPr lang="en-US" sz="3200" dirty="0" err="1"/>
              <a:t>adalah</a:t>
            </a:r>
            <a:r>
              <a:rPr lang="en-US" sz="3200" dirty="0"/>
              <a:t> agar </a:t>
            </a:r>
            <a:r>
              <a:rPr lang="en-US" sz="3200" dirty="0" err="1"/>
              <a:t>anak</a:t>
            </a:r>
            <a:r>
              <a:rPr lang="en-US" sz="3200" dirty="0"/>
              <a:t> </a:t>
            </a:r>
            <a:r>
              <a:rPr lang="en-US" sz="3200" dirty="0" err="1"/>
              <a:t>berada</a:t>
            </a:r>
            <a:r>
              <a:rPr lang="en-US" sz="3200" dirty="0"/>
              <a:t> di </a:t>
            </a:r>
            <a:r>
              <a:rPr lang="en-US" sz="3200" dirty="0" err="1"/>
              <a:t>jalan</a:t>
            </a:r>
            <a:r>
              <a:rPr lang="en-US" sz="3200" dirty="0"/>
              <a:t> yang </a:t>
            </a:r>
            <a:r>
              <a:rPr lang="en-US" sz="3200" dirty="0" err="1"/>
              <a:t>benar</a:t>
            </a:r>
            <a:r>
              <a:rPr lang="en-US" sz="3200" dirty="0"/>
              <a:t> </a:t>
            </a:r>
            <a:r>
              <a:rPr lang="en-US" sz="3200" dirty="0" err="1"/>
              <a:t>sehingga</a:t>
            </a:r>
            <a:r>
              <a:rPr lang="en-US" sz="3200" dirty="0"/>
              <a:t> </a:t>
            </a:r>
            <a:r>
              <a:rPr lang="en-US" sz="3200" dirty="0" err="1"/>
              <a:t>ia</a:t>
            </a:r>
            <a:r>
              <a:rPr lang="en-US" sz="3200" dirty="0"/>
              <a:t> </a:t>
            </a:r>
            <a:r>
              <a:rPr lang="en-US" sz="3200" dirty="0" err="1"/>
              <a:t>menjalani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yang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ketika</a:t>
            </a:r>
            <a:r>
              <a:rPr lang="en-US" sz="3200" dirty="0"/>
              <a:t> </a:t>
            </a:r>
            <a:r>
              <a:rPr lang="en-US" sz="3200" dirty="0" err="1"/>
              <a:t>sudah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dewasa</a:t>
            </a:r>
            <a:r>
              <a:rPr lang="en-US" sz="3200" dirty="0"/>
              <a:t>. </a:t>
            </a:r>
            <a:r>
              <a:rPr lang="en-US" sz="3200" dirty="0" err="1"/>
              <a:t>Setidak-tidaknya</a:t>
            </a:r>
            <a:r>
              <a:rPr lang="en-US" sz="3200" dirty="0"/>
              <a:t>,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dua</a:t>
            </a:r>
            <a:r>
              <a:rPr lang="en-US" sz="3200" dirty="0"/>
              <a:t> </a:t>
            </a:r>
            <a:r>
              <a:rPr lang="en-US" sz="3200" dirty="0" err="1"/>
              <a:t>ayat</a:t>
            </a:r>
            <a:r>
              <a:rPr lang="en-US" sz="3200" dirty="0"/>
              <a:t> </a:t>
            </a:r>
            <a:r>
              <a:rPr lang="en-US" sz="3200" dirty="0" err="1"/>
              <a:t>Alkitab</a:t>
            </a:r>
            <a:r>
              <a:rPr lang="en-US" sz="3200" dirty="0"/>
              <a:t> yang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dijadikan</a:t>
            </a:r>
            <a:r>
              <a:rPr lang="en-US" sz="3200" dirty="0"/>
              <a:t> </a:t>
            </a:r>
            <a:r>
              <a:rPr lang="en-US" sz="3200" dirty="0" err="1"/>
              <a:t>rujukan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hal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. “</a:t>
            </a:r>
            <a:r>
              <a:rPr lang="en-US" sz="3200" dirty="0" err="1"/>
              <a:t>Didiklah</a:t>
            </a:r>
            <a:r>
              <a:rPr lang="en-US" sz="3200" dirty="0"/>
              <a:t> orang </a:t>
            </a:r>
            <a:r>
              <a:rPr lang="en-US" sz="3200" dirty="0" err="1"/>
              <a:t>muda</a:t>
            </a:r>
            <a:r>
              <a:rPr lang="en-US" sz="3200" dirty="0"/>
              <a:t> </a:t>
            </a:r>
            <a:r>
              <a:rPr lang="en-US" sz="3200" dirty="0" err="1"/>
              <a:t>menurut</a:t>
            </a:r>
            <a:r>
              <a:rPr lang="en-US" sz="3200" dirty="0"/>
              <a:t> </a:t>
            </a:r>
            <a:r>
              <a:rPr lang="en-US" sz="3200" dirty="0" err="1"/>
              <a:t>jalan</a:t>
            </a:r>
            <a:r>
              <a:rPr lang="en-US" sz="3200" dirty="0"/>
              <a:t> yang </a:t>
            </a:r>
            <a:r>
              <a:rPr lang="en-US" sz="3200" dirty="0" err="1"/>
              <a:t>patut</a:t>
            </a:r>
            <a:r>
              <a:rPr lang="en-US" sz="3200" dirty="0"/>
              <a:t> </a:t>
            </a:r>
            <a:r>
              <a:rPr lang="en-US" sz="3200" dirty="0" err="1"/>
              <a:t>baginya</a:t>
            </a:r>
            <a:r>
              <a:rPr lang="en-US" sz="3200" dirty="0"/>
              <a:t>, </a:t>
            </a:r>
            <a:r>
              <a:rPr lang="en-US" sz="3200" dirty="0" err="1"/>
              <a:t>maka</a:t>
            </a:r>
            <a:r>
              <a:rPr lang="en-US" sz="3200" dirty="0"/>
              <a:t> pada masa </a:t>
            </a:r>
            <a:r>
              <a:rPr lang="en-US" sz="3200" dirty="0" err="1"/>
              <a:t>tuanya</a:t>
            </a:r>
            <a:r>
              <a:rPr lang="en-US" sz="3200" dirty="0"/>
              <a:t> pun </a:t>
            </a:r>
            <a:r>
              <a:rPr lang="en-US" sz="3200" dirty="0" err="1"/>
              <a:t>ia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menyimpang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pada </a:t>
            </a:r>
            <a:r>
              <a:rPr lang="en-US" sz="3200" dirty="0" err="1"/>
              <a:t>jalan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” (</a:t>
            </a:r>
            <a:r>
              <a:rPr lang="en-US" sz="3200" dirty="0" err="1"/>
              <a:t>Amsal</a:t>
            </a:r>
            <a:r>
              <a:rPr lang="en-US" sz="3200" dirty="0"/>
              <a:t> 22:6) </a:t>
            </a:r>
            <a:r>
              <a:rPr lang="en-US" sz="3200" dirty="0" err="1"/>
              <a:t>serta</a:t>
            </a:r>
            <a:r>
              <a:rPr lang="en-US" sz="3200" dirty="0"/>
              <a:t> “Dan </a:t>
            </a:r>
            <a:r>
              <a:rPr lang="en-US" sz="3200" dirty="0" err="1"/>
              <a:t>kamu</a:t>
            </a:r>
            <a:r>
              <a:rPr lang="en-US" sz="3200" dirty="0"/>
              <a:t>, </a:t>
            </a:r>
            <a:r>
              <a:rPr lang="en-US" sz="3200" dirty="0" err="1"/>
              <a:t>bapa-bapa</a:t>
            </a:r>
            <a:r>
              <a:rPr lang="en-US" sz="3200" dirty="0"/>
              <a:t>, </a:t>
            </a:r>
            <a:r>
              <a:rPr lang="en-US" sz="3200" dirty="0" err="1"/>
              <a:t>janganlah</a:t>
            </a:r>
            <a:r>
              <a:rPr lang="en-US" sz="3200" dirty="0"/>
              <a:t> </a:t>
            </a:r>
            <a:r>
              <a:rPr lang="en-US" sz="3200" dirty="0" err="1"/>
              <a:t>bangkitkan</a:t>
            </a:r>
            <a:r>
              <a:rPr lang="en-US" sz="3200" dirty="0"/>
              <a:t> </a:t>
            </a:r>
            <a:r>
              <a:rPr lang="en-US" sz="3200" dirty="0" err="1"/>
              <a:t>amarah</a:t>
            </a:r>
            <a:r>
              <a:rPr lang="en-US" sz="3200" dirty="0"/>
              <a:t> di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hati</a:t>
            </a:r>
            <a:r>
              <a:rPr lang="en-US" sz="3200" dirty="0"/>
              <a:t> </a:t>
            </a:r>
            <a:r>
              <a:rPr lang="en-US" sz="3200" dirty="0" err="1"/>
              <a:t>anak-anakmu</a:t>
            </a:r>
            <a:r>
              <a:rPr lang="en-US" sz="3200" dirty="0"/>
              <a:t>, </a:t>
            </a:r>
            <a:r>
              <a:rPr lang="en-US" sz="3200" dirty="0" err="1"/>
              <a:t>tetapi</a:t>
            </a:r>
            <a:r>
              <a:rPr lang="en-US" sz="3200" dirty="0"/>
              <a:t> </a:t>
            </a:r>
            <a:r>
              <a:rPr lang="en-US" sz="3200" dirty="0" err="1"/>
              <a:t>didiklah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di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ajaran</a:t>
            </a:r>
            <a:r>
              <a:rPr lang="en-US" sz="3200" dirty="0"/>
              <a:t> dan </a:t>
            </a:r>
            <a:r>
              <a:rPr lang="en-US" sz="3200" dirty="0" err="1"/>
              <a:t>nasihat</a:t>
            </a:r>
            <a:r>
              <a:rPr lang="en-US" sz="3200" dirty="0"/>
              <a:t> </a:t>
            </a:r>
            <a:r>
              <a:rPr lang="en-US" sz="3200" dirty="0" err="1"/>
              <a:t>Tuhan</a:t>
            </a:r>
            <a:r>
              <a:rPr lang="en-US" sz="3200" dirty="0"/>
              <a:t>” (</a:t>
            </a:r>
            <a:r>
              <a:rPr lang="en-US" sz="3200" dirty="0" err="1"/>
              <a:t>Efesus</a:t>
            </a:r>
            <a:r>
              <a:rPr lang="en-US" sz="3200" dirty="0"/>
              <a:t> 6:4).</a:t>
            </a:r>
          </a:p>
        </p:txBody>
      </p:sp>
    </p:spTree>
    <p:extLst>
      <p:ext uri="{BB962C8B-B14F-4D97-AF65-F5344CB8AC3E}">
        <p14:creationId xmlns:p14="http://schemas.microsoft.com/office/powerpoint/2010/main" val="377330427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328</TotalTime>
  <Words>1375</Words>
  <Application>Microsoft Office PowerPoint</Application>
  <PresentationFormat>Widescreen</PresentationFormat>
  <Paragraphs>45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LinLibertine</vt:lpstr>
      <vt:lpstr>Trebuchet MS</vt:lpstr>
      <vt:lpstr>Wingdings</vt:lpstr>
      <vt:lpstr>Berlin</vt:lpstr>
      <vt:lpstr>ORANG TUA ADALAH PENDIDIK UTAMA (BAB IV)</vt:lpstr>
      <vt:lpstr>Capaian Pembelajaran</vt:lpstr>
      <vt:lpstr>Tujuan Pembelajaran per Sub-bab</vt:lpstr>
      <vt:lpstr>Pesan Alkitab untuk orangtua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Pesan Alkitab untuk Anak-anak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ORANG TUA ADALAH PENDIDIK UTAMA (BAB IV)</dc:title>
  <dc:creator>rikkbeef@gmail.com</dc:creator>
  <cp:lastModifiedBy>rikkbeef@gmail.com</cp:lastModifiedBy>
  <cp:revision>2</cp:revision>
  <dcterms:created xsi:type="dcterms:W3CDTF">2021-09-28T20:58:11Z</dcterms:created>
  <dcterms:modified xsi:type="dcterms:W3CDTF">2021-10-12T10:03:53Z</dcterms:modified>
</cp:coreProperties>
</file>