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smtClean="0"/>
              <a:t>7/24/2021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330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smtClean="0"/>
              <a:pPr/>
              <a:t>7/24/2021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355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smtClean="0"/>
              <a:pPr/>
              <a:t>7/24/2021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998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smtClean="0"/>
              <a:pPr/>
              <a:t>7/24/2021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114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smtClean="0"/>
              <a:t>7/24/2021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952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smtClean="0"/>
              <a:pPr/>
              <a:t>7/24/2021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223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smtClean="0"/>
              <a:pPr/>
              <a:t>7/24/2021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360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smtClean="0"/>
              <a:pPr/>
              <a:t>7/24/2021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584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smtClean="0"/>
              <a:pPr/>
              <a:t>7/24/2021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842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smtClean="0"/>
              <a:pPr/>
              <a:t>7/24/2021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smtClean="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646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smtClean="0"/>
              <a:t>7/24/2021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82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smtClean="0"/>
              <a:t>7/24/2021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8727815"/>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3600" b="1" dirty="0"/>
              <a:t>Ham dan demokrasi</a:t>
            </a:r>
          </a:p>
        </p:txBody>
      </p:sp>
    </p:spTree>
    <p:extLst>
      <p:ext uri="{BB962C8B-B14F-4D97-AF65-F5344CB8AC3E}">
        <p14:creationId xmlns:p14="http://schemas.microsoft.com/office/powerpoint/2010/main" val="358014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704562" y="1043189"/>
            <a:ext cx="6915955" cy="4893972"/>
          </a:xfrm>
          <a:prstGeom prst="rect">
            <a:avLst/>
          </a:prstGeom>
        </p:spPr>
      </p:pic>
    </p:spTree>
    <p:extLst>
      <p:ext uri="{BB962C8B-B14F-4D97-AF65-F5344CB8AC3E}">
        <p14:creationId xmlns:p14="http://schemas.microsoft.com/office/powerpoint/2010/main" val="961540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750" fill="hold"/>
                                        <p:tgtEl>
                                          <p:spTgt spid="4"/>
                                        </p:tgtEl>
                                        <p:attrNameLst>
                                          <p:attrName>ppt_x</p:attrName>
                                        </p:attrNameLst>
                                      </p:cBhvr>
                                      <p:tavLst>
                                        <p:tav tm="0">
                                          <p:val>
                                            <p:strVal val="#ppt_x"/>
                                          </p:val>
                                        </p:tav>
                                        <p:tav tm="100000">
                                          <p:val>
                                            <p:strVal val="#ppt_x"/>
                                          </p:val>
                                        </p:tav>
                                      </p:tavLst>
                                    </p:anim>
                                    <p:anim calcmode="lin" valueType="num">
                                      <p:cBhvr additive="base">
                                        <p:cTn id="8" dur="2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50006"/>
            <a:ext cx="10058400" cy="5185034"/>
          </a:xfrm>
        </p:spPr>
        <p:txBody>
          <a:bodyPr/>
          <a:lstStyle/>
          <a:p>
            <a:pPr marL="0" indent="0">
              <a:buNone/>
            </a:pPr>
            <a:endParaRPr lang="id-ID" b="1" dirty="0"/>
          </a:p>
        </p:txBody>
      </p:sp>
      <p:pic>
        <p:nvPicPr>
          <p:cNvPr id="4" name="Picture 3"/>
          <p:cNvPicPr>
            <a:picLocks noChangeAspect="1"/>
          </p:cNvPicPr>
          <p:nvPr/>
        </p:nvPicPr>
        <p:blipFill>
          <a:blip r:embed="rId3"/>
          <a:stretch>
            <a:fillRect/>
          </a:stretch>
        </p:blipFill>
        <p:spPr>
          <a:xfrm>
            <a:off x="3294645" y="935520"/>
            <a:ext cx="5602710" cy="4986960"/>
          </a:xfrm>
          <a:prstGeom prst="rect">
            <a:avLst/>
          </a:prstGeom>
        </p:spPr>
      </p:pic>
    </p:spTree>
    <p:extLst>
      <p:ext uri="{BB962C8B-B14F-4D97-AF65-F5344CB8AC3E}">
        <p14:creationId xmlns:p14="http://schemas.microsoft.com/office/powerpoint/2010/main" val="72751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 fill="hold"/>
                                        <p:tgtEl>
                                          <p:spTgt spid="4"/>
                                        </p:tgtEl>
                                        <p:attrNameLst>
                                          <p:attrName>ppt_x</p:attrName>
                                        </p:attrNameLst>
                                      </p:cBhvr>
                                      <p:tavLst>
                                        <p:tav tm="0">
                                          <p:val>
                                            <p:strVal val="#ppt_x"/>
                                          </p:val>
                                        </p:tav>
                                        <p:tav tm="100000">
                                          <p:val>
                                            <p:strVal val="#ppt_x"/>
                                          </p:val>
                                        </p:tav>
                                      </p:tavLst>
                                    </p:anim>
                                    <p:anim calcmode="lin" valueType="num">
                                      <p:cBhvr additive="base">
                                        <p:cTn id="8" dur="4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80318" y="811368"/>
            <a:ext cx="8087930" cy="5344734"/>
          </a:xfrm>
          <a:prstGeom prst="rect">
            <a:avLst/>
          </a:prstGeom>
        </p:spPr>
      </p:pic>
    </p:spTree>
    <p:extLst>
      <p:ext uri="{BB962C8B-B14F-4D97-AF65-F5344CB8AC3E}">
        <p14:creationId xmlns:p14="http://schemas.microsoft.com/office/powerpoint/2010/main" val="3585024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750" fill="hold"/>
                                        <p:tgtEl>
                                          <p:spTgt spid="4"/>
                                        </p:tgtEl>
                                        <p:attrNameLst>
                                          <p:attrName>ppt_x</p:attrName>
                                        </p:attrNameLst>
                                      </p:cBhvr>
                                      <p:tavLst>
                                        <p:tav tm="0">
                                          <p:val>
                                            <p:strVal val="#ppt_x"/>
                                          </p:val>
                                        </p:tav>
                                        <p:tav tm="100000">
                                          <p:val>
                                            <p:strVal val="#ppt_x"/>
                                          </p:val>
                                        </p:tav>
                                      </p:tavLst>
                                    </p:anim>
                                    <p:anim calcmode="lin" valueType="num">
                                      <p:cBhvr additive="base">
                                        <p:cTn id="8" dur="3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34096"/>
            <a:ext cx="10058400" cy="5300944"/>
          </a:xfrm>
        </p:spPr>
        <p:txBody>
          <a:bodyPr>
            <a:normAutofit/>
          </a:bodyPr>
          <a:lstStyle/>
          <a:p>
            <a:pPr marL="0" indent="0">
              <a:buNone/>
            </a:pPr>
            <a:r>
              <a:rPr lang="id-ID" sz="3600" dirty="0"/>
              <a:t>Coba kamu amati 4 gambar diatas! </a:t>
            </a:r>
          </a:p>
          <a:p>
            <a:pPr marL="0" indent="0">
              <a:buNone/>
            </a:pPr>
            <a:r>
              <a:rPr lang="id-ID" sz="3600" dirty="0"/>
              <a:t> Dan diskripsikan dengan kata-katamu sendiri  dalam kaitannya dengan HAM dan  Demokrasi! Dikerjakan dalam catatan. </a:t>
            </a:r>
          </a:p>
          <a:p>
            <a:pPr marL="0" indent="0">
              <a:buNone/>
            </a:pPr>
            <a:endParaRPr lang="id-ID" sz="3600" dirty="0"/>
          </a:p>
          <a:p>
            <a:pPr marL="0" indent="0">
              <a:buNone/>
            </a:pPr>
            <a:endParaRPr lang="id-ID" sz="3600" dirty="0"/>
          </a:p>
        </p:txBody>
      </p:sp>
    </p:spTree>
    <p:extLst>
      <p:ext uri="{BB962C8B-B14F-4D97-AF65-F5344CB8AC3E}">
        <p14:creationId xmlns:p14="http://schemas.microsoft.com/office/powerpoint/2010/main" val="2370080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64234"/>
          </a:xfrm>
        </p:spPr>
        <p:txBody>
          <a:bodyPr>
            <a:normAutofit/>
          </a:bodyPr>
          <a:lstStyle/>
          <a:p>
            <a:pPr algn="ctr"/>
            <a:r>
              <a:rPr lang="id-ID" sz="3600" dirty="0"/>
              <a:t>Praktik Demokrasi dan HAM di Indonesia</a:t>
            </a:r>
          </a:p>
        </p:txBody>
      </p:sp>
      <p:sp>
        <p:nvSpPr>
          <p:cNvPr id="3" name="Content Placeholder 2"/>
          <p:cNvSpPr>
            <a:spLocks noGrp="1"/>
          </p:cNvSpPr>
          <p:nvPr>
            <p:ph idx="1"/>
          </p:nvPr>
        </p:nvSpPr>
        <p:spPr>
          <a:xfrm>
            <a:off x="1066800" y="1506827"/>
            <a:ext cx="10058400" cy="4726547"/>
          </a:xfrm>
        </p:spPr>
        <p:txBody>
          <a:bodyPr>
            <a:noAutofit/>
          </a:bodyPr>
          <a:lstStyle/>
          <a:p>
            <a:pPr marL="0" indent="0" algn="just">
              <a:buNone/>
            </a:pPr>
            <a:r>
              <a:rPr lang="id-ID" sz="2800" dirty="0"/>
              <a:t>	Bangsa Indonesia adalah bangsa yang cukup banyak mengalami kepahitan akibat kehilangan hak-hak dasar sebagai manusia melalui penjajahan selama tiga setengah abad. Termotivasi oleh kesadaran demokrasi dan HAM, maka para pejuang mendirikan Budi Utomo sebagai organisasi pertama yang bersifat nasional. Mereka memperjuangkan adanya kesadaran untuk berkumpul dan mengeluarkan  pendapat sebagai hak yang harus dijalankan oleh setiap orang.  Perjuangan kemerdekaan Indonesia dimotivasi oleh adanya kesadaran akan hakhak asasi manusia. </a:t>
            </a:r>
          </a:p>
          <a:p>
            <a:pPr marL="0" indent="0" algn="just">
              <a:buNone/>
            </a:pPr>
            <a:endParaRPr lang="id-ID" sz="2800" dirty="0"/>
          </a:p>
        </p:txBody>
      </p:sp>
    </p:spTree>
    <p:extLst>
      <p:ext uri="{BB962C8B-B14F-4D97-AF65-F5344CB8AC3E}">
        <p14:creationId xmlns:p14="http://schemas.microsoft.com/office/powerpoint/2010/main" val="3342950900"/>
      </p:ext>
    </p:extLst>
  </p:cSld>
  <p:clrMapOvr>
    <a:masterClrMapping/>
  </p:clrMapOvr>
  <mc:AlternateContent xmlns:mc="http://schemas.openxmlformats.org/markup-compatibility/2006" xmlns:p14="http://schemas.microsoft.com/office/powerpoint/2010/main">
    <mc:Choice Requires="p14">
      <p:transition spd="slow" p14:dur="30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31" y="642595"/>
            <a:ext cx="10107769" cy="477868"/>
          </a:xfrm>
        </p:spPr>
        <p:txBody>
          <a:bodyPr>
            <a:noAutofit/>
          </a:bodyPr>
          <a:lstStyle/>
          <a:p>
            <a:pPr algn="ctr"/>
            <a:r>
              <a:rPr lang="id-ID" sz="3200" dirty="0"/>
              <a:t>DEMOKRASI DAN HAM DALAM ALKITAB</a:t>
            </a:r>
          </a:p>
        </p:txBody>
      </p:sp>
      <p:sp>
        <p:nvSpPr>
          <p:cNvPr id="3" name="Content Placeholder 2"/>
          <p:cNvSpPr>
            <a:spLocks noGrp="1"/>
          </p:cNvSpPr>
          <p:nvPr>
            <p:ph idx="1"/>
          </p:nvPr>
        </p:nvSpPr>
        <p:spPr>
          <a:xfrm>
            <a:off x="837126" y="1068946"/>
            <a:ext cx="10573555" cy="5125792"/>
          </a:xfrm>
        </p:spPr>
        <p:txBody>
          <a:bodyPr>
            <a:normAutofit lnSpcReduction="10000"/>
          </a:bodyPr>
          <a:lstStyle/>
          <a:p>
            <a:pPr marL="0" indent="0">
              <a:buNone/>
            </a:pPr>
            <a:r>
              <a:rPr lang="id-ID" sz="2000" dirty="0"/>
              <a:t>Alkitab menjelaskan  benih-benih demokrasi dan HAM  </a:t>
            </a:r>
          </a:p>
          <a:p>
            <a:pPr>
              <a:buFont typeface="Wingdings" pitchFamily="2" charset="2"/>
              <a:buChar char="q"/>
            </a:pPr>
            <a:r>
              <a:rPr lang="id-ID" sz="2000" dirty="0"/>
              <a:t>     manusia sebagai makhluk mulia ciptaan Allah yang bermartabat (Kejadian 1:27-28)</a:t>
            </a:r>
          </a:p>
          <a:p>
            <a:pPr>
              <a:buFont typeface="Wingdings" pitchFamily="2" charset="2"/>
              <a:buChar char="q"/>
            </a:pPr>
            <a:r>
              <a:rPr lang="id-ID" sz="2000" dirty="0"/>
              <a:t>     makhluk mulia ciptaan Allah, manusia memiliki hak untuk diterima dan dihargai dimanapun ia hidup</a:t>
            </a:r>
          </a:p>
          <a:p>
            <a:pPr>
              <a:buFont typeface="Wingdings" pitchFamily="2" charset="2"/>
              <a:buChar char="q"/>
            </a:pPr>
            <a:r>
              <a:rPr lang="id-ID" sz="2000" dirty="0"/>
              <a:t>    </a:t>
            </a:r>
            <a:r>
              <a:rPr lang="sv-SE" sz="2000" dirty="0"/>
              <a:t>Alkitab  menulis tentang terjadinyapelanggaran HAM dan ketidakadilan terhadap manusia.</a:t>
            </a:r>
            <a:r>
              <a:rPr lang="id-ID" sz="2000" dirty="0"/>
              <a:t> </a:t>
            </a:r>
          </a:p>
          <a:p>
            <a:pPr marL="0" indent="0">
              <a:buNone/>
            </a:pPr>
            <a:endParaRPr lang="id-ID" sz="2000" dirty="0"/>
          </a:p>
          <a:p>
            <a:pPr marL="0" indent="0">
              <a:buNone/>
            </a:pPr>
            <a:r>
              <a:rPr lang="id-ID" sz="2000" dirty="0"/>
              <a:t>MAZMUR 133	:  Masyarakat yang hidup rukun,  saling menghargai sesamanya, tidak akan saling menekan, menindas, memeras. </a:t>
            </a:r>
          </a:p>
          <a:p>
            <a:pPr marL="0" indent="0">
              <a:buNone/>
            </a:pPr>
            <a:r>
              <a:rPr lang="id-ID" sz="2000" dirty="0"/>
              <a:t>Roma 3 :23-24	:  Dosa yang mengakibatkan manusia melakukan pelanggaran HAM </a:t>
            </a:r>
          </a:p>
          <a:p>
            <a:pPr marL="0" indent="0">
              <a:buNone/>
            </a:pPr>
            <a:r>
              <a:rPr lang="id-ID" sz="2000" dirty="0"/>
              <a:t>		   Semua manusia telah kehilangan kemuliaan Allah</a:t>
            </a:r>
          </a:p>
          <a:p>
            <a:pPr marL="0" indent="0">
              <a:buNone/>
            </a:pPr>
            <a:r>
              <a:rPr lang="id-ID" sz="2000" dirty="0"/>
              <a:t>Yoh 3:16, 	:  Dengan usaha manusia, perbuatan baiknya tidk dapat menerima keselamatan . Hanya pembenaran melalui Tuhan Yesus Kristus di kayu salib melalui iman kepada Yesus secara Cuma-Cuma/gratis . </a:t>
            </a:r>
          </a:p>
        </p:txBody>
      </p:sp>
    </p:spTree>
    <p:extLst>
      <p:ext uri="{BB962C8B-B14F-4D97-AF65-F5344CB8AC3E}">
        <p14:creationId xmlns:p14="http://schemas.microsoft.com/office/powerpoint/2010/main" val="1437654323"/>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0"/>
                                        <p:tgtEl>
                                          <p:spTgt spid="3">
                                            <p:txEl>
                                              <p:pRg st="0" end="0"/>
                                            </p:txEl>
                                          </p:spTgt>
                                        </p:tgtEl>
                                      </p:cBhvr>
                                    </p:animEffect>
                                    <p:anim calcmode="lin" valueType="num">
                                      <p:cBhvr>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0"/>
                                        <p:tgtEl>
                                          <p:spTgt spid="3">
                                            <p:txEl>
                                              <p:pRg st="1" end="1"/>
                                            </p:txEl>
                                          </p:spTgt>
                                        </p:tgtEl>
                                      </p:cBhvr>
                                    </p:animEffect>
                                    <p:anim calcmode="lin" valueType="num">
                                      <p:cBhvr>
                                        <p:cTn id="20"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xplode.wav"/>
                                        </p:tgtEl>
                                      </p:cMediaNode>
                                    </p:audio>
                                  </p:sub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0"/>
                                        <p:tgtEl>
                                          <p:spTgt spid="3">
                                            <p:txEl>
                                              <p:pRg st="2" end="2"/>
                                            </p:txEl>
                                          </p:spTgt>
                                        </p:tgtEl>
                                      </p:cBhvr>
                                    </p:animEffect>
                                    <p:anim calcmode="lin" valueType="num">
                                      <p:cBhvr>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0" fill="hold"/>
                                        <p:tgtEl>
                                          <p:spTgt spid="3">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0"/>
                                        <p:tgtEl>
                                          <p:spTgt spid="3">
                                            <p:txEl>
                                              <p:pRg st="3" end="3"/>
                                            </p:txEl>
                                          </p:spTgt>
                                        </p:tgtEl>
                                      </p:cBhvr>
                                    </p:animEffect>
                                    <p:anim calcmode="lin" valueType="num">
                                      <p:cBhvr>
                                        <p:cTn id="30"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0" fill="hold"/>
                                        <p:tgtEl>
                                          <p:spTgt spid="3">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explode.wav"/>
                                        </p:tgtEl>
                                      </p:cMediaNode>
                                    </p:audio>
                                  </p:sub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0"/>
                                        <p:tgtEl>
                                          <p:spTgt spid="3">
                                            <p:txEl>
                                              <p:pRg st="5" end="5"/>
                                            </p:txEl>
                                          </p:spTgt>
                                        </p:tgtEl>
                                      </p:cBhvr>
                                    </p:animEffect>
                                    <p:anim calcmode="lin" valueType="num">
                                      <p:cBhvr>
                                        <p:cTn id="3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0" fill="hold"/>
                                        <p:tgtEl>
                                          <p:spTgt spid="3">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explode.wav"/>
                                        </p:tgtEl>
                                      </p:cMediaNode>
                                    </p:audio>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0"/>
                                        <p:tgtEl>
                                          <p:spTgt spid="3">
                                            <p:txEl>
                                              <p:pRg st="6" end="6"/>
                                            </p:txEl>
                                          </p:spTgt>
                                        </p:tgtEl>
                                      </p:cBhvr>
                                    </p:animEffect>
                                    <p:anim calcmode="lin" valueType="num">
                                      <p:cBhvr>
                                        <p:cTn id="44"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0" fill="hold"/>
                                        <p:tgtEl>
                                          <p:spTgt spid="3">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0"/>
                                        <p:tgtEl>
                                          <p:spTgt spid="3">
                                            <p:txEl>
                                              <p:pRg st="7" end="7"/>
                                            </p:txEl>
                                          </p:spTgt>
                                        </p:tgtEl>
                                      </p:cBhvr>
                                    </p:animEffect>
                                    <p:anim calcmode="lin" valueType="num">
                                      <p:cBhvr>
                                        <p:cTn id="49"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0" fill="hold"/>
                                        <p:tgtEl>
                                          <p:spTgt spid="3">
                                            <p:txEl>
                                              <p:pRg st="7" end="7"/>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explode.wav"/>
                                        </p:tgtEl>
                                      </p:cMediaNode>
                                    </p:audio>
                                  </p:sub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0"/>
                                        <p:tgtEl>
                                          <p:spTgt spid="3">
                                            <p:txEl>
                                              <p:pRg st="8" end="8"/>
                                            </p:txEl>
                                          </p:spTgt>
                                        </p:tgtEl>
                                      </p:cBhvr>
                                    </p:animEffect>
                                    <p:anim calcmode="lin" valueType="num">
                                      <p:cBhvr>
                                        <p:cTn id="56"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0" fill="hold"/>
                                        <p:tgtEl>
                                          <p:spTgt spid="3">
                                            <p:txEl>
                                              <p:pRg st="8" end="8"/>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40158"/>
            <a:ext cx="10058400" cy="5094882"/>
          </a:xfrm>
        </p:spPr>
        <p:txBody>
          <a:bodyPr>
            <a:normAutofit/>
          </a:bodyPr>
          <a:lstStyle/>
          <a:p>
            <a:pPr marL="0" indent="0">
              <a:buNone/>
            </a:pPr>
            <a:r>
              <a:rPr lang="id-ID" sz="2800" dirty="0"/>
              <a:t>Kamu yang sudah dibenarkan Kristus, dimerdekakan dari dosa, maka tugasmu adalah memelihara kemerdekaan yang sudah diberikan Kristus , artinya merdeka untuk melakukan kebenaran.</a:t>
            </a:r>
          </a:p>
          <a:p>
            <a:pPr marL="0" indent="0">
              <a:buNone/>
            </a:pPr>
            <a:r>
              <a:rPr lang="id-ID" sz="2800" dirty="0"/>
              <a:t> I Kor 7:35 	: melakukan apa yang benar dan baik, melayani Tuhan tanpa gangguan.</a:t>
            </a:r>
          </a:p>
          <a:p>
            <a:pPr marL="0" indent="0">
              <a:buNone/>
            </a:pPr>
            <a:endParaRPr lang="id-ID" sz="2800" dirty="0"/>
          </a:p>
          <a:p>
            <a:pPr marL="0" indent="0">
              <a:buNone/>
            </a:pPr>
            <a:r>
              <a:rPr lang="id-ID" sz="2800" dirty="0"/>
              <a:t>Ayat ini menggandung makna : bahwa memandang orang lain sama, tidak memiliki derajat kurang berharga, atau tidak berharga. </a:t>
            </a:r>
          </a:p>
          <a:p>
            <a:pPr marL="0" indent="0">
              <a:buNone/>
            </a:pPr>
            <a:endParaRPr lang="id-ID" sz="2400" dirty="0"/>
          </a:p>
          <a:p>
            <a:pPr marL="0" indent="0">
              <a:buNone/>
            </a:pPr>
            <a:endParaRPr lang="id-ID" sz="2400" dirty="0"/>
          </a:p>
        </p:txBody>
      </p:sp>
    </p:spTree>
    <p:extLst>
      <p:ext uri="{BB962C8B-B14F-4D97-AF65-F5344CB8AC3E}">
        <p14:creationId xmlns:p14="http://schemas.microsoft.com/office/powerpoint/2010/main" val="1971619271"/>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31" y="734096"/>
            <a:ext cx="10058400" cy="695459"/>
          </a:xfrm>
        </p:spPr>
        <p:txBody>
          <a:bodyPr>
            <a:normAutofit/>
          </a:bodyPr>
          <a:lstStyle/>
          <a:p>
            <a:pPr algn="ctr"/>
            <a:r>
              <a:rPr lang="id-ID" sz="4000" dirty="0"/>
              <a:t>PENGERTIAN HAM DAN DEMOKRASI </a:t>
            </a:r>
          </a:p>
        </p:txBody>
      </p:sp>
      <p:sp>
        <p:nvSpPr>
          <p:cNvPr id="3" name="Content Placeholder 2"/>
          <p:cNvSpPr>
            <a:spLocks noGrp="1"/>
          </p:cNvSpPr>
          <p:nvPr>
            <p:ph idx="1"/>
          </p:nvPr>
        </p:nvSpPr>
        <p:spPr>
          <a:xfrm>
            <a:off x="1066800" y="1558343"/>
            <a:ext cx="10058400" cy="4623515"/>
          </a:xfrm>
        </p:spPr>
        <p:txBody>
          <a:bodyPr>
            <a:normAutofit/>
          </a:bodyPr>
          <a:lstStyle/>
          <a:p>
            <a:pPr marL="0" indent="0" algn="just">
              <a:buNone/>
            </a:pPr>
            <a:r>
              <a:rPr lang="id-ID" sz="2000" dirty="0"/>
              <a:t>Hak asasi manusia (HAM) merupakan hak yang dimiliki oleh setiap orang</a:t>
            </a:r>
          </a:p>
          <a:p>
            <a:pPr marL="0" indent="0" algn="just">
              <a:buNone/>
            </a:pPr>
            <a:r>
              <a:rPr lang="id-ID" sz="2000" dirty="0"/>
              <a:t>sebagai makhluk ciptaan Allah. Hak yang paling mendasar adalah hak untuk hidup.</a:t>
            </a:r>
          </a:p>
          <a:p>
            <a:pPr marL="0" indent="0" algn="just">
              <a:buNone/>
            </a:pPr>
            <a:r>
              <a:rPr lang="id-ID" sz="2000" dirty="0"/>
              <a:t>Hanya Tuhanlah pemberi kehidupan dan Dia jugalah yang berhak mengambil</a:t>
            </a:r>
          </a:p>
          <a:p>
            <a:pPr marL="0" indent="0" algn="just">
              <a:buNone/>
            </a:pPr>
            <a:r>
              <a:rPr lang="id-ID" sz="2000" dirty="0"/>
              <a:t>kehidupan itu, namun sayang sekali dalam kenyataannya, masih banyak orang</a:t>
            </a:r>
          </a:p>
          <a:p>
            <a:pPr marL="0" indent="0" algn="just">
              <a:buNone/>
            </a:pPr>
            <a:r>
              <a:rPr lang="id-ID" sz="2000" dirty="0"/>
              <a:t>yang belum menyadari dirinya memiliki hak yang tidak dapat dilanggar ataupun diambil oleh orang lain.  </a:t>
            </a:r>
          </a:p>
          <a:p>
            <a:pPr marL="0" indent="0" algn="just">
              <a:buNone/>
            </a:pPr>
            <a:r>
              <a:rPr lang="id-ID" sz="2000" dirty="0"/>
              <a:t>Demokrasi artinya pemerintahan yang bertumpu pada rakyat; artinya</a:t>
            </a:r>
          </a:p>
          <a:p>
            <a:pPr marL="0" indent="0" algn="just">
              <a:buNone/>
            </a:pPr>
            <a:r>
              <a:rPr lang="id-ID" sz="2000" dirty="0"/>
              <a:t>pemerintahan dari, oleh, dan untuk rakyat. Demokrasi pada mulanya dipraktikkan di Yunani melalui pemerintahan negara kota</a:t>
            </a:r>
            <a:r>
              <a:rPr lang="id-ID" dirty="0"/>
              <a:t>. </a:t>
            </a:r>
          </a:p>
        </p:txBody>
      </p:sp>
    </p:spTree>
    <p:extLst>
      <p:ext uri="{BB962C8B-B14F-4D97-AF65-F5344CB8AC3E}">
        <p14:creationId xmlns:p14="http://schemas.microsoft.com/office/powerpoint/2010/main" val="3946605210"/>
      </p:ext>
    </p:extLst>
  </p:cSld>
  <p:clrMapOvr>
    <a:masterClrMapping/>
  </p:clrMapOvr>
  <mc:AlternateContent xmlns:mc="http://schemas.openxmlformats.org/markup-compatibility/2006" xmlns:p14="http://schemas.microsoft.com/office/powerpoint/2010/main">
    <mc:Choice Requires="p14">
      <p:transition spd="slow" p14:dur="30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6500"/>
                                        <p:tgtEl>
                                          <p:spTgt spid="3">
                                            <p:txEl>
                                              <p:pRg st="0" end="0"/>
                                            </p:txEl>
                                          </p:spTgt>
                                        </p:tgtEl>
                                      </p:cBhvr>
                                    </p:animEffect>
                                    <p:anim calcmode="lin" valueType="num">
                                      <p:cBhvr>
                                        <p:cTn id="15" dur="6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65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6500"/>
                                        <p:tgtEl>
                                          <p:spTgt spid="3">
                                            <p:txEl>
                                              <p:pRg st="1" end="1"/>
                                            </p:txEl>
                                          </p:spTgt>
                                        </p:tgtEl>
                                      </p:cBhvr>
                                    </p:animEffect>
                                    <p:anim calcmode="lin" valueType="num">
                                      <p:cBhvr>
                                        <p:cTn id="20" dur="6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65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6500"/>
                                        <p:tgtEl>
                                          <p:spTgt spid="3">
                                            <p:txEl>
                                              <p:pRg st="2" end="2"/>
                                            </p:txEl>
                                          </p:spTgt>
                                        </p:tgtEl>
                                      </p:cBhvr>
                                    </p:animEffect>
                                    <p:anim calcmode="lin" valueType="num">
                                      <p:cBhvr>
                                        <p:cTn id="25" dur="6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6500" fill="hold"/>
                                        <p:tgtEl>
                                          <p:spTgt spid="3">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6500"/>
                                        <p:tgtEl>
                                          <p:spTgt spid="3">
                                            <p:txEl>
                                              <p:pRg st="3" end="3"/>
                                            </p:txEl>
                                          </p:spTgt>
                                        </p:tgtEl>
                                      </p:cBhvr>
                                    </p:animEffect>
                                    <p:anim calcmode="lin" valueType="num">
                                      <p:cBhvr>
                                        <p:cTn id="30" dur="6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6500" fill="hold"/>
                                        <p:tgtEl>
                                          <p:spTgt spid="3">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6500"/>
                                        <p:tgtEl>
                                          <p:spTgt spid="3">
                                            <p:txEl>
                                              <p:pRg st="4" end="4"/>
                                            </p:txEl>
                                          </p:spTgt>
                                        </p:tgtEl>
                                      </p:cBhvr>
                                    </p:animEffect>
                                    <p:anim calcmode="lin" valueType="num">
                                      <p:cBhvr>
                                        <p:cTn id="35" dur="6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500" fill="hold"/>
                                        <p:tgtEl>
                                          <p:spTgt spid="3">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6500"/>
                                        <p:tgtEl>
                                          <p:spTgt spid="3">
                                            <p:txEl>
                                              <p:pRg st="5" end="5"/>
                                            </p:txEl>
                                          </p:spTgt>
                                        </p:tgtEl>
                                      </p:cBhvr>
                                    </p:animEffect>
                                    <p:anim calcmode="lin" valueType="num">
                                      <p:cBhvr>
                                        <p:cTn id="40" dur="6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6500" fill="hold"/>
                                        <p:tgtEl>
                                          <p:spTgt spid="3">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6500"/>
                                        <p:tgtEl>
                                          <p:spTgt spid="3">
                                            <p:txEl>
                                              <p:pRg st="6" end="6"/>
                                            </p:txEl>
                                          </p:spTgt>
                                        </p:tgtEl>
                                      </p:cBhvr>
                                    </p:animEffect>
                                    <p:anim calcmode="lin" valueType="num">
                                      <p:cBhvr>
                                        <p:cTn id="45" dur="6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6500" fill="hold"/>
                                        <p:tgtEl>
                                          <p:spTgt spid="3">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7" y="642594"/>
            <a:ext cx="9955369" cy="748324"/>
          </a:xfrm>
        </p:spPr>
        <p:txBody>
          <a:bodyPr>
            <a:noAutofit/>
          </a:bodyPr>
          <a:lstStyle/>
          <a:p>
            <a:pPr algn="ctr"/>
            <a:r>
              <a:rPr lang="id-ID" sz="4000" dirty="0"/>
              <a:t>Hak-hak asasi mencakup tiga hal:</a:t>
            </a:r>
          </a:p>
        </p:txBody>
      </p:sp>
      <p:sp>
        <p:nvSpPr>
          <p:cNvPr id="3" name="Content Placeholder 2"/>
          <p:cNvSpPr>
            <a:spLocks noGrp="1"/>
          </p:cNvSpPr>
          <p:nvPr>
            <p:ph idx="1"/>
          </p:nvPr>
        </p:nvSpPr>
        <p:spPr>
          <a:xfrm>
            <a:off x="1066800" y="1390918"/>
            <a:ext cx="10058400" cy="4644122"/>
          </a:xfrm>
        </p:spPr>
        <p:txBody>
          <a:bodyPr/>
          <a:lstStyle/>
          <a:p>
            <a:pPr marL="0" indent="0" algn="just">
              <a:buNone/>
            </a:pPr>
            <a:r>
              <a:rPr lang="id-ID" dirty="0"/>
              <a:t>1. </a:t>
            </a:r>
            <a:r>
              <a:rPr lang="id-ID" sz="3600" dirty="0">
                <a:solidFill>
                  <a:srgbClr val="FFFF00"/>
                </a:solidFill>
              </a:rPr>
              <a:t>Hak warga negara</a:t>
            </a:r>
            <a:r>
              <a:rPr lang="id-ID" sz="3600" dirty="0"/>
              <a:t>, yang mencakup hak untuk hidup dan merasa aman, untuk memiliki privasi, untuk berkeluarga, hak milik pribadi, menyatakan pendapat dengan bebas, memeluk dan melaksanakan agama/kepercayaan, dan berkumpul dengan damai. </a:t>
            </a:r>
          </a:p>
        </p:txBody>
      </p:sp>
    </p:spTree>
    <p:extLst>
      <p:ext uri="{BB962C8B-B14F-4D97-AF65-F5344CB8AC3E}">
        <p14:creationId xmlns:p14="http://schemas.microsoft.com/office/powerpoint/2010/main" val="3251890568"/>
      </p:ext>
    </p:extLst>
  </p:cSld>
  <p:clrMapOvr>
    <a:masterClrMapping/>
  </p:clrMapOvr>
  <mc:AlternateContent xmlns:mc="http://schemas.openxmlformats.org/markup-compatibility/2006" xmlns:p14="http://schemas.microsoft.com/office/powerpoint/2010/main">
    <mc:Choice Requires="p14">
      <p:transition spd="slow" p14:dur="30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anim calcmode="lin" valueType="num">
                                      <p:cBhvr>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69701"/>
            <a:ext cx="10058400" cy="5365339"/>
          </a:xfrm>
        </p:spPr>
        <p:txBody>
          <a:bodyPr>
            <a:normAutofit/>
          </a:bodyPr>
          <a:lstStyle/>
          <a:p>
            <a:pPr marL="0" indent="0" algn="just">
              <a:buNone/>
            </a:pPr>
            <a:r>
              <a:rPr lang="id-ID" sz="3200" dirty="0"/>
              <a:t>2. Hak-hak politik, mencakup hak untuk berserikat, membentuk partai politik, ikut serta memilih dan dipilih dalam pemilihan umum, menduduki jabatan pemerintahan, dan sebagainya.</a:t>
            </a:r>
          </a:p>
          <a:p>
            <a:pPr marL="0" indent="0" algn="just">
              <a:buNone/>
            </a:pPr>
            <a:endParaRPr lang="id-ID" sz="3200" dirty="0"/>
          </a:p>
          <a:p>
            <a:pPr marL="0" indent="0" algn="just">
              <a:buNone/>
            </a:pPr>
            <a:r>
              <a:rPr lang="id-ID" sz="3200" dirty="0"/>
              <a:t>3. Hak-hak ekonomi dan sosial, mencakup hak untuk bebas dari kemiskinan, hak untuk diterima dalam masyarakat dan bangsa-bangsa, dan hak untuk menentukan nasib sendiri. </a:t>
            </a:r>
          </a:p>
        </p:txBody>
      </p:sp>
    </p:spTree>
    <p:extLst>
      <p:ext uri="{BB962C8B-B14F-4D97-AF65-F5344CB8AC3E}">
        <p14:creationId xmlns:p14="http://schemas.microsoft.com/office/powerpoint/2010/main" val="808951519"/>
      </p:ext>
    </p:extLst>
  </p:cSld>
  <p:clrMapOvr>
    <a:masterClrMapping/>
  </p:clrMapOvr>
  <mc:AlternateContent xmlns:mc="http://schemas.openxmlformats.org/markup-compatibility/2006" xmlns:p14="http://schemas.microsoft.com/office/powerpoint/2010/main">
    <mc:Choice Requires="p14">
      <p:transition spd="slow" p14:dur="30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75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21217"/>
            <a:ext cx="10058400" cy="5313823"/>
          </a:xfrm>
        </p:spPr>
        <p:txBody>
          <a:bodyPr>
            <a:normAutofit/>
          </a:bodyPr>
          <a:lstStyle/>
          <a:p>
            <a:pPr marL="0" indent="0" algn="just">
              <a:buNone/>
            </a:pPr>
            <a:r>
              <a:rPr lang="id-ID" sz="3200" dirty="0"/>
              <a:t>Kesadaran akan hak asasi manusia didasarkan pada pengakuan bahwa semua manusia memiliki derajat dan martabat yang sama sebagai makhluk Tuhan. Dua unsur penting yang tercakup dalam HAM adalah persamaan dan kebebasan. Demikian pula dengan demokrasi. Nilai-Nilai yang terkandung dalam demokrasi dan HAM bersifat universal, artinya dapat diterima dan berlaku di seluruh belahan dunia. </a:t>
            </a:r>
          </a:p>
        </p:txBody>
      </p:sp>
    </p:spTree>
    <p:extLst>
      <p:ext uri="{BB962C8B-B14F-4D97-AF65-F5344CB8AC3E}">
        <p14:creationId xmlns:p14="http://schemas.microsoft.com/office/powerpoint/2010/main" val="2556358576"/>
      </p:ext>
    </p:extLst>
  </p:cSld>
  <p:clrMapOvr>
    <a:masterClrMapping/>
  </p:clrMapOvr>
  <mc:AlternateContent xmlns:mc="http://schemas.openxmlformats.org/markup-compatibility/2006" xmlns:p14="http://schemas.microsoft.com/office/powerpoint/2010/main">
    <mc:Choice Requires="p14">
      <p:transition spd="slow" p14:dur="30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5"/>
            <a:ext cx="10058400" cy="516504"/>
          </a:xfrm>
        </p:spPr>
        <p:txBody>
          <a:bodyPr>
            <a:normAutofit fontScale="90000"/>
          </a:bodyPr>
          <a:lstStyle/>
          <a:p>
            <a:pPr algn="ctr"/>
            <a:r>
              <a:rPr lang="id-ID" dirty="0"/>
              <a:t>SEJARAH SINGKAT HAM </a:t>
            </a:r>
          </a:p>
        </p:txBody>
      </p:sp>
      <p:sp>
        <p:nvSpPr>
          <p:cNvPr id="3" name="Content Placeholder 2"/>
          <p:cNvSpPr>
            <a:spLocks noGrp="1"/>
          </p:cNvSpPr>
          <p:nvPr>
            <p:ph idx="1"/>
          </p:nvPr>
        </p:nvSpPr>
        <p:spPr>
          <a:xfrm>
            <a:off x="1066800" y="1159099"/>
            <a:ext cx="10058400" cy="5061397"/>
          </a:xfrm>
        </p:spPr>
        <p:txBody>
          <a:bodyPr>
            <a:noAutofit/>
          </a:bodyPr>
          <a:lstStyle/>
          <a:p>
            <a:pPr marL="0" indent="0" algn="just">
              <a:buNone/>
            </a:pPr>
            <a:r>
              <a:rPr lang="id-ID" sz="2800" dirty="0"/>
              <a:t>Kesadaran akan demokrasi dan HAM berawal dari lahirnya magna charta pada tahun 1215 di Inggris. Sebuah piagam yang dikeluarkan di Inggris guna membatasi monarki kekuasaan absolut sejak masa raja John. Magna charta dianggap sebagai Lambang perjuangan hak-hak asasi manusia. </a:t>
            </a:r>
          </a:p>
          <a:p>
            <a:pPr marL="0" indent="0" algn="just">
              <a:buNone/>
            </a:pPr>
            <a:r>
              <a:rPr lang="id-ID" sz="2800" dirty="0"/>
              <a:t>Pada tanggal 6 Januari 1941, Presiden Amerika Serikat F.D Roosevelt berpidato di depan kongres Amerika dan mengemukakan</a:t>
            </a:r>
            <a:r>
              <a:rPr lang="id-ID" sz="3200" dirty="0"/>
              <a:t> empat kebebasan yang dikenal dengan the four freedom. Adapun empat kebebasan tersebut, yaitu:</a:t>
            </a:r>
          </a:p>
        </p:txBody>
      </p:sp>
    </p:spTree>
    <p:extLst>
      <p:ext uri="{BB962C8B-B14F-4D97-AF65-F5344CB8AC3E}">
        <p14:creationId xmlns:p14="http://schemas.microsoft.com/office/powerpoint/2010/main" val="510112995"/>
      </p:ext>
    </p:extLst>
  </p:cSld>
  <p:clrMapOvr>
    <a:masterClrMapping/>
  </p:clrMapOvr>
  <mc:AlternateContent xmlns:mc="http://schemas.openxmlformats.org/markup-compatibility/2006" xmlns:p14="http://schemas.microsoft.com/office/powerpoint/2010/main">
    <mc:Choice Requires="p14">
      <p:transition spd="slow" p14:dur="30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43943"/>
            <a:ext cx="10058400" cy="5473521"/>
          </a:xfrm>
        </p:spPr>
        <p:txBody>
          <a:bodyPr/>
          <a:lstStyle/>
          <a:p>
            <a:pPr marL="0" indent="0">
              <a:buNone/>
            </a:pPr>
            <a:r>
              <a:rPr lang="id-ID" dirty="0"/>
              <a:t>1</a:t>
            </a:r>
            <a:r>
              <a:rPr lang="id-ID" sz="2800" dirty="0"/>
              <a:t>. bebas berbicara dan mengeluarkan pendapat (freedom of speech and expression);</a:t>
            </a:r>
          </a:p>
          <a:p>
            <a:pPr marL="0" indent="0">
              <a:buNone/>
            </a:pPr>
            <a:r>
              <a:rPr lang="id-ID" sz="2800" dirty="0"/>
              <a:t>2. bebas memilih agama (freedom of religion);</a:t>
            </a:r>
          </a:p>
          <a:p>
            <a:pPr marL="0" indent="0">
              <a:buNone/>
            </a:pPr>
            <a:r>
              <a:rPr lang="id-ID" sz="2800" dirty="0"/>
              <a:t>3. bebas dari rasa takut (freedom from fear); serta</a:t>
            </a:r>
          </a:p>
          <a:p>
            <a:pPr marL="0" indent="0">
              <a:buNone/>
            </a:pPr>
            <a:r>
              <a:rPr lang="id-ID" sz="2800" dirty="0"/>
              <a:t>4. bebas dari kekurangan dan kelaparan (freedom from want).</a:t>
            </a:r>
          </a:p>
          <a:p>
            <a:pPr marL="0" indent="0">
              <a:buNone/>
            </a:pPr>
            <a:r>
              <a:rPr lang="id-ID" sz="2800" dirty="0"/>
              <a:t> Pada tahun 1948 bangsa-bangsa di dunia sepakat untuk memberlakukan Deklarasi Universal Hak Asasi Manusia (Universal Declaration of Human Rights). Kesepakatan itu ditandatangani oleh semua negara anggota PBB di New York pada tahun 1948</a:t>
            </a:r>
            <a:r>
              <a:rPr lang="id-ID" sz="2000" dirty="0"/>
              <a:t>.</a:t>
            </a:r>
          </a:p>
        </p:txBody>
      </p:sp>
    </p:spTree>
    <p:extLst>
      <p:ext uri="{BB962C8B-B14F-4D97-AF65-F5344CB8AC3E}">
        <p14:creationId xmlns:p14="http://schemas.microsoft.com/office/powerpoint/2010/main" val="1855992747"/>
      </p:ext>
    </p:extLst>
  </p:cSld>
  <p:clrMapOvr>
    <a:masterClrMapping/>
  </p:clrMapOvr>
  <mc:AlternateContent xmlns:mc="http://schemas.openxmlformats.org/markup-compatibility/2006" xmlns:p14="http://schemas.microsoft.com/office/powerpoint/2010/main">
    <mc:Choice Requires="p14">
      <p:transition spd="slow" p14:dur="30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18186"/>
            <a:ext cx="10058400" cy="5416854"/>
          </a:xfrm>
        </p:spPr>
        <p:txBody>
          <a:bodyPr>
            <a:normAutofit/>
          </a:bodyPr>
          <a:lstStyle/>
          <a:p>
            <a:pPr marL="0" indent="0" algn="just">
              <a:buNone/>
            </a:pPr>
            <a:r>
              <a:rPr lang="id-ID" sz="3200" dirty="0"/>
              <a:t>	Piagam Hak-Hak Asasi Manusia tersebut berisi 30 pasal di antaranya mencantumkan bahwa setiap orang mempunyai hak untuk hidup, kemerdekaan dan keamanan diri, diakui kepribadiannya, memperoleh pengakuan yang sama dengan orang lain menurut hukum, masuk dan keluar wilayah suatu negara, mendapatkan suaka/asylum, mendapatkan suatu kebangsaan, bebas memeluk agama, mengeluarkan pendapat. </a:t>
            </a:r>
          </a:p>
        </p:txBody>
      </p:sp>
    </p:spTree>
    <p:extLst>
      <p:ext uri="{BB962C8B-B14F-4D97-AF65-F5344CB8AC3E}">
        <p14:creationId xmlns:p14="http://schemas.microsoft.com/office/powerpoint/2010/main" val="3722803140"/>
      </p:ext>
    </p:extLst>
  </p:cSld>
  <p:clrMapOvr>
    <a:masterClrMapping/>
  </p:clrMapOvr>
  <mc:AlternateContent xmlns:mc="http://schemas.openxmlformats.org/markup-compatibility/2006" xmlns:p14="http://schemas.microsoft.com/office/powerpoint/2010/main">
    <mc:Choice Requires="p14">
      <p:transition spd="slow" p14:dur="30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980144"/>
          </a:xfrm>
        </p:spPr>
        <p:txBody>
          <a:bodyPr>
            <a:noAutofit/>
          </a:bodyPr>
          <a:lstStyle/>
          <a:p>
            <a:pPr algn="ctr"/>
            <a:r>
              <a:rPr lang="id-ID" sz="3600" dirty="0"/>
              <a:t>PENEGAKAN DAN PELANGGARAN HAM DAN DEMOKRASI </a:t>
            </a:r>
          </a:p>
        </p:txBody>
      </p:sp>
      <p:pic>
        <p:nvPicPr>
          <p:cNvPr id="4" name="Content Placeholder 3"/>
          <p:cNvPicPr>
            <a:picLocks noGrp="1" noChangeAspect="1"/>
          </p:cNvPicPr>
          <p:nvPr>
            <p:ph idx="1"/>
          </p:nvPr>
        </p:nvPicPr>
        <p:blipFill>
          <a:blip r:embed="rId2"/>
          <a:stretch>
            <a:fillRect/>
          </a:stretch>
        </p:blipFill>
        <p:spPr>
          <a:xfrm>
            <a:off x="2730322" y="1622738"/>
            <a:ext cx="7276562" cy="4520485"/>
          </a:xfrm>
          <a:prstGeom prst="rect">
            <a:avLst/>
          </a:prstGeom>
        </p:spPr>
      </p:pic>
    </p:spTree>
    <p:extLst>
      <p:ext uri="{BB962C8B-B14F-4D97-AF65-F5344CB8AC3E}">
        <p14:creationId xmlns:p14="http://schemas.microsoft.com/office/powerpoint/2010/main" val="3320668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750" fill="hold"/>
                                        <p:tgtEl>
                                          <p:spTgt spid="4"/>
                                        </p:tgtEl>
                                        <p:attrNameLst>
                                          <p:attrName>ppt_x</p:attrName>
                                        </p:attrNameLst>
                                      </p:cBhvr>
                                      <p:tavLst>
                                        <p:tav tm="0">
                                          <p:val>
                                            <p:strVal val="#ppt_x"/>
                                          </p:val>
                                        </p:tav>
                                        <p:tav tm="100000">
                                          <p:val>
                                            <p:strVal val="#ppt_x"/>
                                          </p:val>
                                        </p:tav>
                                      </p:tavLst>
                                    </p:anim>
                                    <p:anim calcmode="lin" valueType="num">
                                      <p:cBhvr additive="base">
                                        <p:cTn id="14" dur="3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447</TotalTime>
  <Words>797</Words>
  <Application>Microsoft Office PowerPoint</Application>
  <PresentationFormat>Widescreen</PresentationFormat>
  <Paragraphs>43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vt:lpstr>
      <vt:lpstr>Savon</vt:lpstr>
      <vt:lpstr>Ham dan demokrasi</vt:lpstr>
      <vt:lpstr>PENGERTIAN HAM DAN DEMOKRASI </vt:lpstr>
      <vt:lpstr>Hak-hak asasi mencakup tiga hal:</vt:lpstr>
      <vt:lpstr>PowerPoint Presentation</vt:lpstr>
      <vt:lpstr>PowerPoint Presentation</vt:lpstr>
      <vt:lpstr>SEJARAH SINGKAT HAM </vt:lpstr>
      <vt:lpstr>PowerPoint Presentation</vt:lpstr>
      <vt:lpstr>PowerPoint Presentation</vt:lpstr>
      <vt:lpstr>PENEGAKAN DAN PELANGGARAN HAM DAN DEMOKRASI </vt:lpstr>
      <vt:lpstr>PowerPoint Presentation</vt:lpstr>
      <vt:lpstr>PowerPoint Presentation</vt:lpstr>
      <vt:lpstr>PowerPoint Presentation</vt:lpstr>
      <vt:lpstr>PowerPoint Presentation</vt:lpstr>
      <vt:lpstr>Praktik Demokrasi dan HAM di Indonesia</vt:lpstr>
      <vt:lpstr>DEMOKRASI DAN HAM DALAM ALKITAB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dan demokrasi</dc:title>
  <dc:creator>acer</dc:creator>
  <cp:lastModifiedBy>rikkbeef@gmail.com</cp:lastModifiedBy>
  <cp:revision>24</cp:revision>
  <dcterms:created xsi:type="dcterms:W3CDTF">2020-07-08T15:05:09Z</dcterms:created>
  <dcterms:modified xsi:type="dcterms:W3CDTF">2021-07-24T02:09:27Z</dcterms:modified>
</cp:coreProperties>
</file>