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19159B1-19F1-4537-855A-E49D4AA859F5}" type="datetimeFigureOut">
              <a:rPr lang="id-ID" smtClean="0"/>
              <a:t>06/09/2020</a:t>
            </a:fld>
            <a:endParaRPr lang="id-ID"/>
          </a:p>
        </p:txBody>
      </p:sp>
      <p:sp>
        <p:nvSpPr>
          <p:cNvPr id="19" name="Footer Placeholder 18"/>
          <p:cNvSpPr>
            <a:spLocks noGrp="1"/>
          </p:cNvSpPr>
          <p:nvPr>
            <p:ph type="ftr" sz="quarter" idx="11"/>
          </p:nvPr>
        </p:nvSpPr>
        <p:spPr/>
        <p:txBody>
          <a:bodyPr/>
          <a:lstStyle/>
          <a:p>
            <a:endParaRPr lang="id-ID"/>
          </a:p>
        </p:txBody>
      </p:sp>
      <p:sp>
        <p:nvSpPr>
          <p:cNvPr id="27" name="Slide Number Placeholder 26"/>
          <p:cNvSpPr>
            <a:spLocks noGrp="1"/>
          </p:cNvSpPr>
          <p:nvPr>
            <p:ph type="sldNum" sz="quarter" idx="12"/>
          </p:nvPr>
        </p:nvSpPr>
        <p:spPr/>
        <p:txBody>
          <a:bodyPr/>
          <a:lstStyle/>
          <a:p>
            <a:fld id="{B68BF7EA-CD30-419D-B99C-3A3B7D5D59E2}" type="slidenum">
              <a:rPr lang="id-ID" smtClean="0"/>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19159B1-19F1-4537-855A-E49D4AA859F5}" type="datetimeFigureOut">
              <a:rPr lang="id-ID" smtClean="0"/>
              <a:t>06/09/2020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68BF7EA-CD30-419D-B99C-3A3B7D5D59E2}"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19159B1-19F1-4537-855A-E49D4AA859F5}" type="datetimeFigureOut">
              <a:rPr lang="id-ID" smtClean="0"/>
              <a:t>06/09/2020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68BF7EA-CD30-419D-B99C-3A3B7D5D59E2}"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19159B1-19F1-4537-855A-E49D4AA859F5}" type="datetimeFigureOut">
              <a:rPr lang="id-ID" smtClean="0"/>
              <a:t>06/09/2020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68BF7EA-CD30-419D-B99C-3A3B7D5D59E2}"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19159B1-19F1-4537-855A-E49D4AA859F5}" type="datetimeFigureOut">
              <a:rPr lang="id-ID" smtClean="0"/>
              <a:t>06/09/2020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68BF7EA-CD30-419D-B99C-3A3B7D5D59E2}" type="slidenum">
              <a:rPr lang="id-ID" smtClean="0"/>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19159B1-19F1-4537-855A-E49D4AA859F5}" type="datetimeFigureOut">
              <a:rPr lang="id-ID" smtClean="0"/>
              <a:t>06/09/2020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B68BF7EA-CD30-419D-B99C-3A3B7D5D59E2}" type="slidenum">
              <a:rPr lang="id-ID" smtClean="0"/>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19159B1-19F1-4537-855A-E49D4AA859F5}" type="datetimeFigureOut">
              <a:rPr lang="id-ID" smtClean="0"/>
              <a:t>06/09/2020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B68BF7EA-CD30-419D-B99C-3A3B7D5D59E2}" type="slidenum">
              <a:rPr lang="id-ID" smtClean="0"/>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19159B1-19F1-4537-855A-E49D4AA859F5}" type="datetimeFigureOut">
              <a:rPr lang="id-ID" smtClean="0"/>
              <a:t>06/09/2020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B68BF7EA-CD30-419D-B99C-3A3B7D5D59E2}"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9159B1-19F1-4537-855A-E49D4AA859F5}" type="datetimeFigureOut">
              <a:rPr lang="id-ID" smtClean="0"/>
              <a:t>06/09/2020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B68BF7EA-CD30-419D-B99C-3A3B7D5D59E2}"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19159B1-19F1-4537-855A-E49D4AA859F5}" type="datetimeFigureOut">
              <a:rPr lang="id-ID" smtClean="0"/>
              <a:t>06/09/2020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B68BF7EA-CD30-419D-B99C-3A3B7D5D59E2}" type="slidenum">
              <a:rPr lang="id-ID" smtClean="0"/>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19159B1-19F1-4537-855A-E49D4AA859F5}" type="datetimeFigureOut">
              <a:rPr lang="id-ID" smtClean="0"/>
              <a:t>06/09/2020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a:xfrm>
            <a:off x="8077200" y="6356350"/>
            <a:ext cx="609600" cy="365125"/>
          </a:xfrm>
        </p:spPr>
        <p:txBody>
          <a:bodyPr/>
          <a:lstStyle/>
          <a:p>
            <a:fld id="{B68BF7EA-CD30-419D-B99C-3A3B7D5D59E2}" type="slidenum">
              <a:rPr lang="id-ID" smtClean="0"/>
              <a:t>‹#›</a:t>
            </a:fld>
            <a:endParaRPr lang="id-ID"/>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19159B1-19F1-4537-855A-E49D4AA859F5}" type="datetimeFigureOut">
              <a:rPr lang="id-ID" smtClean="0"/>
              <a:t>06/09/2020</a:t>
            </a:fld>
            <a:endParaRPr lang="id-ID"/>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id-ID"/>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8BF7EA-CD30-419D-B99C-3A3B7D5D59E2}" type="slidenum">
              <a:rPr lang="id-ID" smtClean="0"/>
              <a:t>‹#›</a:t>
            </a:fld>
            <a:endParaRPr lang="id-ID"/>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92697"/>
            <a:ext cx="7772400" cy="720079"/>
          </a:xfrm>
        </p:spPr>
        <p:txBody>
          <a:bodyPr>
            <a:normAutofit fontScale="90000"/>
          </a:bodyPr>
          <a:lstStyle/>
          <a:p>
            <a:r>
              <a:rPr lang="id-ID" dirty="0" smtClean="0"/>
              <a:t>KEPRIBADIAN YANG KUAT </a:t>
            </a:r>
            <a:endParaRPr lang="id-ID" dirty="0"/>
          </a:p>
        </p:txBody>
      </p:sp>
      <p:sp>
        <p:nvSpPr>
          <p:cNvPr id="3" name="Subtitle 2"/>
          <p:cNvSpPr>
            <a:spLocks noGrp="1"/>
          </p:cNvSpPr>
          <p:nvPr>
            <p:ph type="subTitle" idx="1"/>
          </p:nvPr>
        </p:nvSpPr>
        <p:spPr>
          <a:xfrm>
            <a:off x="1371600" y="4941168"/>
            <a:ext cx="6400800" cy="697632"/>
          </a:xfrm>
        </p:spPr>
        <p:txBody>
          <a:bodyPr/>
          <a:lstStyle/>
          <a:p>
            <a:r>
              <a:rPr lang="id-ID" dirty="0" smtClean="0"/>
              <a:t>NOSITA BR TARIGAN, M.PD.K </a:t>
            </a:r>
            <a:endParaRPr lang="id-ID" dirty="0"/>
          </a:p>
        </p:txBody>
      </p:sp>
    </p:spTree>
    <p:extLst>
      <p:ext uri="{BB962C8B-B14F-4D97-AF65-F5344CB8AC3E}">
        <p14:creationId xmlns:p14="http://schemas.microsoft.com/office/powerpoint/2010/main" val="6445949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991944"/>
          </a:xfrm>
        </p:spPr>
        <p:txBody>
          <a:bodyPr/>
          <a:lstStyle/>
          <a:p>
            <a:pPr marL="0" indent="0" algn="just">
              <a:buNone/>
            </a:pPr>
            <a:r>
              <a:rPr lang="id-ID" sz="2800" dirty="0" smtClean="0"/>
              <a:t>16. Peduli </a:t>
            </a:r>
            <a:r>
              <a:rPr lang="id-ID" sz="2800" dirty="0"/>
              <a:t>lingkungan, yaitu tindakan yang mencintai lingkungan, selalu berupaya mencegah kerusakan pada lingkungan alam di sekitarnya. </a:t>
            </a:r>
          </a:p>
          <a:p>
            <a:pPr marL="0" indent="0" algn="just">
              <a:buNone/>
            </a:pPr>
            <a:r>
              <a:rPr lang="id-ID" sz="2800" dirty="0"/>
              <a:t>17. Peduli sosial, yaitu tindakan yang selalu ingin memberi bantuan pada orang lain dan masyarakat yang membutuhkan. </a:t>
            </a:r>
          </a:p>
          <a:p>
            <a:pPr marL="0" indent="0" algn="just">
              <a:buNone/>
            </a:pPr>
            <a:r>
              <a:rPr lang="id-ID" sz="2800" dirty="0"/>
              <a:t>18. Tanggung jawab, yaitu perilaku seseorang untuk melaksanakan tugas dan kewajibannya yang seharusnya dia lakukan terhadap diri sendiri, masyarakat, lingkungan (alam, sosial dan budaya), negara, dan Tuhan</a:t>
            </a:r>
          </a:p>
          <a:p>
            <a:pPr marL="0" indent="0">
              <a:buNone/>
            </a:pPr>
            <a:endParaRPr lang="id-ID" dirty="0"/>
          </a:p>
        </p:txBody>
      </p:sp>
    </p:spTree>
    <p:extLst>
      <p:ext uri="{BB962C8B-B14F-4D97-AF65-F5344CB8AC3E}">
        <p14:creationId xmlns:p14="http://schemas.microsoft.com/office/powerpoint/2010/main" val="25110616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919936"/>
          </a:xfrm>
        </p:spPr>
        <p:txBody>
          <a:bodyPr/>
          <a:lstStyle/>
          <a:p>
            <a:pPr marL="0" indent="0" algn="just">
              <a:buNone/>
            </a:pPr>
            <a:r>
              <a:rPr lang="id-ID" dirty="0"/>
              <a:t>	Dengan penjelasan di atas, kita dapat menyimpulkan, bahwa kamu sebagai orang Kristen wajib mengembangkan kebiasaan dan karakter Kristen dalam hidup sehari-hari, baik sebagai pribadi, maupun keluarga. Namun, sebagai warga negara Indonesia, kita juga dipanggil untuk mengembangkan aspek-aspek karakter bangsa, untuk mendukung karakter Kristen. Pasti kamu dapat melakukannya, berusahalah dengan sungguh-sungguh, sehingga kamu dapat lebih mengasihi dirimu sendiri, disenangi orang, dan hidupmu berkenan kepada Allah. </a:t>
            </a:r>
          </a:p>
          <a:p>
            <a:pPr marL="0" indent="0" algn="just">
              <a:buNone/>
            </a:pPr>
            <a:r>
              <a:rPr lang="id-ID" dirty="0"/>
              <a:t>Tuhan Yesus meringkaskan karakter Kristen itu adalah melakukan hukum kasih, yaitu mengasihi Tuhan Allah, mengasihi orang lain seperti mengasihi diri sendiri.</a:t>
            </a:r>
          </a:p>
        </p:txBody>
      </p:sp>
    </p:spTree>
    <p:extLst>
      <p:ext uri="{BB962C8B-B14F-4D97-AF65-F5344CB8AC3E}">
        <p14:creationId xmlns:p14="http://schemas.microsoft.com/office/powerpoint/2010/main" val="32565684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919936"/>
          </a:xfrm>
        </p:spPr>
        <p:txBody>
          <a:bodyPr>
            <a:normAutofit/>
          </a:bodyPr>
          <a:lstStyle/>
          <a:p>
            <a:pPr marL="0" indent="0" algn="just">
              <a:buNone/>
            </a:pPr>
            <a:r>
              <a:rPr lang="id-ID" sz="2800" dirty="0" smtClean="0"/>
              <a:t>	Untuk </a:t>
            </a:r>
            <a:r>
              <a:rPr lang="id-ID" sz="2800" dirty="0"/>
              <a:t>membiasakan kehidupan rohani, minimal tiga hal berikut dapat diterapkan dalam kehidupan keluarga maupun secara pribadi. </a:t>
            </a:r>
          </a:p>
          <a:p>
            <a:pPr marL="0" indent="0" algn="just">
              <a:buNone/>
            </a:pPr>
            <a:r>
              <a:rPr lang="id-ID" sz="2800" dirty="0">
                <a:solidFill>
                  <a:srgbClr val="FFFF00"/>
                </a:solidFill>
              </a:rPr>
              <a:t>a. Di pagi hari</a:t>
            </a:r>
            <a:r>
              <a:rPr lang="id-ID" sz="2800" dirty="0"/>
              <a:t>, beribadahlah secara singkat kurang lebih 10 menit bersama keluarga (bapak, ibu, anak-anak, dan orang yang tinggal dalam keluarga). Yang dilakukan adalah berdoa untuk mendengarkan frman Tuhan, membaca Alkitab, membaca renungan harian atau penjelasan singkat dari salah seorang anggota keluarga tentang ayat yang dibaca. Diakhiri dengan doa syukur atas frman Tuhan, mendoakan kegiatan sepanjang hari ini, mendoakan orang lain, serta gereja.</a:t>
            </a:r>
          </a:p>
        </p:txBody>
      </p:sp>
    </p:spTree>
    <p:extLst>
      <p:ext uri="{BB962C8B-B14F-4D97-AF65-F5344CB8AC3E}">
        <p14:creationId xmlns:p14="http://schemas.microsoft.com/office/powerpoint/2010/main" val="2366860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919936"/>
          </a:xfrm>
        </p:spPr>
        <p:txBody>
          <a:bodyPr>
            <a:normAutofit/>
          </a:bodyPr>
          <a:lstStyle/>
          <a:p>
            <a:pPr marL="0" indent="0" algn="just">
              <a:buNone/>
            </a:pPr>
            <a:r>
              <a:rPr lang="id-ID" sz="2800" dirty="0">
                <a:solidFill>
                  <a:srgbClr val="FFFF00"/>
                </a:solidFill>
              </a:rPr>
              <a:t>b. Siang hari, </a:t>
            </a:r>
            <a:r>
              <a:rPr lang="id-ID" sz="2800" dirty="0"/>
              <a:t>secara pribadi. </a:t>
            </a:r>
          </a:p>
          <a:p>
            <a:pPr marL="0" indent="0" algn="just">
              <a:buNone/>
            </a:pPr>
            <a:r>
              <a:rPr lang="id-ID" sz="2800" dirty="0"/>
              <a:t>Sekitar jam 12 siang atau sesudah makan siang, dalam sikap berdoa hayati dan hafalkan doa Bapa kami dan hukum kasih sebagaimana yang tertera  dalam Matius 22:37-39. </a:t>
            </a:r>
          </a:p>
          <a:p>
            <a:pPr marL="0" indent="0" algn="just">
              <a:buNone/>
            </a:pPr>
            <a:r>
              <a:rPr lang="id-ID" sz="2800" dirty="0"/>
              <a:t>c. </a:t>
            </a:r>
            <a:r>
              <a:rPr lang="id-ID" sz="2800" dirty="0">
                <a:solidFill>
                  <a:srgbClr val="FFFF00"/>
                </a:solidFill>
              </a:rPr>
              <a:t>Pada malam hari sebelum atau sesudah belajar</a:t>
            </a:r>
            <a:r>
              <a:rPr lang="id-ID" sz="2800" dirty="0"/>
              <a:t>, membaca Alkitab dan refeksi terhadap apa yang terjadi pada hari itu. Hal ini dapat dilakukan dengan metode PPA, kemudian refeksikan apa yang Allah telah lakukan terhadap pribadi dalam kegiatan-kegiatan yang telah terjadi sepanjang hari. Hal ini bisa direnungkan maupun dituliskan. </a:t>
            </a:r>
          </a:p>
          <a:p>
            <a:pPr marL="0" indent="0">
              <a:buNone/>
            </a:pPr>
            <a:endParaRPr lang="id-ID" sz="2800" dirty="0"/>
          </a:p>
        </p:txBody>
      </p:sp>
    </p:spTree>
    <p:extLst>
      <p:ext uri="{BB962C8B-B14F-4D97-AF65-F5344CB8AC3E}">
        <p14:creationId xmlns:p14="http://schemas.microsoft.com/office/powerpoint/2010/main" val="22515503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919936"/>
          </a:xfrm>
        </p:spPr>
        <p:txBody>
          <a:bodyPr>
            <a:normAutofit fontScale="92500" lnSpcReduction="10000"/>
          </a:bodyPr>
          <a:lstStyle/>
          <a:p>
            <a:pPr marL="0" indent="0" algn="just">
              <a:buNone/>
            </a:pPr>
            <a:r>
              <a:rPr lang="id-ID" dirty="0"/>
              <a:t>Dalam membaca dan memahami Alkitab, pertanyaan berikut dapat dijadikan penuntun. • </a:t>
            </a:r>
          </a:p>
          <a:p>
            <a:pPr algn="just">
              <a:buFont typeface="Wingdings" pitchFamily="2" charset="2"/>
              <a:buChar char="v"/>
            </a:pPr>
            <a:r>
              <a:rPr lang="id-ID" dirty="0"/>
              <a:t>Siapa yang disebut dalam bagian ini? </a:t>
            </a:r>
          </a:p>
          <a:p>
            <a:pPr marL="514350" indent="-514350" algn="just">
              <a:buAutoNum type="alphaLcPeriod"/>
            </a:pPr>
            <a:r>
              <a:rPr lang="id-ID" dirty="0"/>
              <a:t>Allah Bapa, Tuhan Yesus dan Roh Kudus </a:t>
            </a:r>
          </a:p>
          <a:p>
            <a:pPr marL="514350" indent="-514350" algn="just">
              <a:buAutoNum type="alphaLcPeriod"/>
            </a:pPr>
            <a:r>
              <a:rPr lang="id-ID" dirty="0"/>
              <a:t>Tokoh lain </a:t>
            </a:r>
          </a:p>
          <a:p>
            <a:pPr algn="just">
              <a:buFont typeface="Wingdings" pitchFamily="2" charset="2"/>
              <a:buChar char="v"/>
            </a:pPr>
            <a:r>
              <a:rPr lang="id-ID" dirty="0"/>
              <a:t> Apa yang diungkapkan dalam teks Alkitab tersebut? </a:t>
            </a:r>
          </a:p>
          <a:p>
            <a:pPr marL="514350" indent="-514350" algn="just">
              <a:buAutoNum type="alphaLcPeriod"/>
            </a:pPr>
            <a:r>
              <a:rPr lang="id-ID" dirty="0"/>
              <a:t>Adakah janji, perintah atau larangan, dan sebagainya? </a:t>
            </a:r>
          </a:p>
          <a:p>
            <a:pPr marL="514350" indent="-514350" algn="just">
              <a:buAutoNum type="alphaLcPeriod"/>
            </a:pPr>
            <a:r>
              <a:rPr lang="id-ID" dirty="0"/>
              <a:t> Sikap atau kebiasaan apa yang harus saya ubah? </a:t>
            </a:r>
          </a:p>
          <a:p>
            <a:pPr marL="514350" indent="-514350" algn="just">
              <a:buAutoNum type="alphaLcPeriod"/>
            </a:pPr>
            <a:r>
              <a:rPr lang="id-ID" dirty="0"/>
              <a:t>Lakukanlah janji, perintah atau larangan tersebut! </a:t>
            </a:r>
          </a:p>
          <a:p>
            <a:pPr algn="just">
              <a:buFont typeface="Wingdings" pitchFamily="2" charset="2"/>
              <a:buChar char="v"/>
            </a:pPr>
            <a:r>
              <a:rPr lang="id-ID" dirty="0"/>
              <a:t>  Apa yang saya pelajari dari frman Tuhan yang dibaca? • Pilihlah ayat yang menarik atau berkesan dari teks Alkitab yang dibaca. Jelaskan mengapa! </a:t>
            </a:r>
          </a:p>
          <a:p>
            <a:pPr algn="just">
              <a:buFont typeface="Wingdings" pitchFamily="2" charset="2"/>
              <a:buChar char="v"/>
            </a:pPr>
            <a:r>
              <a:rPr lang="id-ID" dirty="0"/>
              <a:t> Berdoalah sekali lagi untuk bersyukur atas frman Tuhan yang dibaca dan mohon tuntunan Roh Kudus untuk dapat menerapkannya dalam kehidupan sehari-hari.</a:t>
            </a:r>
          </a:p>
        </p:txBody>
      </p:sp>
    </p:spTree>
    <p:extLst>
      <p:ext uri="{BB962C8B-B14F-4D97-AF65-F5344CB8AC3E}">
        <p14:creationId xmlns:p14="http://schemas.microsoft.com/office/powerpoint/2010/main" val="32272526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1008112"/>
          </a:xfrm>
        </p:spPr>
        <p:txBody>
          <a:bodyPr>
            <a:noAutofit/>
          </a:bodyPr>
          <a:lstStyle/>
          <a:p>
            <a:pPr algn="ctr"/>
            <a:r>
              <a:rPr lang="id-ID" sz="3200" b="1" dirty="0"/>
              <a:t>Karakter Bangsa yang Mendukung Karakter Kristen</a:t>
            </a:r>
            <a:endParaRPr lang="id-ID" sz="3200" dirty="0"/>
          </a:p>
        </p:txBody>
      </p:sp>
      <p:sp>
        <p:nvSpPr>
          <p:cNvPr id="3" name="Content Placeholder 2"/>
          <p:cNvSpPr>
            <a:spLocks noGrp="1"/>
          </p:cNvSpPr>
          <p:nvPr>
            <p:ph idx="1"/>
          </p:nvPr>
        </p:nvSpPr>
        <p:spPr>
          <a:xfrm>
            <a:off x="457200" y="1340768"/>
            <a:ext cx="8229600" cy="4983832"/>
          </a:xfrm>
        </p:spPr>
        <p:txBody>
          <a:bodyPr/>
          <a:lstStyle/>
          <a:p>
            <a:pPr marL="0" indent="0" algn="just">
              <a:buNone/>
            </a:pPr>
            <a:r>
              <a:rPr lang="id-ID" sz="2400" dirty="0" smtClean="0"/>
              <a:t>	</a:t>
            </a:r>
            <a:r>
              <a:rPr lang="id-ID" sz="2800" dirty="0" smtClean="0"/>
              <a:t>Pribadi </a:t>
            </a:r>
            <a:r>
              <a:rPr lang="id-ID" sz="2800" dirty="0"/>
              <a:t>Kristen yang kuat harus juga harus mempunyai aspek-aspek karakter bangsa. Berkaitan dengan hal tersebut, pendidikan karakter bangsa adalah suatu sistem penanaman nilai-nilai karakter kepada anak dan remaja yang meliputi komponen pengetahuan, kesadaran atau kemauan, dan tindakan untuk melaksanakan nilai-nilai tersebut, baik terhadap Tuhan, diri sendiri, sesama, lingkungan, maupun kebangsaan sehingga menjadi manusia yang berakhlak mulia.</a:t>
            </a:r>
          </a:p>
        </p:txBody>
      </p:sp>
    </p:spTree>
    <p:extLst>
      <p:ext uri="{BB962C8B-B14F-4D97-AF65-F5344CB8AC3E}">
        <p14:creationId xmlns:p14="http://schemas.microsoft.com/office/powerpoint/2010/main" val="38323861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1008112"/>
          </a:xfrm>
        </p:spPr>
        <p:txBody>
          <a:bodyPr>
            <a:normAutofit fontScale="90000"/>
          </a:bodyPr>
          <a:lstStyle/>
          <a:p>
            <a:pPr algn="ctr"/>
            <a:r>
              <a:rPr lang="id-ID" sz="3200" dirty="0"/>
              <a:t>Aspek karakter bangsa yang akan mendukung pribadi yang kuat adalah</a:t>
            </a:r>
          </a:p>
        </p:txBody>
      </p:sp>
      <p:sp>
        <p:nvSpPr>
          <p:cNvPr id="3" name="Content Placeholder 2"/>
          <p:cNvSpPr>
            <a:spLocks noGrp="1"/>
          </p:cNvSpPr>
          <p:nvPr>
            <p:ph idx="1"/>
          </p:nvPr>
        </p:nvSpPr>
        <p:spPr>
          <a:xfrm>
            <a:off x="457200" y="1628800"/>
            <a:ext cx="8229600" cy="4695800"/>
          </a:xfrm>
        </p:spPr>
        <p:txBody>
          <a:bodyPr/>
          <a:lstStyle/>
          <a:p>
            <a:pPr algn="just"/>
            <a:r>
              <a:rPr lang="id-ID" dirty="0" smtClean="0"/>
              <a:t>1</a:t>
            </a:r>
            <a:r>
              <a:rPr lang="id-ID" sz="2800" dirty="0"/>
              <a:t>. Religius, yaitu sikap yang patuh dalam melaksanakan ajaran agama yang dianutnya, dan hidup rukun dengan pemeluk agama lain. </a:t>
            </a:r>
          </a:p>
          <a:p>
            <a:pPr algn="just"/>
            <a:r>
              <a:rPr lang="id-ID" sz="2800" dirty="0"/>
              <a:t>2. Jujur, yaitu perilaku yang didasarkan pada upaya menjadikan dirinya sebagai orang yang selalu dapat dipercaya dalam perkataan, tindakan, dan pekerjaan. </a:t>
            </a:r>
          </a:p>
          <a:p>
            <a:pPr algn="just"/>
            <a:r>
              <a:rPr lang="id-ID" sz="2800" dirty="0"/>
              <a:t>3. Toleransi, yaitu tindakan yang menghargai perbedaan agama, suku, etnis, pendapat, sikap, dan tindakan orang lain yang berbeda dari dirinya. </a:t>
            </a:r>
          </a:p>
          <a:p>
            <a:pPr marL="0" indent="0" algn="just">
              <a:buNone/>
            </a:pPr>
            <a:endParaRPr lang="id-ID" sz="2800" dirty="0"/>
          </a:p>
        </p:txBody>
      </p:sp>
    </p:spTree>
    <p:extLst>
      <p:ext uri="{BB962C8B-B14F-4D97-AF65-F5344CB8AC3E}">
        <p14:creationId xmlns:p14="http://schemas.microsoft.com/office/powerpoint/2010/main" val="35635262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847928"/>
          </a:xfrm>
        </p:spPr>
        <p:txBody>
          <a:bodyPr>
            <a:normAutofit lnSpcReduction="10000"/>
          </a:bodyPr>
          <a:lstStyle/>
          <a:p>
            <a:pPr marL="0" indent="0">
              <a:buNone/>
            </a:pPr>
            <a:r>
              <a:rPr lang="id-ID" dirty="0"/>
              <a:t>4. </a:t>
            </a:r>
            <a:r>
              <a:rPr lang="id-ID" sz="2800" dirty="0"/>
              <a:t>Disiplin, yaitu tindakan yang menunjukkan perilaku tertib dan patuh pada berbagai ketentuan dan peraturan. </a:t>
            </a:r>
          </a:p>
          <a:p>
            <a:pPr marL="0" indent="0">
              <a:buNone/>
            </a:pPr>
            <a:r>
              <a:rPr lang="id-ID" sz="2800" dirty="0"/>
              <a:t>5. Kerja keras, yaitu tindakan yang menunjukkan perilaku tertib dan patuh pada berbagai ketentuan dan peraturan</a:t>
            </a:r>
          </a:p>
          <a:p>
            <a:pPr marL="0" indent="0">
              <a:buNone/>
            </a:pPr>
            <a:r>
              <a:rPr lang="id-ID" sz="2800" dirty="0"/>
              <a:t>6. Kreatif, yaitu berpikir dan melakukan sesuatu untuk menghasilkan cara atau hasil baru dari sesuatu yang telah dimiliki. </a:t>
            </a:r>
          </a:p>
          <a:p>
            <a:pPr marL="0" indent="0">
              <a:buNone/>
            </a:pPr>
            <a:r>
              <a:rPr lang="id-ID" sz="2800" dirty="0"/>
              <a:t>7. Mandiri, yaitu sikap yang tidak mudah tergantung pada orang lain dalam menyelesaikan tugas-tugas. </a:t>
            </a:r>
          </a:p>
          <a:p>
            <a:pPr marL="0" indent="0">
              <a:buNone/>
            </a:pPr>
            <a:r>
              <a:rPr lang="id-ID" sz="2800" dirty="0"/>
              <a:t>8. Demokratis, yaitu cara berfkir, bersikap, dan bertindak yang menilai sama hak dan kewajiban dirinya dan orang lain.</a:t>
            </a:r>
          </a:p>
          <a:p>
            <a:pPr marL="0" indent="0">
              <a:buNone/>
            </a:pPr>
            <a:endParaRPr lang="id-ID" dirty="0"/>
          </a:p>
        </p:txBody>
      </p:sp>
    </p:spTree>
    <p:extLst>
      <p:ext uri="{BB962C8B-B14F-4D97-AF65-F5344CB8AC3E}">
        <p14:creationId xmlns:p14="http://schemas.microsoft.com/office/powerpoint/2010/main" val="11027835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919936"/>
          </a:xfrm>
        </p:spPr>
        <p:txBody>
          <a:bodyPr>
            <a:normAutofit fontScale="92500"/>
          </a:bodyPr>
          <a:lstStyle/>
          <a:p>
            <a:pPr marL="0" indent="0">
              <a:buNone/>
            </a:pPr>
            <a:r>
              <a:rPr lang="id-ID" dirty="0" smtClean="0"/>
              <a:t>9. Rasa </a:t>
            </a:r>
            <a:r>
              <a:rPr lang="id-ID" dirty="0"/>
              <a:t>ingin tahu, yaitu sikap dan tindakan yang selalu berupaya untuk mengetahui lebih mendalam dan meluas dari sesuatu yang dipelajarinya, dilihat, dan didengar. </a:t>
            </a:r>
          </a:p>
          <a:p>
            <a:pPr marL="0" indent="0">
              <a:buNone/>
            </a:pPr>
            <a:r>
              <a:rPr lang="id-ID" dirty="0"/>
              <a:t>10. Semangat kebangsaan, yaitu cara berpikir, bertindak, dan berwawasan yang menempatkan kepentingan bangsa di atas kepentingan diri dan kelompoknya. </a:t>
            </a:r>
          </a:p>
          <a:p>
            <a:pPr marL="0" indent="0">
              <a:buNone/>
            </a:pPr>
            <a:r>
              <a:rPr lang="id-ID" dirty="0"/>
              <a:t>11. Cinta tanah air, yaitu cara berpikir, bersikap, dan berbuat yang menunjukan rasa kesetiaan, kepedulian, dan penghargaan yang tinggi terhadap bahasa, lingkungan fsik, sosial, budaya, ekonomi, dan politik bangsa. </a:t>
            </a:r>
          </a:p>
          <a:p>
            <a:pPr marL="0" indent="0">
              <a:buNone/>
            </a:pPr>
            <a:r>
              <a:rPr lang="id-ID" dirty="0"/>
              <a:t>12. Menghargai prestasi, yaitu sikap yang mendorong dirinya untuk menghasilkan sesuatu yang berguna bagi masyarakat, mengakui, serta menghormati keberhasilan orang lain.</a:t>
            </a:r>
          </a:p>
          <a:p>
            <a:pPr marL="0" indent="0">
              <a:buNone/>
            </a:pPr>
            <a:endParaRPr lang="id-ID" dirty="0"/>
          </a:p>
        </p:txBody>
      </p:sp>
    </p:spTree>
    <p:extLst>
      <p:ext uri="{BB962C8B-B14F-4D97-AF65-F5344CB8AC3E}">
        <p14:creationId xmlns:p14="http://schemas.microsoft.com/office/powerpoint/2010/main" val="11747748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991944"/>
          </a:xfrm>
        </p:spPr>
        <p:txBody>
          <a:bodyPr/>
          <a:lstStyle/>
          <a:p>
            <a:pPr marL="0" indent="0" algn="just">
              <a:buNone/>
            </a:pPr>
            <a:r>
              <a:rPr lang="id-ID" sz="2400" dirty="0" smtClean="0"/>
              <a:t>13. </a:t>
            </a:r>
            <a:r>
              <a:rPr lang="id-ID" sz="2800" dirty="0" smtClean="0"/>
              <a:t>Bersahabat/komunikatif</a:t>
            </a:r>
            <a:r>
              <a:rPr lang="id-ID" sz="2800" dirty="0"/>
              <a:t>, yaitu tindakan yang mampu menjalin relasi positif dengan orang lain sebagai saudara dan sahabat. </a:t>
            </a:r>
          </a:p>
          <a:p>
            <a:pPr marL="0" indent="0" algn="just">
              <a:buNone/>
            </a:pPr>
            <a:r>
              <a:rPr lang="id-ID" sz="2800" dirty="0"/>
              <a:t>14. Cinta damai, yaitu sikap yang suka damai, menghargai orang lain yang tumbuh dari hati yang bersih juga dengan sadar menghindari konfik yang distruktif dan tidak membangun. </a:t>
            </a:r>
          </a:p>
          <a:p>
            <a:pPr marL="0" indent="0" algn="just">
              <a:buNone/>
            </a:pPr>
            <a:r>
              <a:rPr lang="id-ID" sz="2800" dirty="0"/>
              <a:t>15. Gemar membaca, yaitu kebiasaan menyediakan waktu untuk membaca berbagai bacaan yang memberikan kebajikan bagi dirinya.</a:t>
            </a:r>
          </a:p>
          <a:p>
            <a:pPr algn="just"/>
            <a:endParaRPr lang="id-ID" dirty="0"/>
          </a:p>
        </p:txBody>
      </p:sp>
    </p:spTree>
    <p:extLst>
      <p:ext uri="{BB962C8B-B14F-4D97-AF65-F5344CB8AC3E}">
        <p14:creationId xmlns:p14="http://schemas.microsoft.com/office/powerpoint/2010/main" val="1956207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16</TotalTime>
  <Words>670</Words>
  <Application>Microsoft Office PowerPoint</Application>
  <PresentationFormat>On-screen Show (4:3)</PresentationFormat>
  <Paragraphs>40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Flow</vt:lpstr>
      <vt:lpstr>KEPRIBADIAN YANG KUAT </vt:lpstr>
      <vt:lpstr>PowerPoint Presentation</vt:lpstr>
      <vt:lpstr>PowerPoint Presentation</vt:lpstr>
      <vt:lpstr>PowerPoint Presentation</vt:lpstr>
      <vt:lpstr>Karakter Bangsa yang Mendukung Karakter Kristen</vt:lpstr>
      <vt:lpstr>Aspek karakter bangsa yang akan mendukung pribadi yang kuat adalah</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KEPRIBADIAN YANG KUAT</dc:title>
  <dc:creator>acer</dc:creator>
  <cp:lastModifiedBy>acer</cp:lastModifiedBy>
  <cp:revision>2</cp:revision>
  <dcterms:created xsi:type="dcterms:W3CDTF">2020-09-06T15:12:18Z</dcterms:created>
  <dcterms:modified xsi:type="dcterms:W3CDTF">2020-09-06T15:29:02Z</dcterms:modified>
</cp:coreProperties>
</file>