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n 6"/>
          <p:cNvSpPr/>
          <p:nvPr userDrawn="1"/>
        </p:nvSpPr>
        <p:spPr>
          <a:xfrm>
            <a:off x="11309350" y="482600"/>
            <a:ext cx="673100" cy="1270000"/>
          </a:xfrm>
          <a:prstGeom prst="su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v</a:t>
            </a:r>
            <a:endParaRPr lang="id-ID" dirty="0"/>
          </a:p>
        </p:txBody>
      </p:sp>
      <p:sp>
        <p:nvSpPr>
          <p:cNvPr id="8" name="Sun 7"/>
          <p:cNvSpPr/>
          <p:nvPr userDrawn="1"/>
        </p:nvSpPr>
        <p:spPr>
          <a:xfrm>
            <a:off x="11277600" y="2654300"/>
            <a:ext cx="673100" cy="1270000"/>
          </a:xfrm>
          <a:prstGeom prst="su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v</a:t>
            </a:r>
            <a:endParaRPr lang="id-ID" dirty="0"/>
          </a:p>
        </p:txBody>
      </p:sp>
      <p:sp>
        <p:nvSpPr>
          <p:cNvPr id="9" name="Sun 8"/>
          <p:cNvSpPr/>
          <p:nvPr userDrawn="1"/>
        </p:nvSpPr>
        <p:spPr>
          <a:xfrm>
            <a:off x="11277600" y="5156200"/>
            <a:ext cx="673100" cy="1270000"/>
          </a:xfrm>
          <a:prstGeom prst="su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Half Frame 9"/>
          <p:cNvSpPr/>
          <p:nvPr userDrawn="1"/>
        </p:nvSpPr>
        <p:spPr>
          <a:xfrm>
            <a:off x="0" y="0"/>
            <a:ext cx="495300" cy="3835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84200" y="6426200"/>
            <a:ext cx="1066800" cy="431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2" name="Oval 11"/>
          <p:cNvSpPr/>
          <p:nvPr userDrawn="1"/>
        </p:nvSpPr>
        <p:spPr>
          <a:xfrm>
            <a:off x="4165600" y="6426200"/>
            <a:ext cx="1003300" cy="431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 userDrawn="1"/>
        </p:nvSpPr>
        <p:spPr>
          <a:xfrm>
            <a:off x="7994650" y="6375400"/>
            <a:ext cx="117475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4987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46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825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741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354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958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386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476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037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593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436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39FF-D460-4006-89C4-4C53D466EE99}" type="datetimeFigureOut">
              <a:rPr lang="id-ID" smtClean="0"/>
              <a:t>10/02/2021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C3AED-7B43-4454-A214-52FA546255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807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802" y="1313645"/>
            <a:ext cx="79462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000" b="1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PERSENTASE UNSUR DALAM SENYAWA</a:t>
            </a:r>
            <a:endParaRPr lang="id-ID" sz="6000" b="1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8377" y="3129566"/>
            <a:ext cx="343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b="1" i="1" dirty="0" smtClean="0">
                <a:solidFill>
                  <a:schemeClr val="accent6">
                    <a:lumMod val="75000"/>
                  </a:schemeClr>
                </a:solidFill>
              </a:rPr>
              <a:t>BY RAHEL KEMIT</a:t>
            </a:r>
            <a:endParaRPr lang="id-ID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21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429555" y="1081825"/>
            <a:ext cx="8976575" cy="44818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400" b="1" dirty="0" smtClean="0">
                <a:solidFill>
                  <a:schemeClr val="tx1"/>
                </a:solidFill>
              </a:rPr>
              <a:t>SEKIAN DAN TERIMAKASIH ANAK IBU.....</a:t>
            </a:r>
          </a:p>
          <a:p>
            <a:pPr algn="ctr"/>
            <a:endParaRPr lang="id-ID" sz="4400" b="1" dirty="0">
              <a:solidFill>
                <a:schemeClr val="tx1"/>
              </a:solidFill>
            </a:endParaRPr>
          </a:p>
          <a:p>
            <a:pPr algn="ctr"/>
            <a:r>
              <a:rPr lang="id-ID" sz="4400" b="1" dirty="0" smtClean="0">
                <a:solidFill>
                  <a:schemeClr val="tx1"/>
                </a:solidFill>
              </a:rPr>
              <a:t>KEEP SPIRIT YA NAK.....</a:t>
            </a:r>
            <a:endParaRPr lang="id-ID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5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761" y="360608"/>
            <a:ext cx="102129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4000" b="1" dirty="0" smtClean="0">
                <a:solidFill>
                  <a:srgbClr val="FF0000"/>
                </a:solidFill>
              </a:rPr>
              <a:t>Persentase unsur dalam senyawa.</a:t>
            </a:r>
          </a:p>
          <a:p>
            <a:endParaRPr lang="id-ID" sz="4000" dirty="0"/>
          </a:p>
          <a:p>
            <a:r>
              <a:rPr lang="id-ID" sz="4000" dirty="0" smtClean="0">
                <a:solidFill>
                  <a:srgbClr val="00B0F0"/>
                </a:solidFill>
              </a:rPr>
              <a:t>Rumus kimia menunjukkan jumlah atom-atom penyusun suatu zat. </a:t>
            </a:r>
            <a:r>
              <a:rPr lang="id-ID" sz="4000" dirty="0" smtClean="0">
                <a:solidFill>
                  <a:srgbClr val="7030A0"/>
                </a:solidFill>
              </a:rPr>
              <a:t>Oleh karena massa atom suatu unsur sudah tertentu, sehingga dari rumus kimia dapat ditentukan persentase atau komposisi masing-masing unsur dalam suatu zat.</a:t>
            </a:r>
            <a:endParaRPr lang="id-ID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7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761" y="386366"/>
            <a:ext cx="10212946" cy="5960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i="1" dirty="0" smtClean="0"/>
              <a:t>Secara umum, persentase unsur dalam senyawa dapat dirumuskan :</a:t>
            </a:r>
          </a:p>
          <a:p>
            <a:endParaRPr lang="id-ID" sz="4400" dirty="0"/>
          </a:p>
          <a:p>
            <a:endParaRPr lang="id-ID" sz="4400" dirty="0" smtClean="0"/>
          </a:p>
          <a:p>
            <a:endParaRPr lang="id-ID" sz="4400" dirty="0"/>
          </a:p>
          <a:p>
            <a:endParaRPr lang="id-ID" sz="4400" dirty="0" smtClean="0"/>
          </a:p>
          <a:p>
            <a:endParaRPr lang="id-ID" sz="4400" dirty="0"/>
          </a:p>
          <a:p>
            <a:endParaRPr lang="id-ID" sz="4400" baseline="-25000" dirty="0"/>
          </a:p>
          <a:p>
            <a:r>
              <a:rPr lang="id-ID" sz="4400" dirty="0"/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88642" y="4172755"/>
            <a:ext cx="8783392" cy="195758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3600" dirty="0" smtClean="0"/>
              <a:t>% B dalam A</a:t>
            </a:r>
            <a:r>
              <a:rPr lang="id-ID" sz="3600" baseline="-25000" dirty="0" smtClean="0"/>
              <a:t>m</a:t>
            </a:r>
            <a:r>
              <a:rPr lang="id-ID" sz="3600" dirty="0" smtClean="0"/>
              <a:t>B</a:t>
            </a:r>
            <a:r>
              <a:rPr lang="id-ID" sz="3600" baseline="-25000" dirty="0" smtClean="0"/>
              <a:t>n</a:t>
            </a:r>
            <a:r>
              <a:rPr lang="id-ID" sz="3600" dirty="0" smtClean="0"/>
              <a:t>  =  n x Ar B  </a:t>
            </a:r>
          </a:p>
          <a:p>
            <a:r>
              <a:rPr lang="id-ID" sz="3600" dirty="0"/>
              <a:t> </a:t>
            </a:r>
            <a:r>
              <a:rPr lang="id-ID" sz="3600" dirty="0" smtClean="0"/>
              <a:t>                                                    </a:t>
            </a:r>
            <a:r>
              <a:rPr lang="id-ID" sz="3600" dirty="0" smtClean="0"/>
              <a:t> x 100%</a:t>
            </a:r>
          </a:p>
          <a:p>
            <a:r>
              <a:rPr lang="id-ID" sz="3600" dirty="0" smtClean="0"/>
              <a:t>                                   Mr A</a:t>
            </a:r>
            <a:r>
              <a:rPr lang="id-ID" sz="3600" baseline="-25000" dirty="0" smtClean="0"/>
              <a:t>m</a:t>
            </a:r>
            <a:r>
              <a:rPr lang="id-ID" sz="3600" dirty="0" smtClean="0"/>
              <a:t>B</a:t>
            </a:r>
            <a:r>
              <a:rPr lang="id-ID" sz="3600" baseline="-25000" dirty="0" smtClean="0"/>
              <a:t>n</a:t>
            </a:r>
            <a:endParaRPr lang="id-ID" sz="3600" baseline="-250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636394" y="5177307"/>
            <a:ext cx="163561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88642" y="2228045"/>
            <a:ext cx="8783392" cy="16742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3600" dirty="0" smtClean="0"/>
              <a:t>% A dalam A</a:t>
            </a:r>
            <a:r>
              <a:rPr lang="id-ID" sz="3600" baseline="-25000" dirty="0" smtClean="0"/>
              <a:t>m</a:t>
            </a:r>
            <a:r>
              <a:rPr lang="id-ID" sz="3600" dirty="0" smtClean="0"/>
              <a:t>B</a:t>
            </a:r>
            <a:r>
              <a:rPr lang="id-ID" sz="3600" baseline="-25000" dirty="0" smtClean="0"/>
              <a:t>n</a:t>
            </a:r>
            <a:r>
              <a:rPr lang="id-ID" sz="3600" dirty="0" smtClean="0"/>
              <a:t> =  m x Ar A </a:t>
            </a:r>
          </a:p>
          <a:p>
            <a:r>
              <a:rPr lang="id-ID" sz="3600" dirty="0" smtClean="0"/>
              <a:t>                                                       x  100%</a:t>
            </a:r>
          </a:p>
          <a:p>
            <a:r>
              <a:rPr lang="id-ID" sz="3600" dirty="0" smtClean="0"/>
              <a:t>                                  Mr A</a:t>
            </a:r>
            <a:r>
              <a:rPr lang="id-ID" sz="3600" baseline="-25000" dirty="0" smtClean="0"/>
              <a:t>m</a:t>
            </a:r>
            <a:r>
              <a:rPr lang="id-ID" sz="3600" dirty="0" smtClean="0"/>
              <a:t>B</a:t>
            </a:r>
            <a:r>
              <a:rPr lang="id-ID" sz="3600" baseline="-25000" dirty="0" smtClean="0"/>
              <a:t>n</a:t>
            </a:r>
            <a:endParaRPr lang="id-ID" sz="3600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36394" y="3078051"/>
            <a:ext cx="1416676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57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580" y="334851"/>
            <a:ext cx="963339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rgbClr val="00B050"/>
                </a:solidFill>
              </a:rPr>
              <a:t>Jika diketahui massa suatu senyawa, maka massa unsur dalam senyawa tersebut dapat dihitung dengan cara:</a:t>
            </a:r>
          </a:p>
          <a:p>
            <a:endParaRPr lang="id-ID" sz="3600" dirty="0" smtClean="0"/>
          </a:p>
          <a:p>
            <a:endParaRPr lang="id-ID" sz="3600" baseline="-25000" dirty="0" smtClean="0"/>
          </a:p>
          <a:p>
            <a:endParaRPr lang="id-ID" sz="3600" dirty="0" smtClean="0"/>
          </a:p>
          <a:p>
            <a:endParaRPr lang="id-ID" sz="3600" dirty="0" smtClean="0"/>
          </a:p>
          <a:p>
            <a:endParaRPr lang="id-ID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888642" y="2202288"/>
            <a:ext cx="8113690" cy="17128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2800" dirty="0" smtClean="0"/>
              <a:t>Massa A dalam p gram A</a:t>
            </a:r>
            <a:r>
              <a:rPr lang="id-ID" sz="2800" baseline="-25000" dirty="0" smtClean="0"/>
              <a:t>m</a:t>
            </a:r>
            <a:r>
              <a:rPr lang="id-ID" sz="2800" dirty="0" smtClean="0"/>
              <a:t>B</a:t>
            </a:r>
            <a:r>
              <a:rPr lang="id-ID" sz="2800" baseline="-25000" dirty="0" smtClean="0"/>
              <a:t>n </a:t>
            </a:r>
            <a:r>
              <a:rPr lang="id-ID" sz="2800" dirty="0" smtClean="0"/>
              <a:t> = m x Ar A    </a:t>
            </a:r>
          </a:p>
          <a:p>
            <a:r>
              <a:rPr lang="id-ID" sz="2800" dirty="0" smtClean="0"/>
              <a:t>                                                                              x  p gram</a:t>
            </a:r>
          </a:p>
          <a:p>
            <a:r>
              <a:rPr lang="id-ID" sz="2800" dirty="0" smtClean="0"/>
              <a:t>                                                             Mr A</a:t>
            </a:r>
            <a:r>
              <a:rPr lang="id-ID" sz="2800" baseline="-25000" dirty="0" smtClean="0"/>
              <a:t>m</a:t>
            </a:r>
            <a:r>
              <a:rPr lang="id-ID" sz="2800" dirty="0" smtClean="0"/>
              <a:t>B</a:t>
            </a:r>
            <a:r>
              <a:rPr lang="id-ID" sz="2800" baseline="-25000" dirty="0" smtClean="0"/>
              <a:t>n</a:t>
            </a:r>
            <a:endParaRPr lang="id-ID" sz="2800" baseline="-250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056069" y="4301544"/>
            <a:ext cx="8087932" cy="17901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2800" dirty="0" smtClean="0"/>
              <a:t>Massa B dalam p gram A</a:t>
            </a:r>
            <a:r>
              <a:rPr lang="id-ID" sz="2800" baseline="-25000" dirty="0" smtClean="0"/>
              <a:t>m</a:t>
            </a:r>
            <a:r>
              <a:rPr lang="id-ID" sz="2800" dirty="0" smtClean="0"/>
              <a:t>B</a:t>
            </a:r>
            <a:r>
              <a:rPr lang="id-ID" sz="2800" baseline="-25000" dirty="0" smtClean="0"/>
              <a:t>n </a:t>
            </a:r>
            <a:r>
              <a:rPr lang="id-ID" sz="2800" dirty="0" smtClean="0"/>
              <a:t> =  n x Ar B    </a:t>
            </a:r>
          </a:p>
          <a:p>
            <a:r>
              <a:rPr lang="id-ID" sz="2800" dirty="0" smtClean="0"/>
              <a:t>                                                                             </a:t>
            </a:r>
            <a:r>
              <a:rPr lang="id-ID" sz="2800" dirty="0" smtClean="0"/>
              <a:t> x p gram</a:t>
            </a:r>
          </a:p>
          <a:p>
            <a:r>
              <a:rPr lang="id-ID" sz="2800" dirty="0" smtClean="0"/>
              <a:t>                                                             Mr A</a:t>
            </a:r>
            <a:r>
              <a:rPr lang="id-ID" sz="2800" baseline="-25000" dirty="0" smtClean="0"/>
              <a:t>m</a:t>
            </a:r>
            <a:r>
              <a:rPr lang="id-ID" sz="2800" dirty="0" smtClean="0"/>
              <a:t>B</a:t>
            </a:r>
            <a:r>
              <a:rPr lang="id-ID" sz="2800" baseline="-25000" dirty="0" smtClean="0"/>
              <a:t>n</a:t>
            </a:r>
            <a:r>
              <a:rPr lang="id-ID" sz="2800" dirty="0" smtClean="0"/>
              <a:t> </a:t>
            </a:r>
          </a:p>
          <a:p>
            <a:endParaRPr lang="id-ID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53070" y="3084491"/>
            <a:ext cx="1146220" cy="128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59132" y="4984124"/>
            <a:ext cx="106894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82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913" y="334851"/>
            <a:ext cx="9955369" cy="6412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Contoh soal :</a:t>
            </a:r>
            <a:endParaRPr lang="id-ID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id-ID" sz="2800" dirty="0" smtClean="0">
                <a:solidFill>
                  <a:srgbClr val="00B0F0"/>
                </a:solidFill>
              </a:rPr>
              <a:t>Berapa persen besi yang terdapat di dalam Fe</a:t>
            </a:r>
            <a:r>
              <a:rPr lang="id-ID" sz="2800" baseline="-25000" dirty="0" smtClean="0">
                <a:solidFill>
                  <a:srgbClr val="00B0F0"/>
                </a:solidFill>
              </a:rPr>
              <a:t>2</a:t>
            </a:r>
            <a:r>
              <a:rPr lang="id-ID" sz="2800" dirty="0" smtClean="0">
                <a:solidFill>
                  <a:srgbClr val="00B0F0"/>
                </a:solidFill>
              </a:rPr>
              <a:t>O</a:t>
            </a:r>
            <a:r>
              <a:rPr lang="id-ID" sz="2800" baseline="-25000" dirty="0" smtClean="0">
                <a:solidFill>
                  <a:srgbClr val="00B0F0"/>
                </a:solidFill>
              </a:rPr>
              <a:t>3</a:t>
            </a:r>
            <a:r>
              <a:rPr lang="id-ID" sz="2800" dirty="0" smtClean="0">
                <a:solidFill>
                  <a:srgbClr val="00B0F0"/>
                </a:solidFill>
              </a:rPr>
              <a:t>, jika di ketahui Ar Fe = 56, O = 16 ?</a:t>
            </a:r>
          </a:p>
          <a:p>
            <a:r>
              <a:rPr lang="id-ID" sz="2800" dirty="0" smtClean="0">
                <a:solidFill>
                  <a:srgbClr val="FF0000"/>
                </a:solidFill>
              </a:rPr>
              <a:t>Jawab : </a:t>
            </a:r>
          </a:p>
          <a:p>
            <a:r>
              <a:rPr lang="id-ID" sz="2800" dirty="0" smtClean="0">
                <a:solidFill>
                  <a:schemeClr val="accent2"/>
                </a:solidFill>
              </a:rPr>
              <a:t>Langkah 1 , hitung dulu Mr dari </a:t>
            </a:r>
            <a:r>
              <a:rPr lang="id-ID" sz="2800" dirty="0" smtClean="0">
                <a:solidFill>
                  <a:schemeClr val="accent2"/>
                </a:solidFill>
              </a:rPr>
              <a:t>Fe</a:t>
            </a:r>
            <a:r>
              <a:rPr lang="id-ID" sz="2800" baseline="-25000" dirty="0" smtClean="0">
                <a:solidFill>
                  <a:schemeClr val="accent2"/>
                </a:solidFill>
              </a:rPr>
              <a:t>2</a:t>
            </a:r>
            <a:r>
              <a:rPr lang="id-ID" sz="2800" dirty="0" smtClean="0">
                <a:solidFill>
                  <a:schemeClr val="accent2"/>
                </a:solidFill>
              </a:rPr>
              <a:t>O</a:t>
            </a:r>
            <a:r>
              <a:rPr lang="id-ID" sz="2800" baseline="-25000" dirty="0" smtClean="0">
                <a:solidFill>
                  <a:schemeClr val="accent2"/>
                </a:solidFill>
              </a:rPr>
              <a:t>3 </a:t>
            </a:r>
            <a:r>
              <a:rPr lang="id-ID" sz="2800" dirty="0" smtClean="0">
                <a:solidFill>
                  <a:schemeClr val="accent2"/>
                </a:solidFill>
              </a:rPr>
              <a:t> =  2.56 + 3.16 </a:t>
            </a:r>
          </a:p>
          <a:p>
            <a:r>
              <a:rPr lang="id-ID" sz="2800" dirty="0">
                <a:solidFill>
                  <a:schemeClr val="accent2"/>
                </a:solidFill>
              </a:rPr>
              <a:t> </a:t>
            </a:r>
            <a:r>
              <a:rPr lang="id-ID" sz="2800" dirty="0" smtClean="0">
                <a:solidFill>
                  <a:schemeClr val="accent2"/>
                </a:solidFill>
              </a:rPr>
              <a:t>                                                                   = 160</a:t>
            </a:r>
            <a:endParaRPr lang="id-ID" sz="2800" dirty="0">
              <a:solidFill>
                <a:schemeClr val="accent2"/>
              </a:solidFill>
            </a:endParaRPr>
          </a:p>
          <a:p>
            <a:r>
              <a:rPr lang="id-ID" sz="2800" dirty="0" smtClean="0">
                <a:solidFill>
                  <a:srgbClr val="0070C0"/>
                </a:solidFill>
              </a:rPr>
              <a:t>Langkah 2, masukkan ke rumus menghitung persentase.</a:t>
            </a:r>
            <a:endParaRPr lang="id-ID" sz="2800" dirty="0">
              <a:solidFill>
                <a:srgbClr val="0070C0"/>
              </a:solidFill>
            </a:endParaRPr>
          </a:p>
          <a:p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% Fe dalam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Fe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3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=  2 x Ar Fe 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x 100%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Mr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Fe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  <a:p>
            <a:endParaRPr lang="id-ID" sz="2800" baseline="-25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=  2 x 56   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x  100%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160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=  70 %</a:t>
            </a:r>
            <a:endParaRPr lang="id-ID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747752" y="3979572"/>
            <a:ext cx="1146220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21994" y="5615189"/>
            <a:ext cx="83712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78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245" y="236757"/>
            <a:ext cx="1017431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>
                <a:solidFill>
                  <a:srgbClr val="7030A0"/>
                </a:solidFill>
              </a:rPr>
              <a:t>2</a:t>
            </a:r>
            <a:r>
              <a:rPr lang="id-ID" sz="2800" dirty="0" smtClean="0">
                <a:solidFill>
                  <a:srgbClr val="7030A0"/>
                </a:solidFill>
              </a:rPr>
              <a:t>.</a:t>
            </a:r>
            <a:r>
              <a:rPr lang="id-ID" dirty="0" smtClean="0">
                <a:solidFill>
                  <a:srgbClr val="7030A0"/>
                </a:solidFill>
              </a:rPr>
              <a:t> </a:t>
            </a:r>
            <a:r>
              <a:rPr lang="id-ID" sz="2800" dirty="0" smtClean="0">
                <a:solidFill>
                  <a:srgbClr val="7030A0"/>
                </a:solidFill>
              </a:rPr>
              <a:t>Hitunglah persentase masing-masing unsur dalam senyawa H</a:t>
            </a:r>
            <a:r>
              <a:rPr lang="id-ID" sz="2800" baseline="-25000" dirty="0" smtClean="0">
                <a:solidFill>
                  <a:srgbClr val="7030A0"/>
                </a:solidFill>
              </a:rPr>
              <a:t>2</a:t>
            </a:r>
            <a:r>
              <a:rPr lang="id-ID" sz="2800" dirty="0" smtClean="0">
                <a:solidFill>
                  <a:srgbClr val="7030A0"/>
                </a:solidFill>
              </a:rPr>
              <a:t>SO</a:t>
            </a:r>
            <a:r>
              <a:rPr lang="id-ID" sz="2800" baseline="-25000" dirty="0" smtClean="0">
                <a:solidFill>
                  <a:srgbClr val="7030A0"/>
                </a:solidFill>
              </a:rPr>
              <a:t>4</a:t>
            </a:r>
            <a:r>
              <a:rPr lang="id-ID" sz="2800" dirty="0" smtClean="0">
                <a:solidFill>
                  <a:srgbClr val="7030A0"/>
                </a:solidFill>
              </a:rPr>
              <a:t> jika diketahui Ar H =1, S = 32, O = 16.</a:t>
            </a:r>
          </a:p>
          <a:p>
            <a:endParaRPr lang="id-ID" sz="2800" dirty="0">
              <a:solidFill>
                <a:srgbClr val="7030A0"/>
              </a:solidFill>
            </a:endParaRPr>
          </a:p>
          <a:p>
            <a:r>
              <a:rPr lang="id-ID" sz="2800" b="1" dirty="0" smtClean="0">
                <a:solidFill>
                  <a:srgbClr val="FF0000"/>
                </a:solidFill>
              </a:rPr>
              <a:t>Jawab:</a:t>
            </a:r>
          </a:p>
          <a:p>
            <a:r>
              <a:rPr lang="id-ID" sz="2800" dirty="0" smtClean="0">
                <a:solidFill>
                  <a:srgbClr val="00B050"/>
                </a:solidFill>
              </a:rPr>
              <a:t>Langkah 1, hitung dulu Mr </a:t>
            </a:r>
            <a:r>
              <a:rPr lang="id-ID" sz="2800" dirty="0" smtClean="0">
                <a:solidFill>
                  <a:srgbClr val="00B050"/>
                </a:solidFill>
              </a:rPr>
              <a:t>H</a:t>
            </a:r>
            <a:r>
              <a:rPr lang="id-ID" sz="2800" baseline="-25000" dirty="0" smtClean="0">
                <a:solidFill>
                  <a:srgbClr val="00B050"/>
                </a:solidFill>
              </a:rPr>
              <a:t>2</a:t>
            </a:r>
            <a:r>
              <a:rPr lang="id-ID" sz="2800" dirty="0" smtClean="0">
                <a:solidFill>
                  <a:srgbClr val="00B050"/>
                </a:solidFill>
              </a:rPr>
              <a:t>SO</a:t>
            </a:r>
            <a:r>
              <a:rPr lang="id-ID" sz="2800" baseline="-25000" dirty="0" smtClean="0">
                <a:solidFill>
                  <a:srgbClr val="00B050"/>
                </a:solidFill>
              </a:rPr>
              <a:t>4 </a:t>
            </a:r>
            <a:r>
              <a:rPr lang="id-ID" sz="2800" dirty="0" smtClean="0">
                <a:solidFill>
                  <a:srgbClr val="00B050"/>
                </a:solidFill>
              </a:rPr>
              <a:t> = 2.1 + 32 + 4.16</a:t>
            </a:r>
          </a:p>
          <a:p>
            <a:r>
              <a:rPr lang="id-ID" sz="2800" dirty="0">
                <a:solidFill>
                  <a:srgbClr val="00B050"/>
                </a:solidFill>
              </a:rPr>
              <a:t> </a:t>
            </a:r>
            <a:r>
              <a:rPr lang="id-ID" sz="2800" dirty="0" smtClean="0">
                <a:solidFill>
                  <a:srgbClr val="00B050"/>
                </a:solidFill>
              </a:rPr>
              <a:t>                                                           = 98</a:t>
            </a:r>
          </a:p>
          <a:p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Langkah 2, hitung persentase masing2 unsurnya.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% H =  2.Ar H 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x  100% </a:t>
            </a:r>
          </a:p>
          <a:p>
            <a:r>
              <a:rPr lang="id-ID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   Mr 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SO</a:t>
            </a:r>
            <a:r>
              <a:rPr lang="id-ID" sz="2800" baseline="-250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id-ID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=   2/98   x  100%  </a:t>
            </a:r>
          </a:p>
          <a:p>
            <a:endParaRPr lang="id-ID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           =  2,04%</a:t>
            </a:r>
          </a:p>
          <a:p>
            <a:endParaRPr lang="id-ID" sz="2800" dirty="0" smtClean="0"/>
          </a:p>
          <a:p>
            <a:r>
              <a:rPr lang="id-ID" sz="2800" dirty="0"/>
              <a:t> </a:t>
            </a:r>
            <a:r>
              <a:rPr lang="id-ID" sz="2800" dirty="0" smtClean="0"/>
              <a:t>             </a:t>
            </a:r>
          </a:p>
          <a:p>
            <a:r>
              <a:rPr lang="id-ID" dirty="0"/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35618" y="3881399"/>
            <a:ext cx="1249250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75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9854" y="561948"/>
            <a:ext cx="34386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*% S = Ar S</a:t>
            </a: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x 100%</a:t>
            </a: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    Mr H</a:t>
            </a:r>
            <a:r>
              <a:rPr lang="id-ID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id-ID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id-ID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d-ID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= 32</a:t>
            </a: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x 100%</a:t>
            </a: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   98</a:t>
            </a:r>
          </a:p>
          <a:p>
            <a:endParaRPr lang="id-ID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</a:rPr>
              <a:t>        = 32,65%</a:t>
            </a:r>
            <a:endParaRPr lang="id-ID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33622" y="561948"/>
            <a:ext cx="6096000" cy="382668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sz="2800" dirty="0" smtClean="0">
                <a:solidFill>
                  <a:srgbClr val="00B050"/>
                </a:solidFill>
              </a:rPr>
              <a:t>% O = 4.Ar O </a:t>
            </a:r>
          </a:p>
          <a:p>
            <a:r>
              <a:rPr lang="id-ID" sz="2800" dirty="0" smtClean="0">
                <a:solidFill>
                  <a:srgbClr val="00B050"/>
                </a:solidFill>
              </a:rPr>
              <a:t>                                x 100%</a:t>
            </a:r>
          </a:p>
          <a:p>
            <a:r>
              <a:rPr lang="id-ID" sz="2800" dirty="0" smtClean="0">
                <a:solidFill>
                  <a:srgbClr val="00B050"/>
                </a:solidFill>
              </a:rPr>
              <a:t>            Mr H</a:t>
            </a:r>
            <a:r>
              <a:rPr lang="id-ID" sz="2800" baseline="-25000" dirty="0" smtClean="0">
                <a:solidFill>
                  <a:srgbClr val="00B050"/>
                </a:solidFill>
              </a:rPr>
              <a:t>2</a:t>
            </a:r>
            <a:r>
              <a:rPr lang="id-ID" sz="2800" dirty="0" smtClean="0">
                <a:solidFill>
                  <a:srgbClr val="00B050"/>
                </a:solidFill>
              </a:rPr>
              <a:t>SO</a:t>
            </a:r>
            <a:r>
              <a:rPr lang="id-ID" sz="2800" baseline="-25000" dirty="0" smtClean="0">
                <a:solidFill>
                  <a:srgbClr val="00B050"/>
                </a:solidFill>
              </a:rPr>
              <a:t>4</a:t>
            </a:r>
          </a:p>
          <a:p>
            <a:endParaRPr lang="id-ID" sz="2800" baseline="-25000" dirty="0" smtClean="0">
              <a:solidFill>
                <a:srgbClr val="00B050"/>
              </a:solidFill>
            </a:endParaRPr>
          </a:p>
          <a:p>
            <a:r>
              <a:rPr lang="id-ID" sz="2800" baseline="-25000" dirty="0" smtClean="0">
                <a:solidFill>
                  <a:srgbClr val="00B050"/>
                </a:solidFill>
              </a:rPr>
              <a:t>         </a:t>
            </a:r>
            <a:r>
              <a:rPr lang="id-ID" sz="2800" dirty="0" smtClean="0">
                <a:solidFill>
                  <a:srgbClr val="00B050"/>
                </a:solidFill>
              </a:rPr>
              <a:t>  = 4.16</a:t>
            </a:r>
          </a:p>
          <a:p>
            <a:r>
              <a:rPr lang="id-ID" sz="2800" dirty="0" smtClean="0">
                <a:solidFill>
                  <a:srgbClr val="00B050"/>
                </a:solidFill>
              </a:rPr>
              <a:t>                               x 100%</a:t>
            </a:r>
          </a:p>
          <a:p>
            <a:r>
              <a:rPr lang="id-ID" sz="2800" dirty="0" smtClean="0">
                <a:solidFill>
                  <a:srgbClr val="00B050"/>
                </a:solidFill>
              </a:rPr>
              <a:t>           98</a:t>
            </a:r>
          </a:p>
          <a:p>
            <a:endParaRPr lang="id-ID" sz="2800" dirty="0" smtClean="0">
              <a:solidFill>
                <a:srgbClr val="00B050"/>
              </a:solidFill>
            </a:endParaRPr>
          </a:p>
          <a:p>
            <a:r>
              <a:rPr lang="id-ID" sz="2800" dirty="0" smtClean="0">
                <a:solidFill>
                  <a:srgbClr val="00B050"/>
                </a:solidFill>
              </a:rPr>
              <a:t>        = 65,3%</a:t>
            </a:r>
            <a:endParaRPr lang="id-ID" sz="2800" dirty="0">
              <a:solidFill>
                <a:srgbClr val="00B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619741" y="1236372"/>
            <a:ext cx="1236372" cy="2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65194" y="2846231"/>
            <a:ext cx="6825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60113" y="1133341"/>
            <a:ext cx="931572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96980" y="2665927"/>
            <a:ext cx="6289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91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034" y="248776"/>
            <a:ext cx="92599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rgbClr val="00B050"/>
                </a:solidFill>
              </a:rPr>
              <a:t>3. Diketahui massa gas CO</a:t>
            </a:r>
            <a:r>
              <a:rPr lang="id-ID" sz="2800" baseline="-25000" dirty="0" smtClean="0">
                <a:solidFill>
                  <a:srgbClr val="00B050"/>
                </a:solidFill>
              </a:rPr>
              <a:t>2</a:t>
            </a:r>
            <a:r>
              <a:rPr lang="id-ID" sz="2800" dirty="0" smtClean="0">
                <a:solidFill>
                  <a:srgbClr val="00B050"/>
                </a:solidFill>
              </a:rPr>
              <a:t> adalah 88 gram. Hitunglah massa masing-masing unsur dalam senyawa tersebut, jika Ar C = 12, O = 16</a:t>
            </a:r>
            <a:endParaRPr lang="id-ID" sz="2800" dirty="0">
              <a:solidFill>
                <a:srgbClr val="00B050"/>
              </a:solidFill>
            </a:endParaRPr>
          </a:p>
          <a:p>
            <a:r>
              <a:rPr lang="id-ID" sz="2800" b="1" dirty="0" smtClean="0">
                <a:solidFill>
                  <a:srgbClr val="FF0000"/>
                </a:solidFill>
              </a:rPr>
              <a:t>Jawab :</a:t>
            </a:r>
          </a:p>
          <a:p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</a:rPr>
              <a:t>Langkah 1, hitung dulu Mr CO</a:t>
            </a:r>
            <a:r>
              <a:rPr lang="id-ID" sz="2800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</a:rPr>
              <a:t>  = 12 + 2.16</a:t>
            </a:r>
          </a:p>
          <a:p>
            <a:r>
              <a:rPr lang="id-ID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             = 44</a:t>
            </a:r>
          </a:p>
          <a:p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</a:rPr>
              <a:t>Langkah 2, hitung massa masing2 unsurnya.</a:t>
            </a:r>
          </a:p>
          <a:p>
            <a:r>
              <a:rPr lang="id-ID" sz="28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338" y="3812146"/>
            <a:ext cx="45591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Massa C = Ar C</a:t>
            </a:r>
          </a:p>
          <a:p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x gram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CO</a:t>
            </a:r>
            <a:r>
              <a:rPr lang="id-ID" sz="2400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Mr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CO</a:t>
            </a:r>
            <a:r>
              <a:rPr lang="id-ID" sz="2400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r>
              <a:rPr lang="id-ID" sz="2400" b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400" b="1" baseline="-25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= 12</a:t>
            </a:r>
          </a:p>
          <a:p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x   88 gram</a:t>
            </a:r>
          </a:p>
          <a:p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44</a:t>
            </a:r>
          </a:p>
          <a:p>
            <a:endParaRPr lang="id-ID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= 24 gram </a:t>
            </a:r>
            <a:r>
              <a:rPr lang="id-ID" sz="2400" dirty="0" smtClean="0"/>
              <a:t> </a:t>
            </a:r>
          </a:p>
          <a:p>
            <a:r>
              <a:rPr lang="id-ID" dirty="0" smtClean="0"/>
              <a:t>  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5653825" y="3938675"/>
            <a:ext cx="44303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70C0"/>
                </a:solidFill>
              </a:rPr>
              <a:t>Massa O  = 2.Ar O</a:t>
            </a:r>
          </a:p>
          <a:p>
            <a:r>
              <a:rPr lang="id-ID" sz="2400" b="1" dirty="0">
                <a:solidFill>
                  <a:srgbClr val="0070C0"/>
                </a:solidFill>
              </a:rPr>
              <a:t> </a:t>
            </a:r>
            <a:r>
              <a:rPr lang="id-ID" sz="2400" b="1" dirty="0" smtClean="0">
                <a:solidFill>
                  <a:srgbClr val="0070C0"/>
                </a:solidFill>
              </a:rPr>
              <a:t>                                   x gram </a:t>
            </a:r>
            <a:r>
              <a:rPr lang="id-ID" sz="2400" b="1" dirty="0" smtClean="0">
                <a:solidFill>
                  <a:srgbClr val="0070C0"/>
                </a:solidFill>
              </a:rPr>
              <a:t>CO</a:t>
            </a:r>
            <a:r>
              <a:rPr lang="id-ID" sz="24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id-ID" sz="2400" b="1" dirty="0" smtClean="0">
                <a:solidFill>
                  <a:srgbClr val="0070C0"/>
                </a:solidFill>
              </a:rPr>
              <a:t>                    Mr </a:t>
            </a:r>
            <a:r>
              <a:rPr lang="id-ID" sz="2400" b="1" dirty="0" smtClean="0">
                <a:solidFill>
                  <a:srgbClr val="0070C0"/>
                </a:solidFill>
              </a:rPr>
              <a:t>CO</a:t>
            </a:r>
            <a:r>
              <a:rPr lang="id-ID" sz="24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id-ID" sz="2400" b="1" dirty="0" smtClean="0">
                <a:solidFill>
                  <a:srgbClr val="0070C0"/>
                </a:solidFill>
              </a:rPr>
              <a:t>                 = 2.16</a:t>
            </a:r>
          </a:p>
          <a:p>
            <a:r>
              <a:rPr lang="id-ID" sz="2400" b="1" dirty="0">
                <a:solidFill>
                  <a:srgbClr val="0070C0"/>
                </a:solidFill>
              </a:rPr>
              <a:t> </a:t>
            </a:r>
            <a:r>
              <a:rPr lang="id-ID" sz="2400" b="1" dirty="0" smtClean="0">
                <a:solidFill>
                  <a:srgbClr val="0070C0"/>
                </a:solidFill>
              </a:rPr>
              <a:t>                                 x 88 gram</a:t>
            </a:r>
          </a:p>
          <a:p>
            <a:r>
              <a:rPr lang="id-ID" sz="2400" b="1" dirty="0">
                <a:solidFill>
                  <a:srgbClr val="0070C0"/>
                </a:solidFill>
              </a:rPr>
              <a:t> </a:t>
            </a:r>
            <a:r>
              <a:rPr lang="id-ID" sz="2400" b="1" dirty="0" smtClean="0">
                <a:solidFill>
                  <a:srgbClr val="0070C0"/>
                </a:solidFill>
              </a:rPr>
              <a:t>                   44</a:t>
            </a:r>
          </a:p>
          <a:p>
            <a:endParaRPr lang="id-ID" sz="2400" b="1" dirty="0" smtClean="0">
              <a:solidFill>
                <a:srgbClr val="0070C0"/>
              </a:solidFill>
            </a:endParaRPr>
          </a:p>
          <a:p>
            <a:r>
              <a:rPr lang="id-ID" sz="2400" b="1" dirty="0">
                <a:solidFill>
                  <a:srgbClr val="0070C0"/>
                </a:solidFill>
              </a:rPr>
              <a:t> </a:t>
            </a:r>
            <a:r>
              <a:rPr lang="id-ID" sz="2400" b="1" dirty="0" smtClean="0">
                <a:solidFill>
                  <a:srgbClr val="0070C0"/>
                </a:solidFill>
              </a:rPr>
              <a:t>                = 64 gram </a:t>
            </a:r>
            <a:endParaRPr lang="id-ID" sz="2400" b="1" dirty="0">
              <a:solidFill>
                <a:srgbClr val="0070C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189408" y="4430332"/>
            <a:ext cx="746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89408" y="5462169"/>
            <a:ext cx="502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37927" y="4520485"/>
            <a:ext cx="746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109138" y="5615189"/>
            <a:ext cx="5022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13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913" y="347730"/>
            <a:ext cx="936294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Soal uji kemampuan.....</a:t>
            </a:r>
            <a:endParaRPr lang="id-ID" sz="32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id-ID" sz="3200" dirty="0" smtClean="0">
                <a:solidFill>
                  <a:schemeClr val="accent5">
                    <a:lumMod val="75000"/>
                  </a:schemeClr>
                </a:solidFill>
              </a:rPr>
              <a:t>Hitunglah masing-masing persentase unsur dalam senyawa Mg(OH)</a:t>
            </a:r>
            <a:r>
              <a:rPr lang="id-ID" sz="3200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id-ID" sz="3200" dirty="0" smtClean="0">
                <a:solidFill>
                  <a:schemeClr val="accent5">
                    <a:lumMod val="75000"/>
                  </a:schemeClr>
                </a:solidFill>
              </a:rPr>
              <a:t> , jika diketahui Ar Mg = 24, O = 16, H =1</a:t>
            </a:r>
          </a:p>
          <a:p>
            <a:endParaRPr lang="id-ID" sz="3200" dirty="0"/>
          </a:p>
          <a:p>
            <a:r>
              <a:rPr lang="id-ID" sz="3200" dirty="0" smtClean="0">
                <a:solidFill>
                  <a:schemeClr val="accent2"/>
                </a:solidFill>
              </a:rPr>
              <a:t>2.Hitunglah massa masing-masing unsur dalam senyawa KOH yang massanya  5,6 gram. Jika diketahui Ar K = 39, O = 16, H = 1</a:t>
            </a:r>
          </a:p>
          <a:p>
            <a:endParaRPr lang="id-ID" sz="3200" dirty="0"/>
          </a:p>
          <a:p>
            <a:r>
              <a:rPr lang="id-ID" sz="3200" dirty="0" smtClean="0">
                <a:solidFill>
                  <a:srgbClr val="00B050"/>
                </a:solidFill>
              </a:rPr>
              <a:t>3. Diketahui massa senyawa HNO</a:t>
            </a:r>
            <a:r>
              <a:rPr lang="id-ID" sz="3200" baseline="-25000" dirty="0" smtClean="0">
                <a:solidFill>
                  <a:srgbClr val="00B050"/>
                </a:solidFill>
              </a:rPr>
              <a:t>3</a:t>
            </a:r>
            <a:r>
              <a:rPr lang="id-ID" sz="3200" dirty="0" smtClean="0">
                <a:solidFill>
                  <a:srgbClr val="00B050"/>
                </a:solidFill>
              </a:rPr>
              <a:t> adalah 126 gram. Hitunglah massa masing-masing unsur dalam senyawa HNO</a:t>
            </a:r>
            <a:r>
              <a:rPr lang="id-ID" sz="3200" baseline="-25000" dirty="0" smtClean="0">
                <a:solidFill>
                  <a:srgbClr val="00B050"/>
                </a:solidFill>
              </a:rPr>
              <a:t>3</a:t>
            </a:r>
            <a:r>
              <a:rPr lang="id-ID" sz="3200" dirty="0" smtClean="0">
                <a:solidFill>
                  <a:srgbClr val="00B050"/>
                </a:solidFill>
              </a:rPr>
              <a:t> jika diketahui Ar H = 1, N = 14, O =16</a:t>
            </a:r>
            <a:endParaRPr lang="id-ID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7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543</Words>
  <Application>Microsoft Office PowerPoint</Application>
  <PresentationFormat>Widescreen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18</cp:revision>
  <dcterms:created xsi:type="dcterms:W3CDTF">2021-02-10T07:11:55Z</dcterms:created>
  <dcterms:modified xsi:type="dcterms:W3CDTF">2021-02-10T11:37:34Z</dcterms:modified>
</cp:coreProperties>
</file>