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57" r:id="rId4"/>
    <p:sldId id="265" r:id="rId5"/>
    <p:sldId id="261" r:id="rId6"/>
    <p:sldId id="263" r:id="rId7"/>
    <p:sldId id="262" r:id="rId8"/>
    <p:sldId id="258" r:id="rId9"/>
    <p:sldId id="259" r:id="rId10"/>
    <p:sldId id="260" r:id="rId11"/>
    <p:sldId id="266" r:id="rId12"/>
    <p:sldId id="273" r:id="rId13"/>
    <p:sldId id="272" r:id="rId14"/>
    <p:sldId id="271" r:id="rId15"/>
    <p:sldId id="267" r:id="rId16"/>
    <p:sldId id="277" r:id="rId17"/>
    <p:sldId id="268" r:id="rId18"/>
    <p:sldId id="274" r:id="rId19"/>
    <p:sldId id="276" r:id="rId20"/>
    <p:sldId id="278" r:id="rId21"/>
    <p:sldId id="281" r:id="rId22"/>
    <p:sldId id="280" r:id="rId23"/>
    <p:sldId id="279" r:id="rId24"/>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4" d="100"/>
          <a:sy n="44" d="100"/>
        </p:scale>
        <p:origin x="-252"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5DA138-E242-4515-A77B-2FDD0EAC2F7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5BB3533E-1EB6-448F-B53E-837F2AF2AD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833D55B6-DA21-4B7A-AF3E-2A60750CE4DD}"/>
              </a:ext>
            </a:extLst>
          </p:cNvPr>
          <p:cNvSpPr>
            <a:spLocks noGrp="1"/>
          </p:cNvSpPr>
          <p:nvPr>
            <p:ph type="dt" sz="half" idx="10"/>
          </p:nvPr>
        </p:nvSpPr>
        <p:spPr/>
        <p:txBody>
          <a:bodyPr/>
          <a:lstStyle/>
          <a:p>
            <a:fld id="{878246BF-5529-49AA-93A5-1EFC9D4489C9}" type="datetimeFigureOut">
              <a:rPr lang="id-ID" smtClean="0"/>
              <a:t>17/05/2022</a:t>
            </a:fld>
            <a:endParaRPr lang="id-ID"/>
          </a:p>
        </p:txBody>
      </p:sp>
      <p:sp>
        <p:nvSpPr>
          <p:cNvPr id="5" name="Footer Placeholder 4">
            <a:extLst>
              <a:ext uri="{FF2B5EF4-FFF2-40B4-BE49-F238E27FC236}">
                <a16:creationId xmlns:a16="http://schemas.microsoft.com/office/drawing/2014/main" xmlns="" id="{E1CA2A5A-CA39-4835-9B4F-9B0C7C662954}"/>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DB8C892-D321-45FA-AB62-4913E697CA18}"/>
              </a:ext>
            </a:extLst>
          </p:cNvPr>
          <p:cNvSpPr>
            <a:spLocks noGrp="1"/>
          </p:cNvSpPr>
          <p:nvPr>
            <p:ph type="sldNum" sz="quarter" idx="12"/>
          </p:nvPr>
        </p:nvSpPr>
        <p:spPr/>
        <p:txBody>
          <a:bodyPr/>
          <a:lstStyle/>
          <a:p>
            <a:fld id="{6C457DB4-EAD7-4943-8359-E1F966544ECF}" type="slidenum">
              <a:rPr lang="id-ID" smtClean="0"/>
              <a:t>‹#›</a:t>
            </a:fld>
            <a:endParaRPr lang="id-ID"/>
          </a:p>
        </p:txBody>
      </p:sp>
    </p:spTree>
    <p:extLst>
      <p:ext uri="{BB962C8B-B14F-4D97-AF65-F5344CB8AC3E}">
        <p14:creationId xmlns:p14="http://schemas.microsoft.com/office/powerpoint/2010/main" val="2517368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C1B002-A21F-433A-A5F4-64060D6BBB98}"/>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898097CF-CAF1-4595-B91A-A404A5BE2C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C2292CAD-19E3-49D5-A126-FE0E0C59731B}"/>
              </a:ext>
            </a:extLst>
          </p:cNvPr>
          <p:cNvSpPr>
            <a:spLocks noGrp="1"/>
          </p:cNvSpPr>
          <p:nvPr>
            <p:ph type="dt" sz="half" idx="10"/>
          </p:nvPr>
        </p:nvSpPr>
        <p:spPr/>
        <p:txBody>
          <a:bodyPr/>
          <a:lstStyle/>
          <a:p>
            <a:fld id="{878246BF-5529-49AA-93A5-1EFC9D4489C9}" type="datetimeFigureOut">
              <a:rPr lang="id-ID" smtClean="0"/>
              <a:t>17/05/2022</a:t>
            </a:fld>
            <a:endParaRPr lang="id-ID"/>
          </a:p>
        </p:txBody>
      </p:sp>
      <p:sp>
        <p:nvSpPr>
          <p:cNvPr id="5" name="Footer Placeholder 4">
            <a:extLst>
              <a:ext uri="{FF2B5EF4-FFF2-40B4-BE49-F238E27FC236}">
                <a16:creationId xmlns:a16="http://schemas.microsoft.com/office/drawing/2014/main" xmlns="" id="{212FDEFA-AC9C-4187-956C-DE4BE1EC27FA}"/>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4800505C-FA0A-4432-BEA0-B5E1DDB111A6}"/>
              </a:ext>
            </a:extLst>
          </p:cNvPr>
          <p:cNvSpPr>
            <a:spLocks noGrp="1"/>
          </p:cNvSpPr>
          <p:nvPr>
            <p:ph type="sldNum" sz="quarter" idx="12"/>
          </p:nvPr>
        </p:nvSpPr>
        <p:spPr/>
        <p:txBody>
          <a:bodyPr/>
          <a:lstStyle/>
          <a:p>
            <a:fld id="{6C457DB4-EAD7-4943-8359-E1F966544ECF}" type="slidenum">
              <a:rPr lang="id-ID" smtClean="0"/>
              <a:t>‹#›</a:t>
            </a:fld>
            <a:endParaRPr lang="id-ID"/>
          </a:p>
        </p:txBody>
      </p:sp>
    </p:spTree>
    <p:extLst>
      <p:ext uri="{BB962C8B-B14F-4D97-AF65-F5344CB8AC3E}">
        <p14:creationId xmlns:p14="http://schemas.microsoft.com/office/powerpoint/2010/main" val="2579223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33AD471-0885-4038-A986-EBF4613C86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27A2FC36-8BFC-42BF-A1D1-8974510B9E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45D6D5C4-9A22-4739-B3BF-3567C5A9BEBA}"/>
              </a:ext>
            </a:extLst>
          </p:cNvPr>
          <p:cNvSpPr>
            <a:spLocks noGrp="1"/>
          </p:cNvSpPr>
          <p:nvPr>
            <p:ph type="dt" sz="half" idx="10"/>
          </p:nvPr>
        </p:nvSpPr>
        <p:spPr/>
        <p:txBody>
          <a:bodyPr/>
          <a:lstStyle/>
          <a:p>
            <a:fld id="{878246BF-5529-49AA-93A5-1EFC9D4489C9}" type="datetimeFigureOut">
              <a:rPr lang="id-ID" smtClean="0"/>
              <a:t>17/05/2022</a:t>
            </a:fld>
            <a:endParaRPr lang="id-ID"/>
          </a:p>
        </p:txBody>
      </p:sp>
      <p:sp>
        <p:nvSpPr>
          <p:cNvPr id="5" name="Footer Placeholder 4">
            <a:extLst>
              <a:ext uri="{FF2B5EF4-FFF2-40B4-BE49-F238E27FC236}">
                <a16:creationId xmlns:a16="http://schemas.microsoft.com/office/drawing/2014/main" xmlns="" id="{B3155085-C810-4956-99E8-EF260127DC05}"/>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EEB40A00-20D6-4587-9FAE-9872D14D5DF0}"/>
              </a:ext>
            </a:extLst>
          </p:cNvPr>
          <p:cNvSpPr>
            <a:spLocks noGrp="1"/>
          </p:cNvSpPr>
          <p:nvPr>
            <p:ph type="sldNum" sz="quarter" idx="12"/>
          </p:nvPr>
        </p:nvSpPr>
        <p:spPr/>
        <p:txBody>
          <a:bodyPr/>
          <a:lstStyle/>
          <a:p>
            <a:fld id="{6C457DB4-EAD7-4943-8359-E1F966544ECF}" type="slidenum">
              <a:rPr lang="id-ID" smtClean="0"/>
              <a:t>‹#›</a:t>
            </a:fld>
            <a:endParaRPr lang="id-ID"/>
          </a:p>
        </p:txBody>
      </p:sp>
    </p:spTree>
    <p:extLst>
      <p:ext uri="{BB962C8B-B14F-4D97-AF65-F5344CB8AC3E}">
        <p14:creationId xmlns:p14="http://schemas.microsoft.com/office/powerpoint/2010/main" val="2288304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702D956-793A-43F8-A758-13F2956CB39B}"/>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B780DFE1-E24C-4F38-9550-3681C202E9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4D00AB85-0CFB-49CD-B773-FD3F8FC4EAC6}"/>
              </a:ext>
            </a:extLst>
          </p:cNvPr>
          <p:cNvSpPr>
            <a:spLocks noGrp="1"/>
          </p:cNvSpPr>
          <p:nvPr>
            <p:ph type="dt" sz="half" idx="10"/>
          </p:nvPr>
        </p:nvSpPr>
        <p:spPr/>
        <p:txBody>
          <a:bodyPr/>
          <a:lstStyle/>
          <a:p>
            <a:fld id="{878246BF-5529-49AA-93A5-1EFC9D4489C9}" type="datetimeFigureOut">
              <a:rPr lang="id-ID" smtClean="0"/>
              <a:t>17/05/2022</a:t>
            </a:fld>
            <a:endParaRPr lang="id-ID"/>
          </a:p>
        </p:txBody>
      </p:sp>
      <p:sp>
        <p:nvSpPr>
          <p:cNvPr id="5" name="Footer Placeholder 4">
            <a:extLst>
              <a:ext uri="{FF2B5EF4-FFF2-40B4-BE49-F238E27FC236}">
                <a16:creationId xmlns:a16="http://schemas.microsoft.com/office/drawing/2014/main" xmlns="" id="{BF4E0A34-00E2-4775-A078-F2719015D8A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AC4F41FD-D776-408B-8A4A-5F0CE3D49ABC}"/>
              </a:ext>
            </a:extLst>
          </p:cNvPr>
          <p:cNvSpPr>
            <a:spLocks noGrp="1"/>
          </p:cNvSpPr>
          <p:nvPr>
            <p:ph type="sldNum" sz="quarter" idx="12"/>
          </p:nvPr>
        </p:nvSpPr>
        <p:spPr/>
        <p:txBody>
          <a:bodyPr/>
          <a:lstStyle/>
          <a:p>
            <a:fld id="{6C457DB4-EAD7-4943-8359-E1F966544ECF}" type="slidenum">
              <a:rPr lang="id-ID" smtClean="0"/>
              <a:t>‹#›</a:t>
            </a:fld>
            <a:endParaRPr lang="id-ID"/>
          </a:p>
        </p:txBody>
      </p:sp>
    </p:spTree>
    <p:extLst>
      <p:ext uri="{BB962C8B-B14F-4D97-AF65-F5344CB8AC3E}">
        <p14:creationId xmlns:p14="http://schemas.microsoft.com/office/powerpoint/2010/main" val="1075859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B81BB1-62E2-405B-8CB9-B6C32D6BC0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CED96A2B-8D5C-402C-A408-19E9439EA2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8953368E-A9D6-4567-B2A8-C547AB9FF033}"/>
              </a:ext>
            </a:extLst>
          </p:cNvPr>
          <p:cNvSpPr>
            <a:spLocks noGrp="1"/>
          </p:cNvSpPr>
          <p:nvPr>
            <p:ph type="dt" sz="half" idx="10"/>
          </p:nvPr>
        </p:nvSpPr>
        <p:spPr/>
        <p:txBody>
          <a:bodyPr/>
          <a:lstStyle/>
          <a:p>
            <a:fld id="{878246BF-5529-49AA-93A5-1EFC9D4489C9}" type="datetimeFigureOut">
              <a:rPr lang="id-ID" smtClean="0"/>
              <a:t>17/05/2022</a:t>
            </a:fld>
            <a:endParaRPr lang="id-ID"/>
          </a:p>
        </p:txBody>
      </p:sp>
      <p:sp>
        <p:nvSpPr>
          <p:cNvPr id="5" name="Footer Placeholder 4">
            <a:extLst>
              <a:ext uri="{FF2B5EF4-FFF2-40B4-BE49-F238E27FC236}">
                <a16:creationId xmlns:a16="http://schemas.microsoft.com/office/drawing/2014/main" xmlns="" id="{9CCD82C7-1EAA-4B3C-BB2E-C45155C4EF94}"/>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65D5DC2-3417-48B3-B3F0-0E2F12C6F2D4}"/>
              </a:ext>
            </a:extLst>
          </p:cNvPr>
          <p:cNvSpPr>
            <a:spLocks noGrp="1"/>
          </p:cNvSpPr>
          <p:nvPr>
            <p:ph type="sldNum" sz="quarter" idx="12"/>
          </p:nvPr>
        </p:nvSpPr>
        <p:spPr/>
        <p:txBody>
          <a:bodyPr/>
          <a:lstStyle/>
          <a:p>
            <a:fld id="{6C457DB4-EAD7-4943-8359-E1F966544ECF}" type="slidenum">
              <a:rPr lang="id-ID" smtClean="0"/>
              <a:t>‹#›</a:t>
            </a:fld>
            <a:endParaRPr lang="id-ID"/>
          </a:p>
        </p:txBody>
      </p:sp>
    </p:spTree>
    <p:extLst>
      <p:ext uri="{BB962C8B-B14F-4D97-AF65-F5344CB8AC3E}">
        <p14:creationId xmlns:p14="http://schemas.microsoft.com/office/powerpoint/2010/main" val="11522632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01743C-BE61-446F-8433-B1760DB79430}"/>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B7368419-95B3-444E-A64D-A3C0AC7CD4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2B288A44-C766-45AA-95AF-110D05C6C13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1605941A-6225-4165-9DC3-45B34E47F080}"/>
              </a:ext>
            </a:extLst>
          </p:cNvPr>
          <p:cNvSpPr>
            <a:spLocks noGrp="1"/>
          </p:cNvSpPr>
          <p:nvPr>
            <p:ph type="dt" sz="half" idx="10"/>
          </p:nvPr>
        </p:nvSpPr>
        <p:spPr/>
        <p:txBody>
          <a:bodyPr/>
          <a:lstStyle/>
          <a:p>
            <a:fld id="{878246BF-5529-49AA-93A5-1EFC9D4489C9}" type="datetimeFigureOut">
              <a:rPr lang="id-ID" smtClean="0"/>
              <a:t>17/05/2022</a:t>
            </a:fld>
            <a:endParaRPr lang="id-ID"/>
          </a:p>
        </p:txBody>
      </p:sp>
      <p:sp>
        <p:nvSpPr>
          <p:cNvPr id="6" name="Footer Placeholder 5">
            <a:extLst>
              <a:ext uri="{FF2B5EF4-FFF2-40B4-BE49-F238E27FC236}">
                <a16:creationId xmlns:a16="http://schemas.microsoft.com/office/drawing/2014/main" xmlns="" id="{41F4A6A5-F4CA-41D1-A9DB-E9206C8A5DAC}"/>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303A2C9E-EDDC-49D6-9F6D-0B0272DF6D73}"/>
              </a:ext>
            </a:extLst>
          </p:cNvPr>
          <p:cNvSpPr>
            <a:spLocks noGrp="1"/>
          </p:cNvSpPr>
          <p:nvPr>
            <p:ph type="sldNum" sz="quarter" idx="12"/>
          </p:nvPr>
        </p:nvSpPr>
        <p:spPr/>
        <p:txBody>
          <a:bodyPr/>
          <a:lstStyle/>
          <a:p>
            <a:fld id="{6C457DB4-EAD7-4943-8359-E1F966544ECF}" type="slidenum">
              <a:rPr lang="id-ID" smtClean="0"/>
              <a:t>‹#›</a:t>
            </a:fld>
            <a:endParaRPr lang="id-ID"/>
          </a:p>
        </p:txBody>
      </p:sp>
    </p:spTree>
    <p:extLst>
      <p:ext uri="{BB962C8B-B14F-4D97-AF65-F5344CB8AC3E}">
        <p14:creationId xmlns:p14="http://schemas.microsoft.com/office/powerpoint/2010/main" val="3211481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52FD92-E99D-412C-8D84-4603B8B088EA}"/>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B5374292-6B98-4FDC-810E-56830EFD68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F2618397-D982-40C1-BFBB-8BFAAF8A0D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EAF1E92A-92DF-4F5A-BE54-235A79E726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A3330B2-436C-4F68-B0B3-3FBF6DEEC57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3A995BF6-1933-40B8-901D-F42273C67B03}"/>
              </a:ext>
            </a:extLst>
          </p:cNvPr>
          <p:cNvSpPr>
            <a:spLocks noGrp="1"/>
          </p:cNvSpPr>
          <p:nvPr>
            <p:ph type="dt" sz="half" idx="10"/>
          </p:nvPr>
        </p:nvSpPr>
        <p:spPr/>
        <p:txBody>
          <a:bodyPr/>
          <a:lstStyle/>
          <a:p>
            <a:fld id="{878246BF-5529-49AA-93A5-1EFC9D4489C9}" type="datetimeFigureOut">
              <a:rPr lang="id-ID" smtClean="0"/>
              <a:t>17/05/2022</a:t>
            </a:fld>
            <a:endParaRPr lang="id-ID"/>
          </a:p>
        </p:txBody>
      </p:sp>
      <p:sp>
        <p:nvSpPr>
          <p:cNvPr id="8" name="Footer Placeholder 7">
            <a:extLst>
              <a:ext uri="{FF2B5EF4-FFF2-40B4-BE49-F238E27FC236}">
                <a16:creationId xmlns:a16="http://schemas.microsoft.com/office/drawing/2014/main" xmlns="" id="{6ED86B86-E77E-4179-BF11-0D195DFE9E11}"/>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0200705D-2628-4976-A2BF-23BC480443B6}"/>
              </a:ext>
            </a:extLst>
          </p:cNvPr>
          <p:cNvSpPr>
            <a:spLocks noGrp="1"/>
          </p:cNvSpPr>
          <p:nvPr>
            <p:ph type="sldNum" sz="quarter" idx="12"/>
          </p:nvPr>
        </p:nvSpPr>
        <p:spPr/>
        <p:txBody>
          <a:bodyPr/>
          <a:lstStyle/>
          <a:p>
            <a:fld id="{6C457DB4-EAD7-4943-8359-E1F966544ECF}" type="slidenum">
              <a:rPr lang="id-ID" smtClean="0"/>
              <a:t>‹#›</a:t>
            </a:fld>
            <a:endParaRPr lang="id-ID"/>
          </a:p>
        </p:txBody>
      </p:sp>
    </p:spTree>
    <p:extLst>
      <p:ext uri="{BB962C8B-B14F-4D97-AF65-F5344CB8AC3E}">
        <p14:creationId xmlns:p14="http://schemas.microsoft.com/office/powerpoint/2010/main" val="3614470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189D53-8E42-4218-A47E-23473078CB55}"/>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537AAFE7-7262-49D2-83E2-5C9D0CB243B7}"/>
              </a:ext>
            </a:extLst>
          </p:cNvPr>
          <p:cNvSpPr>
            <a:spLocks noGrp="1"/>
          </p:cNvSpPr>
          <p:nvPr>
            <p:ph type="dt" sz="half" idx="10"/>
          </p:nvPr>
        </p:nvSpPr>
        <p:spPr/>
        <p:txBody>
          <a:bodyPr/>
          <a:lstStyle/>
          <a:p>
            <a:fld id="{878246BF-5529-49AA-93A5-1EFC9D4489C9}" type="datetimeFigureOut">
              <a:rPr lang="id-ID" smtClean="0"/>
              <a:t>17/05/2022</a:t>
            </a:fld>
            <a:endParaRPr lang="id-ID"/>
          </a:p>
        </p:txBody>
      </p:sp>
      <p:sp>
        <p:nvSpPr>
          <p:cNvPr id="4" name="Footer Placeholder 3">
            <a:extLst>
              <a:ext uri="{FF2B5EF4-FFF2-40B4-BE49-F238E27FC236}">
                <a16:creationId xmlns:a16="http://schemas.microsoft.com/office/drawing/2014/main" xmlns="" id="{C0BA62F4-B749-46A5-BBCE-F2F78789094C}"/>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5193EFE0-BEEE-4D91-B52E-9FA6ADFF5469}"/>
              </a:ext>
            </a:extLst>
          </p:cNvPr>
          <p:cNvSpPr>
            <a:spLocks noGrp="1"/>
          </p:cNvSpPr>
          <p:nvPr>
            <p:ph type="sldNum" sz="quarter" idx="12"/>
          </p:nvPr>
        </p:nvSpPr>
        <p:spPr/>
        <p:txBody>
          <a:bodyPr/>
          <a:lstStyle/>
          <a:p>
            <a:fld id="{6C457DB4-EAD7-4943-8359-E1F966544ECF}" type="slidenum">
              <a:rPr lang="id-ID" smtClean="0"/>
              <a:t>‹#›</a:t>
            </a:fld>
            <a:endParaRPr lang="id-ID"/>
          </a:p>
        </p:txBody>
      </p:sp>
    </p:spTree>
    <p:extLst>
      <p:ext uri="{BB962C8B-B14F-4D97-AF65-F5344CB8AC3E}">
        <p14:creationId xmlns:p14="http://schemas.microsoft.com/office/powerpoint/2010/main" val="2474503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F4921C4-174B-4B49-8BEB-576B6273502E}"/>
              </a:ext>
            </a:extLst>
          </p:cNvPr>
          <p:cNvSpPr>
            <a:spLocks noGrp="1"/>
          </p:cNvSpPr>
          <p:nvPr>
            <p:ph type="dt" sz="half" idx="10"/>
          </p:nvPr>
        </p:nvSpPr>
        <p:spPr/>
        <p:txBody>
          <a:bodyPr/>
          <a:lstStyle/>
          <a:p>
            <a:fld id="{878246BF-5529-49AA-93A5-1EFC9D4489C9}" type="datetimeFigureOut">
              <a:rPr lang="id-ID" smtClean="0"/>
              <a:t>17/05/2022</a:t>
            </a:fld>
            <a:endParaRPr lang="id-ID"/>
          </a:p>
        </p:txBody>
      </p:sp>
      <p:sp>
        <p:nvSpPr>
          <p:cNvPr id="3" name="Footer Placeholder 2">
            <a:extLst>
              <a:ext uri="{FF2B5EF4-FFF2-40B4-BE49-F238E27FC236}">
                <a16:creationId xmlns:a16="http://schemas.microsoft.com/office/drawing/2014/main" xmlns="" id="{30212EF9-CF81-40A0-91AA-1C2CDE945FD7}"/>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DE20D4C0-DCD0-4833-96D4-D02DF46F5512}"/>
              </a:ext>
            </a:extLst>
          </p:cNvPr>
          <p:cNvSpPr>
            <a:spLocks noGrp="1"/>
          </p:cNvSpPr>
          <p:nvPr>
            <p:ph type="sldNum" sz="quarter" idx="12"/>
          </p:nvPr>
        </p:nvSpPr>
        <p:spPr/>
        <p:txBody>
          <a:bodyPr/>
          <a:lstStyle/>
          <a:p>
            <a:fld id="{6C457DB4-EAD7-4943-8359-E1F966544ECF}" type="slidenum">
              <a:rPr lang="id-ID" smtClean="0"/>
              <a:t>‹#›</a:t>
            </a:fld>
            <a:endParaRPr lang="id-ID"/>
          </a:p>
        </p:txBody>
      </p:sp>
    </p:spTree>
    <p:extLst>
      <p:ext uri="{BB962C8B-B14F-4D97-AF65-F5344CB8AC3E}">
        <p14:creationId xmlns:p14="http://schemas.microsoft.com/office/powerpoint/2010/main" val="2627818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297FF7-0F2E-4611-8A9E-187829670C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E669B68C-DA37-4E00-86A7-E37E9A385D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2C2A6230-EF2A-4CA0-92D7-324197906E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492C748-9E06-46BE-A514-72C57EBE3525}"/>
              </a:ext>
            </a:extLst>
          </p:cNvPr>
          <p:cNvSpPr>
            <a:spLocks noGrp="1"/>
          </p:cNvSpPr>
          <p:nvPr>
            <p:ph type="dt" sz="half" idx="10"/>
          </p:nvPr>
        </p:nvSpPr>
        <p:spPr/>
        <p:txBody>
          <a:bodyPr/>
          <a:lstStyle/>
          <a:p>
            <a:fld id="{878246BF-5529-49AA-93A5-1EFC9D4489C9}" type="datetimeFigureOut">
              <a:rPr lang="id-ID" smtClean="0"/>
              <a:t>17/05/2022</a:t>
            </a:fld>
            <a:endParaRPr lang="id-ID"/>
          </a:p>
        </p:txBody>
      </p:sp>
      <p:sp>
        <p:nvSpPr>
          <p:cNvPr id="6" name="Footer Placeholder 5">
            <a:extLst>
              <a:ext uri="{FF2B5EF4-FFF2-40B4-BE49-F238E27FC236}">
                <a16:creationId xmlns:a16="http://schemas.microsoft.com/office/drawing/2014/main" xmlns="" id="{F49E78E4-0482-44CE-A34D-A47D8E9A86D4}"/>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37643383-99AE-407C-8C0B-B8AFDFF09F01}"/>
              </a:ext>
            </a:extLst>
          </p:cNvPr>
          <p:cNvSpPr>
            <a:spLocks noGrp="1"/>
          </p:cNvSpPr>
          <p:nvPr>
            <p:ph type="sldNum" sz="quarter" idx="12"/>
          </p:nvPr>
        </p:nvSpPr>
        <p:spPr/>
        <p:txBody>
          <a:bodyPr/>
          <a:lstStyle/>
          <a:p>
            <a:fld id="{6C457DB4-EAD7-4943-8359-E1F966544ECF}" type="slidenum">
              <a:rPr lang="id-ID" smtClean="0"/>
              <a:t>‹#›</a:t>
            </a:fld>
            <a:endParaRPr lang="id-ID"/>
          </a:p>
        </p:txBody>
      </p:sp>
    </p:spTree>
    <p:extLst>
      <p:ext uri="{BB962C8B-B14F-4D97-AF65-F5344CB8AC3E}">
        <p14:creationId xmlns:p14="http://schemas.microsoft.com/office/powerpoint/2010/main" val="260313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2F8D4E-D83E-4AE0-9D7F-16DE5293E9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A6078FA4-987A-483F-A0C1-629E56467B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06D55DDB-4B7D-4BC5-A44A-28AE3832B0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1EE9FF9-A32A-45D6-B320-2B3ACBEA77CB}"/>
              </a:ext>
            </a:extLst>
          </p:cNvPr>
          <p:cNvSpPr>
            <a:spLocks noGrp="1"/>
          </p:cNvSpPr>
          <p:nvPr>
            <p:ph type="dt" sz="half" idx="10"/>
          </p:nvPr>
        </p:nvSpPr>
        <p:spPr/>
        <p:txBody>
          <a:bodyPr/>
          <a:lstStyle/>
          <a:p>
            <a:fld id="{878246BF-5529-49AA-93A5-1EFC9D4489C9}" type="datetimeFigureOut">
              <a:rPr lang="id-ID" smtClean="0"/>
              <a:t>17/05/2022</a:t>
            </a:fld>
            <a:endParaRPr lang="id-ID"/>
          </a:p>
        </p:txBody>
      </p:sp>
      <p:sp>
        <p:nvSpPr>
          <p:cNvPr id="6" name="Footer Placeholder 5">
            <a:extLst>
              <a:ext uri="{FF2B5EF4-FFF2-40B4-BE49-F238E27FC236}">
                <a16:creationId xmlns:a16="http://schemas.microsoft.com/office/drawing/2014/main" xmlns="" id="{E4FDADE5-2038-47A0-B67B-D31216704568}"/>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9E478F50-F862-460F-BC5D-258B825B52F4}"/>
              </a:ext>
            </a:extLst>
          </p:cNvPr>
          <p:cNvSpPr>
            <a:spLocks noGrp="1"/>
          </p:cNvSpPr>
          <p:nvPr>
            <p:ph type="sldNum" sz="quarter" idx="12"/>
          </p:nvPr>
        </p:nvSpPr>
        <p:spPr/>
        <p:txBody>
          <a:bodyPr/>
          <a:lstStyle/>
          <a:p>
            <a:fld id="{6C457DB4-EAD7-4943-8359-E1F966544ECF}" type="slidenum">
              <a:rPr lang="id-ID" smtClean="0"/>
              <a:t>‹#›</a:t>
            </a:fld>
            <a:endParaRPr lang="id-ID"/>
          </a:p>
        </p:txBody>
      </p:sp>
    </p:spTree>
    <p:extLst>
      <p:ext uri="{BB962C8B-B14F-4D97-AF65-F5344CB8AC3E}">
        <p14:creationId xmlns:p14="http://schemas.microsoft.com/office/powerpoint/2010/main" val="1755819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1898081-19A3-4D2A-B395-3D58C2FD7C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1BFF8A29-84FA-43DC-BAC3-85BE4C5A90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CF5BAB16-07A1-4AE3-A8B2-10C256526F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8246BF-5529-49AA-93A5-1EFC9D4489C9}" type="datetimeFigureOut">
              <a:rPr lang="id-ID" smtClean="0"/>
              <a:t>17/05/2022</a:t>
            </a:fld>
            <a:endParaRPr lang="id-ID"/>
          </a:p>
        </p:txBody>
      </p:sp>
      <p:sp>
        <p:nvSpPr>
          <p:cNvPr id="5" name="Footer Placeholder 4">
            <a:extLst>
              <a:ext uri="{FF2B5EF4-FFF2-40B4-BE49-F238E27FC236}">
                <a16:creationId xmlns:a16="http://schemas.microsoft.com/office/drawing/2014/main" xmlns="" id="{B4D9630F-6548-44F2-AD0F-6622C165837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CEC5EA4E-A0E0-4F6E-84C4-63555A7765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457DB4-EAD7-4943-8359-E1F966544ECF}" type="slidenum">
              <a:rPr lang="id-ID" smtClean="0"/>
              <a:t>‹#›</a:t>
            </a:fld>
            <a:endParaRPr lang="id-ID"/>
          </a:p>
        </p:txBody>
      </p:sp>
    </p:spTree>
    <p:extLst>
      <p:ext uri="{BB962C8B-B14F-4D97-AF65-F5344CB8AC3E}">
        <p14:creationId xmlns:p14="http://schemas.microsoft.com/office/powerpoint/2010/main" val="3779628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81BA1D-2D45-451F-9937-BCB4812208E2}"/>
              </a:ext>
            </a:extLst>
          </p:cNvPr>
          <p:cNvSpPr>
            <a:spLocks noGrp="1"/>
          </p:cNvSpPr>
          <p:nvPr>
            <p:ph type="ctrTitle"/>
          </p:nvPr>
        </p:nvSpPr>
        <p:spPr/>
        <p:txBody>
          <a:bodyPr/>
          <a:lstStyle/>
          <a:p>
            <a:r>
              <a:rPr lang="id-ID" dirty="0"/>
              <a:t>PERSEBARAN FAUNA DI DUNIA</a:t>
            </a:r>
          </a:p>
        </p:txBody>
      </p:sp>
      <p:sp>
        <p:nvSpPr>
          <p:cNvPr id="3" name="Subtitle 2">
            <a:extLst>
              <a:ext uri="{FF2B5EF4-FFF2-40B4-BE49-F238E27FC236}">
                <a16:creationId xmlns:a16="http://schemas.microsoft.com/office/drawing/2014/main" xmlns="" id="{7386E8F4-73D4-4070-9FBD-E2BBDCB4BC1E}"/>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2538025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C785F0-82B0-465C-BD44-E5EFE7FD3640}"/>
              </a:ext>
            </a:extLst>
          </p:cNvPr>
          <p:cNvSpPr>
            <a:spLocks noGrp="1"/>
          </p:cNvSpPr>
          <p:nvPr>
            <p:ph type="title"/>
          </p:nvPr>
        </p:nvSpPr>
        <p:spPr/>
        <p:txBody>
          <a:bodyPr/>
          <a:lstStyle/>
          <a:p>
            <a:r>
              <a:rPr lang="id-ID" dirty="0"/>
              <a:t>PERSEBARAN FAUNA INDONESIA</a:t>
            </a:r>
          </a:p>
        </p:txBody>
      </p:sp>
      <p:sp>
        <p:nvSpPr>
          <p:cNvPr id="3" name="Content Placeholder 2">
            <a:extLst>
              <a:ext uri="{FF2B5EF4-FFF2-40B4-BE49-F238E27FC236}">
                <a16:creationId xmlns:a16="http://schemas.microsoft.com/office/drawing/2014/main" xmlns="" id="{641BE9B1-9ACD-4A8F-9365-A70FC141F372}"/>
              </a:ext>
            </a:extLst>
          </p:cNvPr>
          <p:cNvSpPr>
            <a:spLocks noGrp="1"/>
          </p:cNvSpPr>
          <p:nvPr>
            <p:ph idx="1"/>
          </p:nvPr>
        </p:nvSpPr>
        <p:spPr/>
        <p:txBody>
          <a:bodyPr>
            <a:normAutofit lnSpcReduction="10000"/>
          </a:bodyPr>
          <a:lstStyle/>
          <a:p>
            <a:pPr marL="0" indent="0">
              <a:buNone/>
            </a:pPr>
            <a:r>
              <a:rPr lang="id-ID" sz="4000" b="1" dirty="0"/>
              <a:t>Persebaran Fauna</a:t>
            </a:r>
            <a:r>
              <a:rPr lang="id-ID" sz="4000" dirty="0"/>
              <a:t> Di </a:t>
            </a:r>
            <a:r>
              <a:rPr lang="id-ID" sz="4000" b="1" dirty="0"/>
              <a:t>Indonesia</a:t>
            </a:r>
            <a:r>
              <a:rPr lang="id-ID" sz="4000" dirty="0"/>
              <a:t>. ... Tiga kawasan pembagian </a:t>
            </a:r>
            <a:r>
              <a:rPr lang="id-ID" sz="4000" b="1" dirty="0"/>
              <a:t>persebaran fauna</a:t>
            </a:r>
            <a:r>
              <a:rPr lang="id-ID" sz="4000" dirty="0"/>
              <a:t> di </a:t>
            </a:r>
            <a:r>
              <a:rPr lang="id-ID" sz="4000" b="1" dirty="0"/>
              <a:t>Indonesia</a:t>
            </a:r>
            <a:r>
              <a:rPr lang="id-ID" sz="4000" dirty="0"/>
              <a:t> ialah kawasan </a:t>
            </a:r>
            <a:r>
              <a:rPr lang="id-ID" sz="4000" b="1" dirty="0"/>
              <a:t>Indonesia</a:t>
            </a:r>
            <a:r>
              <a:rPr lang="id-ID" sz="4000" dirty="0"/>
              <a:t> bagian barat, </a:t>
            </a:r>
          </a:p>
          <a:p>
            <a:pPr marL="0" indent="0">
              <a:buNone/>
            </a:pPr>
            <a:r>
              <a:rPr lang="id-ID" sz="4000" dirty="0"/>
              <a:t>kawasan peralihan ( Wallacea ) dan kawasan </a:t>
            </a:r>
            <a:r>
              <a:rPr lang="id-ID" sz="4000" b="1" dirty="0"/>
              <a:t>Indonesia</a:t>
            </a:r>
            <a:r>
              <a:rPr lang="id-ID" sz="4000" dirty="0"/>
              <a:t> bagian timur. </a:t>
            </a:r>
          </a:p>
          <a:p>
            <a:pPr marL="0" indent="0">
              <a:buNone/>
            </a:pPr>
            <a:r>
              <a:rPr lang="id-ID" sz="4000" dirty="0"/>
              <a:t>Untuk penyebaran </a:t>
            </a:r>
            <a:r>
              <a:rPr lang="id-ID" sz="4000" b="1" dirty="0"/>
              <a:t>fauna</a:t>
            </a:r>
            <a:r>
              <a:rPr lang="id-ID" sz="4000" dirty="0"/>
              <a:t> di </a:t>
            </a:r>
            <a:r>
              <a:rPr lang="id-ID" sz="4000" b="1" dirty="0"/>
              <a:t>Indonesia</a:t>
            </a:r>
            <a:r>
              <a:rPr lang="id-ID" sz="4000" dirty="0"/>
              <a:t> dibagi dan dipisahkan oleh garis Wallace, garis Webar dan garis Lydekker</a:t>
            </a:r>
          </a:p>
        </p:txBody>
      </p:sp>
    </p:spTree>
    <p:extLst>
      <p:ext uri="{BB962C8B-B14F-4D97-AF65-F5344CB8AC3E}">
        <p14:creationId xmlns:p14="http://schemas.microsoft.com/office/powerpoint/2010/main" val="3973995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1E102F-B161-4E37-9AF9-CA883D5CBF9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9ECAAAE-45F3-4A50-80F6-0519454A32EB}"/>
              </a:ext>
            </a:extLst>
          </p:cNvPr>
          <p:cNvSpPr>
            <a:spLocks noGrp="1"/>
          </p:cNvSpPr>
          <p:nvPr>
            <p:ph idx="1"/>
          </p:nvPr>
        </p:nvSpPr>
        <p:spPr/>
        <p:txBody>
          <a:bodyPr>
            <a:normAutofit fontScale="92500"/>
          </a:bodyPr>
          <a:lstStyle/>
          <a:p>
            <a:pPr marL="0" indent="0">
              <a:buNone/>
            </a:pPr>
            <a:r>
              <a:rPr lang="id-ID" sz="3600" b="1" dirty="0"/>
              <a:t>Penjelajahan Alfred Russel Wallace</a:t>
            </a:r>
            <a:endParaRPr lang="id-ID" sz="3600" dirty="0"/>
          </a:p>
          <a:p>
            <a:pPr marL="0" indent="0">
              <a:buNone/>
            </a:pPr>
            <a:r>
              <a:rPr lang="id-ID" sz="3600" dirty="0"/>
              <a:t>Alfred Russel Wallace adalah seorang penjelajah dari Inggris. Ia hidup pada tahun 1823-1923.</a:t>
            </a:r>
          </a:p>
          <a:p>
            <a:pPr marL="0" indent="0">
              <a:buNone/>
            </a:pPr>
            <a:r>
              <a:rPr lang="id-ID" sz="3600" dirty="0"/>
              <a:t>Sekitar delapan tahun (1854-1862), Wallace menjelajah Nusantara. Nusantara merupakan sebutan untuk Indonesia pada zaman dulu.</a:t>
            </a:r>
          </a:p>
          <a:p>
            <a:pPr marL="0" indent="0">
              <a:buNone/>
            </a:pPr>
            <a:r>
              <a:rPr lang="id-ID" sz="3600" dirty="0"/>
              <a:t>Wallace menjelajah hampir ke semua wilayah Nusantara. Ia mengamati berbagai jenis fauna dan flora.</a:t>
            </a:r>
          </a:p>
          <a:p>
            <a:endParaRPr lang="id-ID" dirty="0"/>
          </a:p>
        </p:txBody>
      </p:sp>
    </p:spTree>
    <p:extLst>
      <p:ext uri="{BB962C8B-B14F-4D97-AF65-F5344CB8AC3E}">
        <p14:creationId xmlns:p14="http://schemas.microsoft.com/office/powerpoint/2010/main" val="1022797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B2D3E6-358D-43E5-896B-72FEF55FA84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2FA1A347-6E3A-4809-9AFA-43462E7D1E6B}"/>
              </a:ext>
            </a:extLst>
          </p:cNvPr>
          <p:cNvSpPr>
            <a:spLocks noGrp="1"/>
          </p:cNvSpPr>
          <p:nvPr>
            <p:ph idx="1"/>
          </p:nvPr>
        </p:nvSpPr>
        <p:spPr/>
        <p:txBody>
          <a:bodyPr>
            <a:normAutofit/>
          </a:bodyPr>
          <a:lstStyle/>
          <a:p>
            <a:pPr marL="0" indent="0">
              <a:buNone/>
            </a:pPr>
            <a:r>
              <a:rPr lang="id-ID" sz="3600" dirty="0"/>
              <a:t>Ia sering mengawetkan beberapa fauna dan flora untuk diteliti. Selama menjelajah, ia juga tinggal bersama warga. Ia dikenal sebagai orang yang ramah dan baik hati.</a:t>
            </a:r>
          </a:p>
          <a:p>
            <a:pPr marL="0" indent="0">
              <a:buNone/>
            </a:pPr>
            <a:r>
              <a:rPr lang="id-ID" sz="3600" dirty="0"/>
              <a:t>Kisah perjalanannya di Nusantara ia tulis dalam sebuah buku, yaitu </a:t>
            </a:r>
            <a:r>
              <a:rPr lang="id-ID" sz="3600" i="1" dirty="0"/>
              <a:t>The Malay Archipelago</a:t>
            </a:r>
            <a:r>
              <a:rPr lang="id-ID" sz="3600" dirty="0"/>
              <a:t> atau Kepulauan Nusantara.</a:t>
            </a:r>
          </a:p>
          <a:p>
            <a:endParaRPr lang="id-ID" dirty="0"/>
          </a:p>
        </p:txBody>
      </p:sp>
    </p:spTree>
    <p:extLst>
      <p:ext uri="{BB962C8B-B14F-4D97-AF65-F5344CB8AC3E}">
        <p14:creationId xmlns:p14="http://schemas.microsoft.com/office/powerpoint/2010/main" val="957809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8D2CA3-DB4D-4EF8-AB9F-7A83BF52048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30DC2BFA-7657-4FD0-93C5-BE5B83A778F5}"/>
              </a:ext>
            </a:extLst>
          </p:cNvPr>
          <p:cNvSpPr>
            <a:spLocks noGrp="1"/>
          </p:cNvSpPr>
          <p:nvPr>
            <p:ph idx="1"/>
          </p:nvPr>
        </p:nvSpPr>
        <p:spPr>
          <a:xfrm>
            <a:off x="1235765" y="1852129"/>
            <a:ext cx="10515600" cy="4351338"/>
          </a:xfrm>
        </p:spPr>
        <p:txBody>
          <a:bodyPr>
            <a:normAutofit/>
          </a:bodyPr>
          <a:lstStyle/>
          <a:p>
            <a:r>
              <a:rPr lang="id-ID" sz="3200" dirty="0"/>
              <a:t>Dalam buku itu, ia menjelaskan bahwa flora dan fauna di Nusantara terdiri dari tiga bagian, yaitu bagian barat, timur, dan tengah.</a:t>
            </a:r>
          </a:p>
          <a:p>
            <a:r>
              <a:rPr lang="id-ID" sz="3200" dirty="0"/>
              <a:t>Bagian barat yaitu Pulau Sumatra, Jawa, dan Pulau Kalimantan. Bagian timur yaitu Papua, Halmahera, dan Kepulauan Aru.</a:t>
            </a:r>
          </a:p>
          <a:p>
            <a:r>
              <a:rPr lang="id-ID" sz="3200" dirty="0"/>
              <a:t>Bagian tengah yaitu kepulauan Nusa Tenggara, Timor, Maluku, dan Pulau Sulawesi. Wilayah ini disebut flora dan fauna peralihan.</a:t>
            </a:r>
          </a:p>
          <a:p>
            <a:pPr marL="0" indent="0">
              <a:buNone/>
            </a:pPr>
            <a:endParaRPr lang="id-ID" dirty="0"/>
          </a:p>
        </p:txBody>
      </p:sp>
    </p:spTree>
    <p:extLst>
      <p:ext uri="{BB962C8B-B14F-4D97-AF65-F5344CB8AC3E}">
        <p14:creationId xmlns:p14="http://schemas.microsoft.com/office/powerpoint/2010/main" val="375887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37B1FA-F3DD-484A-BFCC-6C3C53C695E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0BAD069-D2C3-4CAC-814F-BEAE7C924619}"/>
              </a:ext>
            </a:extLst>
          </p:cNvPr>
          <p:cNvSpPr>
            <a:spLocks noGrp="1"/>
          </p:cNvSpPr>
          <p:nvPr>
            <p:ph idx="1"/>
          </p:nvPr>
        </p:nvSpPr>
        <p:spPr/>
        <p:txBody>
          <a:bodyPr>
            <a:normAutofit/>
          </a:bodyPr>
          <a:lstStyle/>
          <a:p>
            <a:pPr marL="0" indent="0">
              <a:buNone/>
            </a:pPr>
            <a:r>
              <a:rPr lang="id-ID" sz="4800" dirty="0"/>
              <a:t>Adapun garis yang memisahkan fauna dan flora di bagian barat dan tengah disebut garis Wallace, sedangkan garis yang memisahkan fauna di bagian tengah dan timur disebut Garis Weber</a:t>
            </a:r>
            <a:r>
              <a:rPr lang="id-ID" sz="4000" dirty="0"/>
              <a:t>..</a:t>
            </a:r>
          </a:p>
        </p:txBody>
      </p:sp>
    </p:spTree>
    <p:extLst>
      <p:ext uri="{BB962C8B-B14F-4D97-AF65-F5344CB8AC3E}">
        <p14:creationId xmlns:p14="http://schemas.microsoft.com/office/powerpoint/2010/main" val="1894443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8D55C1-EE74-42B6-96F2-A2FB4F8AB640}"/>
              </a:ext>
            </a:extLst>
          </p:cNvPr>
          <p:cNvSpPr>
            <a:spLocks noGrp="1"/>
          </p:cNvSpPr>
          <p:nvPr>
            <p:ph type="title"/>
          </p:nvPr>
        </p:nvSpPr>
        <p:spPr/>
        <p:txBody>
          <a:bodyPr/>
          <a:lstStyle/>
          <a:p>
            <a:r>
              <a:rPr lang="id-ID" b="1" dirty="0"/>
              <a:t>  Persebaran Fauna</a:t>
            </a:r>
            <a:endParaRPr lang="id-ID" dirty="0"/>
          </a:p>
        </p:txBody>
      </p:sp>
      <p:sp>
        <p:nvSpPr>
          <p:cNvPr id="3" name="Content Placeholder 2">
            <a:extLst>
              <a:ext uri="{FF2B5EF4-FFF2-40B4-BE49-F238E27FC236}">
                <a16:creationId xmlns:a16="http://schemas.microsoft.com/office/drawing/2014/main" xmlns="" id="{5B09349B-3CC3-4467-887C-B79DFA6BB817}"/>
              </a:ext>
            </a:extLst>
          </p:cNvPr>
          <p:cNvSpPr>
            <a:spLocks noGrp="1"/>
          </p:cNvSpPr>
          <p:nvPr>
            <p:ph idx="1"/>
          </p:nvPr>
        </p:nvSpPr>
        <p:spPr/>
        <p:txBody>
          <a:bodyPr>
            <a:normAutofit/>
          </a:bodyPr>
          <a:lstStyle/>
          <a:p>
            <a:pPr marL="0" indent="0">
              <a:buNone/>
            </a:pPr>
            <a:r>
              <a:rPr lang="id-ID" sz="3600" dirty="0"/>
              <a:t>Fauna bagian barat memiliki ciri seperti halnya fauna Benua Asia, sehingga disebut tipe Asiatis (Asiatik). </a:t>
            </a:r>
          </a:p>
          <a:p>
            <a:pPr marL="0" indent="0">
              <a:buNone/>
            </a:pPr>
            <a:r>
              <a:rPr lang="id-ID" sz="3600" dirty="0"/>
              <a:t>Sementara, fauna bagian timur memiliki ciri yang mirip dengan fauna yang hidup di Benua Australia, sehingga disebut tipe Australis (Australik).</a:t>
            </a:r>
          </a:p>
          <a:p>
            <a:pPr marL="0" indent="0">
              <a:buNone/>
            </a:pPr>
            <a:r>
              <a:rPr lang="id-ID" sz="3600" dirty="0"/>
              <a:t>Fauna bagian tengah merupakan fauna peralihan yang ciri atau tipenya berbeda dengan fauna Asiatis maupun Australis.</a:t>
            </a:r>
          </a:p>
        </p:txBody>
      </p:sp>
    </p:spTree>
    <p:extLst>
      <p:ext uri="{BB962C8B-B14F-4D97-AF65-F5344CB8AC3E}">
        <p14:creationId xmlns:p14="http://schemas.microsoft.com/office/powerpoint/2010/main" val="387522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EA2BDF-BD69-4B68-99A4-7D00EAAE69A1}"/>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E28764C-FE47-43D8-814E-6C686459F7D1}"/>
              </a:ext>
            </a:extLst>
          </p:cNvPr>
          <p:cNvSpPr>
            <a:spLocks noGrp="1"/>
          </p:cNvSpPr>
          <p:nvPr>
            <p:ph idx="1"/>
          </p:nvPr>
        </p:nvSpPr>
        <p:spPr/>
        <p:txBody>
          <a:bodyPr>
            <a:normAutofit/>
          </a:bodyPr>
          <a:lstStyle/>
          <a:p>
            <a:pPr marL="0" indent="0">
              <a:buNone/>
            </a:pPr>
            <a:r>
              <a:rPr lang="id-ID" sz="4800" dirty="0"/>
              <a:t>Faunanya memiliki ciri tersendiri yang tidak ditemukan di tempat lain di Nusantara. Fauna tipe ini disebut fauna endemik. </a:t>
            </a:r>
          </a:p>
        </p:txBody>
      </p:sp>
    </p:spTree>
    <p:extLst>
      <p:ext uri="{BB962C8B-B14F-4D97-AF65-F5344CB8AC3E}">
        <p14:creationId xmlns:p14="http://schemas.microsoft.com/office/powerpoint/2010/main" val="270068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AAD3C0-230F-46B5-BABB-6969B0F71B4A}"/>
              </a:ext>
            </a:extLst>
          </p:cNvPr>
          <p:cNvSpPr>
            <a:spLocks noGrp="1"/>
          </p:cNvSpPr>
          <p:nvPr>
            <p:ph type="title"/>
          </p:nvPr>
        </p:nvSpPr>
        <p:spPr/>
        <p:txBody>
          <a:bodyPr/>
          <a:lstStyle/>
          <a:p>
            <a:r>
              <a:rPr lang="it-IT" b="1" dirty="0"/>
              <a:t>1. Fauna Indonesia bagian</a:t>
            </a:r>
            <a:r>
              <a:rPr lang="id-ID" b="1" dirty="0"/>
              <a:t> Barat</a:t>
            </a:r>
            <a:endParaRPr lang="id-ID" dirty="0"/>
          </a:p>
        </p:txBody>
      </p:sp>
      <p:sp>
        <p:nvSpPr>
          <p:cNvPr id="3" name="Content Placeholder 2">
            <a:extLst>
              <a:ext uri="{FF2B5EF4-FFF2-40B4-BE49-F238E27FC236}">
                <a16:creationId xmlns:a16="http://schemas.microsoft.com/office/drawing/2014/main" xmlns="" id="{B513EA59-30F5-438D-8315-A0600B951C55}"/>
              </a:ext>
            </a:extLst>
          </p:cNvPr>
          <p:cNvSpPr>
            <a:spLocks noGrp="1"/>
          </p:cNvSpPr>
          <p:nvPr>
            <p:ph idx="1"/>
          </p:nvPr>
        </p:nvSpPr>
        <p:spPr/>
        <p:txBody>
          <a:bodyPr>
            <a:normAutofit lnSpcReduction="10000"/>
          </a:bodyPr>
          <a:lstStyle/>
          <a:p>
            <a:pPr marL="0" indent="0">
              <a:buNone/>
            </a:pPr>
            <a:endParaRPr lang="id-ID" dirty="0"/>
          </a:p>
          <a:p>
            <a:pPr marL="0" indent="0">
              <a:buNone/>
            </a:pPr>
            <a:r>
              <a:rPr lang="id-ID" sz="4000" dirty="0"/>
              <a:t>Fauna Indonesia bagian Barat atau tipe asiatis mencakup wilayah Sumatra, Jawa, Bali, dan Kalimantan.</a:t>
            </a:r>
          </a:p>
          <a:p>
            <a:pPr marL="0" indent="0">
              <a:buNone/>
            </a:pPr>
            <a:r>
              <a:rPr lang="id-ID" sz="4000" dirty="0"/>
              <a:t>Hewan berukuran besar banyak ditemui di wilayah ini seperti gajah, macan, tapir, badak bercula satu, banteng, kerbau, rusa, babi hutan, orang utan, monyet, bekantan, dan lain-lain.</a:t>
            </a:r>
          </a:p>
          <a:p>
            <a:pPr marL="0" indent="0">
              <a:buNone/>
            </a:pPr>
            <a:endParaRPr lang="id-ID" dirty="0"/>
          </a:p>
        </p:txBody>
      </p:sp>
    </p:spTree>
    <p:extLst>
      <p:ext uri="{BB962C8B-B14F-4D97-AF65-F5344CB8AC3E}">
        <p14:creationId xmlns:p14="http://schemas.microsoft.com/office/powerpoint/2010/main" val="1580850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B38411-CB87-4A4C-B6D1-D05AD15A7DC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74C39B1-2D76-41CB-B0D1-6EC82704407A}"/>
              </a:ext>
            </a:extLst>
          </p:cNvPr>
          <p:cNvSpPr>
            <a:spLocks noGrp="1"/>
          </p:cNvSpPr>
          <p:nvPr>
            <p:ph idx="1"/>
          </p:nvPr>
        </p:nvSpPr>
        <p:spPr>
          <a:xfrm>
            <a:off x="665922" y="1825625"/>
            <a:ext cx="10515600" cy="4351338"/>
          </a:xfrm>
        </p:spPr>
        <p:txBody>
          <a:bodyPr>
            <a:normAutofit/>
          </a:bodyPr>
          <a:lstStyle/>
          <a:p>
            <a:r>
              <a:rPr lang="id-ID" sz="3600" dirty="0"/>
              <a:t>Di wilayah itu banyak pula ditemui reptil seperti ular, buaya, tokek, kadal, biawak, bunglon, kura-kura, dan trenggiling.</a:t>
            </a:r>
          </a:p>
          <a:p>
            <a:r>
              <a:rPr lang="id-ID" sz="3600" dirty="0"/>
              <a:t>Berbagai jenis burung yang dapat ditemui seperti burung hantu, gagak, jalak, elang, merak, kutilang, dan berbagai macam unggas.</a:t>
            </a:r>
          </a:p>
          <a:p>
            <a:r>
              <a:rPr lang="id-ID" sz="3600" dirty="0"/>
              <a:t>Berbagai macam ikan air tawar seperti pesut (sejenis lumba-lumba di Sungai Mahakam)</a:t>
            </a:r>
          </a:p>
          <a:p>
            <a:pPr marL="0" indent="0">
              <a:buNone/>
            </a:pPr>
            <a:endParaRPr lang="id-ID" sz="3600" dirty="0"/>
          </a:p>
          <a:p>
            <a:pPr marL="0" indent="0">
              <a:buNone/>
            </a:pPr>
            <a:endParaRPr lang="id-ID" dirty="0"/>
          </a:p>
        </p:txBody>
      </p:sp>
    </p:spTree>
    <p:extLst>
      <p:ext uri="{BB962C8B-B14F-4D97-AF65-F5344CB8AC3E}">
        <p14:creationId xmlns:p14="http://schemas.microsoft.com/office/powerpoint/2010/main" val="1875180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784D52-426F-42B9-A4B6-13C08C144999}"/>
              </a:ext>
            </a:extLst>
          </p:cNvPr>
          <p:cNvSpPr>
            <a:spLocks noGrp="1"/>
          </p:cNvSpPr>
          <p:nvPr>
            <p:ph type="title"/>
          </p:nvPr>
        </p:nvSpPr>
        <p:spPr/>
        <p:txBody>
          <a:bodyPr/>
          <a:lstStyle/>
          <a:p>
            <a:r>
              <a:rPr lang="it-IT" b="1" dirty="0"/>
              <a:t>2. Fauna Indonesia Bagian Tengah</a:t>
            </a:r>
            <a:endParaRPr lang="id-ID" dirty="0"/>
          </a:p>
        </p:txBody>
      </p:sp>
      <p:sp>
        <p:nvSpPr>
          <p:cNvPr id="3" name="Content Placeholder 2">
            <a:extLst>
              <a:ext uri="{FF2B5EF4-FFF2-40B4-BE49-F238E27FC236}">
                <a16:creationId xmlns:a16="http://schemas.microsoft.com/office/drawing/2014/main" xmlns="" id="{B0F8FE12-A91C-4E7E-B79E-8B9267428561}"/>
              </a:ext>
            </a:extLst>
          </p:cNvPr>
          <p:cNvSpPr>
            <a:spLocks noGrp="1"/>
          </p:cNvSpPr>
          <p:nvPr>
            <p:ph idx="1"/>
          </p:nvPr>
        </p:nvSpPr>
        <p:spPr/>
        <p:txBody>
          <a:bodyPr>
            <a:normAutofit/>
          </a:bodyPr>
          <a:lstStyle/>
          <a:p>
            <a:pPr marL="0" indent="0">
              <a:buNone/>
            </a:pPr>
            <a:r>
              <a:rPr lang="id-ID" dirty="0"/>
              <a:t>Fauna bagian tengah disebut tipe peralihan. Fauna yang menghuni wilayah ini antara lain, babi rusa, anoa, ikan duyung, kuskus, monyet hitam, kuda, sapi, monyet saba, beruang, tarsius, sapi, dan banteng.</a:t>
            </a:r>
          </a:p>
          <a:p>
            <a:pPr marL="0" indent="0">
              <a:buNone/>
            </a:pPr>
            <a:r>
              <a:rPr lang="id-ID" dirty="0"/>
              <a:t>Terdapat juga reptil, amfibi, dan berbagai jenis burung. Repil yang terdapat di wilayah ini antara lain, biawak, komodo, buaya, dan ular.</a:t>
            </a:r>
          </a:p>
          <a:p>
            <a:pPr marL="0" indent="0">
              <a:buNone/>
            </a:pPr>
            <a:r>
              <a:rPr lang="id-ID" dirty="0"/>
              <a:t>Sedangkan, berbagai jenis burung yang ada di wilayah ini antara lain, maleo, kakatua nuri, rangkong, dan burung dewata.</a:t>
            </a:r>
          </a:p>
          <a:p>
            <a:pPr marL="0" indent="0">
              <a:buNone/>
            </a:pPr>
            <a:r>
              <a:rPr lang="id-ID" dirty="0"/>
              <a:t>.</a:t>
            </a:r>
          </a:p>
          <a:p>
            <a:pPr marL="0" indent="0">
              <a:buNone/>
            </a:pPr>
            <a:endParaRPr lang="id-ID" dirty="0"/>
          </a:p>
        </p:txBody>
      </p:sp>
    </p:spTree>
    <p:extLst>
      <p:ext uri="{BB962C8B-B14F-4D97-AF65-F5344CB8AC3E}">
        <p14:creationId xmlns:p14="http://schemas.microsoft.com/office/powerpoint/2010/main" val="3749624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A43F18-867B-4B9C-B9A7-38164C26810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EDAB1C1-4302-4903-8241-E8F65A4F90CD}"/>
              </a:ext>
            </a:extLst>
          </p:cNvPr>
          <p:cNvSpPr>
            <a:spLocks noGrp="1"/>
          </p:cNvSpPr>
          <p:nvPr>
            <p:ph idx="1"/>
          </p:nvPr>
        </p:nvSpPr>
        <p:spPr/>
        <p:txBody>
          <a:bodyPr>
            <a:normAutofit fontScale="92500" lnSpcReduction="10000"/>
          </a:bodyPr>
          <a:lstStyle/>
          <a:p>
            <a:r>
              <a:rPr lang="id-ID" dirty="0"/>
              <a:t>Menurut seorang ahli biogeografi bernama Alfred Russel Wallace, persebaran fauna di dunia dikelompokan menjadi 6 wilayah, antara lain:</a:t>
            </a:r>
          </a:p>
          <a:p>
            <a:r>
              <a:rPr lang="id-ID" dirty="0"/>
              <a:t>1. Zona Neartik</a:t>
            </a:r>
          </a:p>
          <a:p>
            <a:r>
              <a:rPr lang="id-ID" dirty="0"/>
              <a:t>2. Zona Neotropik</a:t>
            </a:r>
          </a:p>
          <a:p>
            <a:r>
              <a:rPr lang="id-ID" dirty="0"/>
              <a:t>3. Zona Australis</a:t>
            </a:r>
          </a:p>
          <a:p>
            <a:r>
              <a:rPr lang="id-ID" dirty="0"/>
              <a:t>4. Zona Oriental</a:t>
            </a:r>
          </a:p>
          <a:p>
            <a:r>
              <a:rPr lang="id-ID" dirty="0"/>
              <a:t>5. Zona Paleartik</a:t>
            </a:r>
          </a:p>
          <a:p>
            <a:r>
              <a:rPr lang="id-ID" dirty="0"/>
              <a:t>6. Zona Ethiopian</a:t>
            </a:r>
          </a:p>
          <a:p>
            <a:r>
              <a:rPr lang="id-ID" dirty="0"/>
              <a:t/>
            </a:r>
            <a:br>
              <a:rPr lang="id-ID" dirty="0"/>
            </a:br>
            <a:endParaRPr lang="id-ID" dirty="0"/>
          </a:p>
        </p:txBody>
      </p:sp>
    </p:spTree>
    <p:extLst>
      <p:ext uri="{BB962C8B-B14F-4D97-AF65-F5344CB8AC3E}">
        <p14:creationId xmlns:p14="http://schemas.microsoft.com/office/powerpoint/2010/main" val="1316843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13BB07-F3E1-4960-8890-FDFCE9E1C054}"/>
              </a:ext>
            </a:extLst>
          </p:cNvPr>
          <p:cNvSpPr>
            <a:spLocks noGrp="1"/>
          </p:cNvSpPr>
          <p:nvPr>
            <p:ph type="title"/>
          </p:nvPr>
        </p:nvSpPr>
        <p:spPr/>
        <p:txBody>
          <a:bodyPr/>
          <a:lstStyle/>
          <a:p>
            <a:r>
              <a:rPr lang="it-IT" b="1" dirty="0"/>
              <a:t>3. Fauna Indonesia Bagian Timur</a:t>
            </a:r>
            <a:endParaRPr lang="id-ID" dirty="0"/>
          </a:p>
        </p:txBody>
      </p:sp>
      <p:sp>
        <p:nvSpPr>
          <p:cNvPr id="3" name="Content Placeholder 2">
            <a:extLst>
              <a:ext uri="{FF2B5EF4-FFF2-40B4-BE49-F238E27FC236}">
                <a16:creationId xmlns:a16="http://schemas.microsoft.com/office/drawing/2014/main" xmlns="" id="{AEBF2480-9950-4A08-8F46-59318D464697}"/>
              </a:ext>
            </a:extLst>
          </p:cNvPr>
          <p:cNvSpPr>
            <a:spLocks noGrp="1"/>
          </p:cNvSpPr>
          <p:nvPr>
            <p:ph idx="1"/>
          </p:nvPr>
        </p:nvSpPr>
        <p:spPr/>
        <p:txBody>
          <a:bodyPr>
            <a:normAutofit/>
          </a:bodyPr>
          <a:lstStyle/>
          <a:p>
            <a:r>
              <a:rPr lang="id-ID" dirty="0"/>
              <a:t>Fauna bagian timur antara lain, kanguru, beruang, walabi, landak irian, kuskus, kanguru pohon, dan kelelawar.</a:t>
            </a:r>
          </a:p>
          <a:p>
            <a:r>
              <a:rPr lang="id-ID" dirty="0"/>
              <a:t>Ada juga reptil seperti biawak, buaya, ular, dan kadal. Sementara, berbagai jenis burung ditemui di wilayah ini antara lain burung cendrawasih, nuri, raja udang, kasuari, dan namudur. Sedangkan jenis ikan air tawar yang ada jumlahnya sedikit.</a:t>
            </a:r>
          </a:p>
          <a:p>
            <a:endParaRPr lang="id-ID" dirty="0"/>
          </a:p>
        </p:txBody>
      </p:sp>
    </p:spTree>
    <p:extLst>
      <p:ext uri="{BB962C8B-B14F-4D97-AF65-F5344CB8AC3E}">
        <p14:creationId xmlns:p14="http://schemas.microsoft.com/office/powerpoint/2010/main" val="22161233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57B9D3-EBAE-4DB2-ABC2-66F25CEC327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3E60DC2-3A97-4EE0-903F-EBCDCCE9ABB4}"/>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6019481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7D08BA-41F2-4ACC-B514-F6C72AB4B6F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C70283E-1BAD-4A1C-944E-7FE720E332EA}"/>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1808339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973976-9DA8-4351-A72F-22A4EE83AAE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467E0E2-D21B-41C7-A413-89FB52AB5323}"/>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789699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7C184A-FF5A-45DB-9E2D-6DD509B0E2C0}"/>
              </a:ext>
            </a:extLst>
          </p:cNvPr>
          <p:cNvSpPr>
            <a:spLocks noGrp="1"/>
          </p:cNvSpPr>
          <p:nvPr>
            <p:ph type="title"/>
          </p:nvPr>
        </p:nvSpPr>
        <p:spPr/>
        <p:txBody>
          <a:bodyPr>
            <a:normAutofit fontScale="90000"/>
          </a:bodyPr>
          <a:lstStyle/>
          <a:p>
            <a:r>
              <a:rPr lang="id-ID" dirty="0"/>
              <a:t/>
            </a:r>
            <a:br>
              <a:rPr lang="id-ID" dirty="0"/>
            </a:br>
            <a:r>
              <a:rPr lang="id-ID" dirty="0"/>
              <a:t>                                   1. Zona Neartik</a:t>
            </a:r>
            <a:br>
              <a:rPr lang="id-ID" dirty="0"/>
            </a:br>
            <a:endParaRPr lang="id-ID" dirty="0"/>
          </a:p>
        </p:txBody>
      </p:sp>
      <p:sp>
        <p:nvSpPr>
          <p:cNvPr id="3" name="Content Placeholder 2">
            <a:extLst>
              <a:ext uri="{FF2B5EF4-FFF2-40B4-BE49-F238E27FC236}">
                <a16:creationId xmlns:a16="http://schemas.microsoft.com/office/drawing/2014/main" xmlns="" id="{03D4B25F-D04B-4E7B-94C8-6D99B51EDEE6}"/>
              </a:ext>
            </a:extLst>
          </p:cNvPr>
          <p:cNvSpPr>
            <a:spLocks noGrp="1"/>
          </p:cNvSpPr>
          <p:nvPr>
            <p:ph idx="1"/>
          </p:nvPr>
        </p:nvSpPr>
        <p:spPr/>
        <p:txBody>
          <a:bodyPr>
            <a:normAutofit/>
          </a:bodyPr>
          <a:lstStyle/>
          <a:p>
            <a:r>
              <a:rPr lang="id-ID" sz="3600" dirty="0"/>
              <a:t>Meliputi wilayah Amerika Utara. Memiliki karakteristik wilayah seperti ditumbuhi vegetasi hutan gugur di bagian timur, bioma padang rumput di bagian tengah, hutan konifer di bagian utara, dan tertutup salju yang tebal di wilayah Greenland. Jenis fauna zona neartik yaitu tupai, bison, salamander, kalkun, prairie dog (seperti tupai), muskox, dan mockingbird.</a:t>
            </a:r>
          </a:p>
        </p:txBody>
      </p:sp>
      <p:sp>
        <p:nvSpPr>
          <p:cNvPr id="4" name="Rectangle 3">
            <a:extLst>
              <a:ext uri="{FF2B5EF4-FFF2-40B4-BE49-F238E27FC236}">
                <a16:creationId xmlns:a16="http://schemas.microsoft.com/office/drawing/2014/main" xmlns="" id="{F6825D0F-648E-4017-870D-1D69CB7E18A4}"/>
              </a:ext>
            </a:extLst>
          </p:cNvPr>
          <p:cNvSpPr/>
          <p:nvPr/>
        </p:nvSpPr>
        <p:spPr>
          <a:xfrm>
            <a:off x="3048000" y="2967335"/>
            <a:ext cx="6096000" cy="923330"/>
          </a:xfrm>
          <a:prstGeom prst="rect">
            <a:avLst/>
          </a:prstGeom>
        </p:spPr>
        <p:txBody>
          <a:bodyPr>
            <a:spAutoFit/>
          </a:bodyPr>
          <a:lstStyle/>
          <a:p>
            <a:r>
              <a:rPr lang="id-ID" b="0" i="0" dirty="0">
                <a:solidFill>
                  <a:srgbClr val="666666"/>
                </a:solidFill>
                <a:effectLst/>
                <a:latin typeface="Montserrat"/>
              </a:rPr>
              <a:t>1. Zona Neartik</a:t>
            </a:r>
          </a:p>
          <a:p>
            <a:r>
              <a:rPr lang="id-ID" dirty="0"/>
              <a:t/>
            </a:r>
            <a:br>
              <a:rPr lang="id-ID" dirty="0"/>
            </a:br>
            <a:endParaRPr lang="id-ID" dirty="0"/>
          </a:p>
        </p:txBody>
      </p:sp>
    </p:spTree>
    <p:extLst>
      <p:ext uri="{BB962C8B-B14F-4D97-AF65-F5344CB8AC3E}">
        <p14:creationId xmlns:p14="http://schemas.microsoft.com/office/powerpoint/2010/main" val="2396074027"/>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25476A-A850-4C38-B59C-24CC4CB07333}"/>
              </a:ext>
            </a:extLst>
          </p:cNvPr>
          <p:cNvSpPr>
            <a:spLocks noGrp="1"/>
          </p:cNvSpPr>
          <p:nvPr>
            <p:ph type="title"/>
          </p:nvPr>
        </p:nvSpPr>
        <p:spPr/>
        <p:txBody>
          <a:bodyPr>
            <a:normAutofit fontScale="90000"/>
          </a:bodyPr>
          <a:lstStyle/>
          <a:p>
            <a:r>
              <a:rPr lang="id-ID" dirty="0"/>
              <a:t>                           </a:t>
            </a:r>
            <a:br>
              <a:rPr lang="id-ID" dirty="0"/>
            </a:br>
            <a:r>
              <a:rPr lang="id-ID" dirty="0"/>
              <a:t>                                   2. Zona Neotropik</a:t>
            </a:r>
            <a:br>
              <a:rPr lang="id-ID" dirty="0"/>
            </a:br>
            <a:endParaRPr lang="id-ID" dirty="0"/>
          </a:p>
        </p:txBody>
      </p:sp>
      <p:sp>
        <p:nvSpPr>
          <p:cNvPr id="3" name="Content Placeholder 2">
            <a:extLst>
              <a:ext uri="{FF2B5EF4-FFF2-40B4-BE49-F238E27FC236}">
                <a16:creationId xmlns:a16="http://schemas.microsoft.com/office/drawing/2014/main" xmlns="" id="{85871730-3CA0-4599-8F31-F8C0495FFDC5}"/>
              </a:ext>
            </a:extLst>
          </p:cNvPr>
          <p:cNvSpPr>
            <a:spLocks noGrp="1"/>
          </p:cNvSpPr>
          <p:nvPr>
            <p:ph idx="1"/>
          </p:nvPr>
        </p:nvSpPr>
        <p:spPr/>
        <p:txBody>
          <a:bodyPr/>
          <a:lstStyle/>
          <a:p>
            <a:pPr marL="0" indent="0">
              <a:buNone/>
            </a:pPr>
            <a:endParaRPr lang="id-ID" dirty="0"/>
          </a:p>
          <a:p>
            <a:pPr marL="0" indent="0">
              <a:buNone/>
            </a:pPr>
            <a:r>
              <a:rPr lang="id-ID" sz="4000" dirty="0"/>
              <a:t>Meliputi wilayah Amerika Tengah, Amerika Latin, dan Meksiko Selatan. Memiliki karakteristik wilayah seperti beriklim tropis dan beriklim sedang. Jenis fauna zona neotropik yaitu kukang, kura-kura galapagos, ikan piranha, anaconda, dan trenggiling.</a:t>
            </a:r>
          </a:p>
        </p:txBody>
      </p:sp>
    </p:spTree>
    <p:extLst>
      <p:ext uri="{BB962C8B-B14F-4D97-AF65-F5344CB8AC3E}">
        <p14:creationId xmlns:p14="http://schemas.microsoft.com/office/powerpoint/2010/main" val="4095030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7B1EE0-3775-4AB4-AC64-A27414C5D4ED}"/>
              </a:ext>
            </a:extLst>
          </p:cNvPr>
          <p:cNvSpPr>
            <a:spLocks noGrp="1"/>
          </p:cNvSpPr>
          <p:nvPr>
            <p:ph type="title"/>
          </p:nvPr>
        </p:nvSpPr>
        <p:spPr/>
        <p:txBody>
          <a:bodyPr>
            <a:normAutofit fontScale="90000"/>
          </a:bodyPr>
          <a:lstStyle/>
          <a:p>
            <a:r>
              <a:rPr lang="id-ID" dirty="0"/>
              <a:t/>
            </a:r>
            <a:br>
              <a:rPr lang="id-ID" dirty="0"/>
            </a:br>
            <a:r>
              <a:rPr lang="id-ID" dirty="0"/>
              <a:t>                          3. Zona Australis</a:t>
            </a:r>
            <a:br>
              <a:rPr lang="id-ID" dirty="0"/>
            </a:br>
            <a:endParaRPr lang="id-ID" dirty="0"/>
          </a:p>
        </p:txBody>
      </p:sp>
      <p:sp>
        <p:nvSpPr>
          <p:cNvPr id="3" name="Content Placeholder 2">
            <a:extLst>
              <a:ext uri="{FF2B5EF4-FFF2-40B4-BE49-F238E27FC236}">
                <a16:creationId xmlns:a16="http://schemas.microsoft.com/office/drawing/2014/main" xmlns="" id="{879F2F45-BE54-4045-B9B0-BBFA8994E94B}"/>
              </a:ext>
            </a:extLst>
          </p:cNvPr>
          <p:cNvSpPr>
            <a:spLocks noGrp="1"/>
          </p:cNvSpPr>
          <p:nvPr>
            <p:ph idx="1"/>
          </p:nvPr>
        </p:nvSpPr>
        <p:spPr/>
        <p:txBody>
          <a:bodyPr/>
          <a:lstStyle/>
          <a:p>
            <a:pPr marL="0" indent="0">
              <a:buNone/>
            </a:pPr>
            <a:endParaRPr lang="id-ID" dirty="0"/>
          </a:p>
          <a:p>
            <a:pPr marL="0" indent="0">
              <a:buNone/>
            </a:pPr>
            <a:r>
              <a:rPr lang="id-ID" sz="4000" dirty="0"/>
              <a:t>Meliputi wilayah Maluku, Papua, Australia, dan Selandia Baru. Memiliki karakteristik wilayah seperti beriklim tropis dan beriklim sedang. Jenis fauna zona australis yaitu koala, kangguru, buaya, maleo, kasuari, wallaby, dan platipus.</a:t>
            </a:r>
          </a:p>
        </p:txBody>
      </p:sp>
    </p:spTree>
    <p:extLst>
      <p:ext uri="{BB962C8B-B14F-4D97-AF65-F5344CB8AC3E}">
        <p14:creationId xmlns:p14="http://schemas.microsoft.com/office/powerpoint/2010/main" val="785190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A89CE2-4C03-47E4-92A8-4428398D716B}"/>
              </a:ext>
            </a:extLst>
          </p:cNvPr>
          <p:cNvSpPr>
            <a:spLocks noGrp="1"/>
          </p:cNvSpPr>
          <p:nvPr>
            <p:ph type="title"/>
          </p:nvPr>
        </p:nvSpPr>
        <p:spPr/>
        <p:txBody>
          <a:bodyPr>
            <a:normAutofit fontScale="90000"/>
          </a:bodyPr>
          <a:lstStyle/>
          <a:p>
            <a:r>
              <a:rPr lang="id-ID" dirty="0"/>
              <a:t/>
            </a:r>
            <a:br>
              <a:rPr lang="id-ID" dirty="0"/>
            </a:br>
            <a:r>
              <a:rPr lang="id-ID" dirty="0"/>
              <a:t>                              4. Zona Oriental</a:t>
            </a:r>
            <a:br>
              <a:rPr lang="id-ID" dirty="0"/>
            </a:br>
            <a:endParaRPr lang="id-ID" dirty="0"/>
          </a:p>
        </p:txBody>
      </p:sp>
      <p:sp>
        <p:nvSpPr>
          <p:cNvPr id="3" name="Content Placeholder 2">
            <a:extLst>
              <a:ext uri="{FF2B5EF4-FFF2-40B4-BE49-F238E27FC236}">
                <a16:creationId xmlns:a16="http://schemas.microsoft.com/office/drawing/2014/main" xmlns="" id="{AC4EE1F7-58C9-4C30-8B3C-101422B5F770}"/>
              </a:ext>
            </a:extLst>
          </p:cNvPr>
          <p:cNvSpPr>
            <a:spLocks noGrp="1"/>
          </p:cNvSpPr>
          <p:nvPr>
            <p:ph idx="1"/>
          </p:nvPr>
        </p:nvSpPr>
        <p:spPr/>
        <p:txBody>
          <a:bodyPr>
            <a:normAutofit/>
          </a:bodyPr>
          <a:lstStyle/>
          <a:p>
            <a:pPr marL="0" indent="0">
              <a:buNone/>
            </a:pPr>
            <a:r>
              <a:rPr lang="id-ID" sz="4000" dirty="0"/>
              <a:t>Meliputi wilayah Benua Asia Selatan dan Benua Asia Tenggara sampai di garis peralihan yang memisahkan Pulau Sulawesi dengan Pulau Maluku. Memiliki karakteristik wilayah seperti beriklim tropis dengan curah hujan yang tinggi. Jenis fauna zona oriental yaitu badak, harimau, gajah, dan bekantan</a:t>
            </a:r>
          </a:p>
        </p:txBody>
      </p:sp>
    </p:spTree>
    <p:extLst>
      <p:ext uri="{BB962C8B-B14F-4D97-AF65-F5344CB8AC3E}">
        <p14:creationId xmlns:p14="http://schemas.microsoft.com/office/powerpoint/2010/main" val="3982350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64D3D1-CA54-47FC-A91A-26B33315B127}"/>
              </a:ext>
            </a:extLst>
          </p:cNvPr>
          <p:cNvSpPr>
            <a:spLocks noGrp="1"/>
          </p:cNvSpPr>
          <p:nvPr>
            <p:ph type="title"/>
          </p:nvPr>
        </p:nvSpPr>
        <p:spPr/>
        <p:txBody>
          <a:bodyPr>
            <a:normAutofit fontScale="90000"/>
          </a:bodyPr>
          <a:lstStyle/>
          <a:p>
            <a:r>
              <a:rPr lang="id-ID" dirty="0"/>
              <a:t/>
            </a:r>
            <a:br>
              <a:rPr lang="id-ID" dirty="0"/>
            </a:br>
            <a:r>
              <a:rPr lang="id-ID" dirty="0"/>
              <a:t/>
            </a:r>
            <a:br>
              <a:rPr lang="id-ID" dirty="0"/>
            </a:br>
            <a:r>
              <a:rPr lang="id-ID" dirty="0"/>
              <a:t/>
            </a:r>
            <a:br>
              <a:rPr lang="id-ID" dirty="0"/>
            </a:br>
            <a:r>
              <a:rPr lang="id-ID" dirty="0"/>
              <a:t/>
            </a:r>
            <a:br>
              <a:rPr lang="id-ID" dirty="0"/>
            </a:br>
            <a:r>
              <a:rPr lang="id-ID" dirty="0"/>
              <a:t>                                      5. Zona Paleartik</a:t>
            </a:r>
            <a:br>
              <a:rPr lang="id-ID" dirty="0"/>
            </a:br>
            <a:r>
              <a:rPr lang="id-ID" dirty="0"/>
              <a:t/>
            </a:r>
            <a:br>
              <a:rPr lang="id-ID" dirty="0"/>
            </a:br>
            <a:r>
              <a:rPr lang="id-ID" dirty="0"/>
              <a:t/>
            </a:r>
            <a:br>
              <a:rPr lang="id-ID" dirty="0"/>
            </a:br>
            <a:r>
              <a:rPr lang="id-ID" dirty="0"/>
              <a:t/>
            </a:r>
            <a:br>
              <a:rPr lang="id-ID" dirty="0"/>
            </a:br>
            <a:endParaRPr lang="id-ID" dirty="0"/>
          </a:p>
        </p:txBody>
      </p:sp>
      <p:sp>
        <p:nvSpPr>
          <p:cNvPr id="3" name="Content Placeholder 2">
            <a:extLst>
              <a:ext uri="{FF2B5EF4-FFF2-40B4-BE49-F238E27FC236}">
                <a16:creationId xmlns:a16="http://schemas.microsoft.com/office/drawing/2014/main" xmlns="" id="{92085D93-9FC0-4A45-8359-DF402DA4B1CC}"/>
              </a:ext>
            </a:extLst>
          </p:cNvPr>
          <p:cNvSpPr>
            <a:spLocks noGrp="1"/>
          </p:cNvSpPr>
          <p:nvPr>
            <p:ph idx="1"/>
          </p:nvPr>
        </p:nvSpPr>
        <p:spPr/>
        <p:txBody>
          <a:bodyPr>
            <a:normAutofit/>
          </a:bodyPr>
          <a:lstStyle/>
          <a:p>
            <a:pPr marL="0" indent="0">
              <a:buNone/>
            </a:pPr>
            <a:r>
              <a:rPr lang="id-ID" sz="4400" dirty="0"/>
              <a:t>Meliputi wilayah Jepang, Himalaya, Afghanistan, Afrika, dan Inggris. Memiliki karakteristik wilayah dengan suhu relatif rendah dan curah hujan yang variatif. Jenis fauna zona paleartik yaitu burung pelatuk, panda, srigala, rusa kutub, lynx, landak, dan bison.</a:t>
            </a:r>
          </a:p>
        </p:txBody>
      </p:sp>
    </p:spTree>
    <p:extLst>
      <p:ext uri="{BB962C8B-B14F-4D97-AF65-F5344CB8AC3E}">
        <p14:creationId xmlns:p14="http://schemas.microsoft.com/office/powerpoint/2010/main" val="618203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8C7DD2-1F39-445D-8D28-3850A436FADD}"/>
              </a:ext>
            </a:extLst>
          </p:cNvPr>
          <p:cNvSpPr>
            <a:spLocks noGrp="1"/>
          </p:cNvSpPr>
          <p:nvPr>
            <p:ph type="title"/>
          </p:nvPr>
        </p:nvSpPr>
        <p:spPr/>
        <p:txBody>
          <a:bodyPr>
            <a:normAutofit fontScale="90000"/>
          </a:bodyPr>
          <a:lstStyle/>
          <a:p>
            <a:r>
              <a:rPr lang="id-ID" dirty="0"/>
              <a:t/>
            </a:r>
            <a:br>
              <a:rPr lang="id-ID" dirty="0"/>
            </a:br>
            <a:r>
              <a:rPr lang="id-ID" dirty="0"/>
              <a:t>                                  6. Zona Ethiopian</a:t>
            </a:r>
            <a:br>
              <a:rPr lang="id-ID" dirty="0"/>
            </a:br>
            <a:endParaRPr lang="id-ID" dirty="0"/>
          </a:p>
        </p:txBody>
      </p:sp>
      <p:sp>
        <p:nvSpPr>
          <p:cNvPr id="3" name="Content Placeholder 2">
            <a:extLst>
              <a:ext uri="{FF2B5EF4-FFF2-40B4-BE49-F238E27FC236}">
                <a16:creationId xmlns:a16="http://schemas.microsoft.com/office/drawing/2014/main" xmlns="" id="{D724A96E-D568-45A9-A09E-4F84EE7CC1E2}"/>
              </a:ext>
            </a:extLst>
          </p:cNvPr>
          <p:cNvSpPr>
            <a:spLocks noGrp="1"/>
          </p:cNvSpPr>
          <p:nvPr>
            <p:ph idx="1"/>
          </p:nvPr>
        </p:nvSpPr>
        <p:spPr/>
        <p:txBody>
          <a:bodyPr>
            <a:normAutofit/>
          </a:bodyPr>
          <a:lstStyle/>
          <a:p>
            <a:pPr marL="0" indent="0">
              <a:buNone/>
            </a:pPr>
            <a:r>
              <a:rPr lang="id-ID" sz="4400" dirty="0"/>
              <a:t>Meliputi wilayah Madagaskar, Afrika, dan daratan Arab Selatan. Memiliki karakteristik wilayah berupa padang pasir dengan iklim kering karena berada di wilayah gurun sahara. Jenis Fauna zona ethiopian yaitu jerapah, zebra, singa, kuda nil, unta, gorila, dan simpanse.</a:t>
            </a:r>
          </a:p>
        </p:txBody>
      </p:sp>
    </p:spTree>
    <p:extLst>
      <p:ext uri="{BB962C8B-B14F-4D97-AF65-F5344CB8AC3E}">
        <p14:creationId xmlns:p14="http://schemas.microsoft.com/office/powerpoint/2010/main" val="3967062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EC5A82-ED2C-4042-8186-F6663DCCB4E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38FC7C7-1A2F-4886-871E-2B540F201459}"/>
              </a:ext>
            </a:extLst>
          </p:cNvPr>
          <p:cNvSpPr>
            <a:spLocks noGrp="1"/>
          </p:cNvSpPr>
          <p:nvPr>
            <p:ph idx="1"/>
          </p:nvPr>
        </p:nvSpPr>
        <p:spPr/>
        <p:txBody>
          <a:bodyPr>
            <a:normAutofit lnSpcReduction="10000"/>
          </a:bodyPr>
          <a:lstStyle/>
          <a:p>
            <a:r>
              <a:rPr lang="id-ID" sz="4000" dirty="0"/>
              <a:t> Dari penjelasan diatas, kita dapat mengetahui bahwa persebaran flora dan fauna dunia tidaklah merata, hal itu karena dipengaruhi oleh karakteristik khas suatu wilayah serta dikendalikan oleh iklim yang membentuk suatu bioma. Bioma akan mempengaruhi jenis makhluk hidup atau jenis fauna yang akan hidup di dalamnya.</a:t>
            </a:r>
          </a:p>
          <a:p>
            <a:pPr marL="0" indent="0">
              <a:buNone/>
            </a:pPr>
            <a:endParaRPr lang="id-ID" dirty="0"/>
          </a:p>
          <a:p>
            <a:endParaRPr lang="id-ID" dirty="0"/>
          </a:p>
        </p:txBody>
      </p:sp>
    </p:spTree>
    <p:extLst>
      <p:ext uri="{BB962C8B-B14F-4D97-AF65-F5344CB8AC3E}">
        <p14:creationId xmlns:p14="http://schemas.microsoft.com/office/powerpoint/2010/main" val="1126092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89</TotalTime>
  <Words>976</Words>
  <Application>Microsoft Office PowerPoint</Application>
  <PresentationFormat>Custom</PresentationFormat>
  <Paragraphs>60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PERSEBARAN FAUNA DI DUNIA</vt:lpstr>
      <vt:lpstr>PowerPoint Presentation</vt:lpstr>
      <vt:lpstr>                                    1. Zona Neartik </vt:lpstr>
      <vt:lpstr>                                                               2. Zona Neotropik </vt:lpstr>
      <vt:lpstr>                           3. Zona Australis </vt:lpstr>
      <vt:lpstr>                               4. Zona Oriental </vt:lpstr>
      <vt:lpstr>                                          5. Zona Paleartik    </vt:lpstr>
      <vt:lpstr>                                   6. Zona Ethiopian </vt:lpstr>
      <vt:lpstr>PowerPoint Presentation</vt:lpstr>
      <vt:lpstr>PERSEBARAN FAUNA INDONESIA</vt:lpstr>
      <vt:lpstr>PowerPoint Presentation</vt:lpstr>
      <vt:lpstr>PowerPoint Presentation</vt:lpstr>
      <vt:lpstr>PowerPoint Presentation</vt:lpstr>
      <vt:lpstr>PowerPoint Presentation</vt:lpstr>
      <vt:lpstr>  Persebaran Fauna</vt:lpstr>
      <vt:lpstr>PowerPoint Presentation</vt:lpstr>
      <vt:lpstr>1. Fauna Indonesia bagian Barat</vt:lpstr>
      <vt:lpstr>PowerPoint Presentation</vt:lpstr>
      <vt:lpstr>2. Fauna Indonesia Bagian Tengah</vt:lpstr>
      <vt:lpstr>3. Fauna Indonesia Bagian Timur</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PERSEBARAN FAUNA DI DUNIA</dc:title>
  <dc:creator>ACER</dc:creator>
  <cp:lastModifiedBy>acer</cp:lastModifiedBy>
  <cp:revision>8</cp:revision>
  <dcterms:created xsi:type="dcterms:W3CDTF">2021-04-24T03:14:44Z</dcterms:created>
  <dcterms:modified xsi:type="dcterms:W3CDTF">2022-05-17T06:18:53Z</dcterms:modified>
</cp:coreProperties>
</file>