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4" r:id="rId11"/>
    <p:sldId id="265" r:id="rId12"/>
    <p:sldId id="269" r:id="rId13"/>
  </p:sldIdLst>
  <p:sldSz cx="12244388" cy="7205663"/>
  <p:notesSz cx="6858000" cy="9144000"/>
  <p:defaultTextStyle>
    <a:defPPr>
      <a:defRPr lang="en-US"/>
    </a:defPPr>
    <a:lvl1pPr marL="0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681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1362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7043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2724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8404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4085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9766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5447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>
          <p15:clr>
            <a:srgbClr val="A4A3A4"/>
          </p15:clr>
        </p15:guide>
        <p15:guide id="2" pos="3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6" y="60"/>
      </p:cViewPr>
      <p:guideLst>
        <p:guide orient="horz" pos="2270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E0C8C-3B81-4C16-9929-1AF251D1C111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A0241-919A-4F13-BB6F-B3869D9A4318}">
      <dgm:prSet custT="1"/>
      <dgm:spPr/>
      <dgm:t>
        <a:bodyPr/>
        <a:lstStyle/>
        <a:p>
          <a:pPr rtl="0"/>
          <a:r>
            <a:rPr lang="en-US" sz="3200" b="1" dirty="0"/>
            <a:t>   </a:t>
          </a:r>
          <a:r>
            <a:rPr lang="en-US" sz="3200" b="1" dirty="0" err="1"/>
            <a:t>Tujuan</a:t>
          </a:r>
          <a:r>
            <a:rPr lang="en-US" sz="3200" b="1" dirty="0"/>
            <a:t> </a:t>
          </a:r>
          <a:r>
            <a:rPr lang="en-US" sz="3200" b="1" dirty="0" err="1"/>
            <a:t>Pembelajaran</a:t>
          </a:r>
          <a:endParaRPr lang="en-US" sz="3200" dirty="0"/>
        </a:p>
      </dgm:t>
    </dgm:pt>
    <dgm:pt modelId="{EFC2BB22-49E7-4849-A4E0-01F5FB5B5BB0}" type="parTrans" cxnId="{978B1009-ED5E-4C69-8D90-B4820415583A}">
      <dgm:prSet/>
      <dgm:spPr/>
      <dgm:t>
        <a:bodyPr/>
        <a:lstStyle/>
        <a:p>
          <a:endParaRPr lang="en-US"/>
        </a:p>
      </dgm:t>
    </dgm:pt>
    <dgm:pt modelId="{E1A070BA-706B-4DEC-B403-E4AA837481FF}" type="sibTrans" cxnId="{978B1009-ED5E-4C69-8D90-B4820415583A}">
      <dgm:prSet/>
      <dgm:spPr/>
      <dgm:t>
        <a:bodyPr/>
        <a:lstStyle/>
        <a:p>
          <a:endParaRPr lang="en-US"/>
        </a:p>
      </dgm:t>
    </dgm:pt>
    <dgm:pt modelId="{C2BF9173-A100-4126-B59C-50739E6CD75B}" type="pres">
      <dgm:prSet presAssocID="{62AE0C8C-3B81-4C16-9929-1AF251D1C111}" presName="linear" presStyleCnt="0">
        <dgm:presLayoutVars>
          <dgm:animLvl val="lvl"/>
          <dgm:resizeHandles val="exact"/>
        </dgm:presLayoutVars>
      </dgm:prSet>
      <dgm:spPr/>
    </dgm:pt>
    <dgm:pt modelId="{4EB189F4-117B-41A0-B0F8-5543EEFD578A}" type="pres">
      <dgm:prSet presAssocID="{593A0241-919A-4F13-BB6F-B3869D9A4318}" presName="parentText" presStyleLbl="node1" presStyleIdx="0" presStyleCnt="1" custLinFactNeighborX="-7863" custLinFactNeighborY="-523">
        <dgm:presLayoutVars>
          <dgm:chMax val="0"/>
          <dgm:bulletEnabled val="1"/>
        </dgm:presLayoutVars>
      </dgm:prSet>
      <dgm:spPr/>
    </dgm:pt>
  </dgm:ptLst>
  <dgm:cxnLst>
    <dgm:cxn modelId="{978B1009-ED5E-4C69-8D90-B4820415583A}" srcId="{62AE0C8C-3B81-4C16-9929-1AF251D1C111}" destId="{593A0241-919A-4F13-BB6F-B3869D9A4318}" srcOrd="0" destOrd="0" parTransId="{EFC2BB22-49E7-4849-A4E0-01F5FB5B5BB0}" sibTransId="{E1A070BA-706B-4DEC-B403-E4AA837481FF}"/>
    <dgm:cxn modelId="{94093D3A-DBCB-477B-AFC7-88097D57D219}" type="presOf" srcId="{593A0241-919A-4F13-BB6F-B3869D9A4318}" destId="{4EB189F4-117B-41A0-B0F8-5543EEFD578A}" srcOrd="0" destOrd="0" presId="urn:microsoft.com/office/officeart/2005/8/layout/vList2"/>
    <dgm:cxn modelId="{9FE4D263-6246-4DF7-8614-7EAC1E1A1E72}" type="presOf" srcId="{62AE0C8C-3B81-4C16-9929-1AF251D1C111}" destId="{C2BF9173-A100-4126-B59C-50739E6CD75B}" srcOrd="0" destOrd="0" presId="urn:microsoft.com/office/officeart/2005/8/layout/vList2"/>
    <dgm:cxn modelId="{D5DAE07F-986D-4C6F-97C8-5A419F4C63D9}" type="presParOf" srcId="{C2BF9173-A100-4126-B59C-50739E6CD75B}" destId="{4EB189F4-117B-41A0-B0F8-5543EEFD57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4FC62-70DF-435D-82C5-E48141EDBC3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F1616-CE24-4BD9-874F-85A143E19001}">
      <dgm:prSet custT="1"/>
      <dgm:spPr/>
      <dgm:t>
        <a:bodyPr/>
        <a:lstStyle/>
        <a:p>
          <a:pPr rtl="0"/>
          <a:r>
            <a:rPr lang="en-US" sz="3200" dirty="0"/>
            <a:t> PETA KONSEP</a:t>
          </a:r>
        </a:p>
      </dgm:t>
    </dgm:pt>
    <dgm:pt modelId="{234F31DA-15C8-4CC0-B409-BA9A082688E9}" type="parTrans" cxnId="{7B649151-F7A5-42F4-8ADC-7D0A4071BE29}">
      <dgm:prSet/>
      <dgm:spPr/>
      <dgm:t>
        <a:bodyPr/>
        <a:lstStyle/>
        <a:p>
          <a:endParaRPr lang="en-US"/>
        </a:p>
      </dgm:t>
    </dgm:pt>
    <dgm:pt modelId="{FDB943C5-973B-4E56-96BD-09FFDD1960EE}" type="sibTrans" cxnId="{7B649151-F7A5-42F4-8ADC-7D0A4071BE29}">
      <dgm:prSet/>
      <dgm:spPr/>
      <dgm:t>
        <a:bodyPr/>
        <a:lstStyle/>
        <a:p>
          <a:endParaRPr lang="en-US"/>
        </a:p>
      </dgm:t>
    </dgm:pt>
    <dgm:pt modelId="{2BC394A9-BFF0-4FEE-8862-648C2E77DAE6}" type="pres">
      <dgm:prSet presAssocID="{EC54FC62-70DF-435D-82C5-E48141EDBC30}" presName="linear" presStyleCnt="0">
        <dgm:presLayoutVars>
          <dgm:animLvl val="lvl"/>
          <dgm:resizeHandles val="exact"/>
        </dgm:presLayoutVars>
      </dgm:prSet>
      <dgm:spPr/>
    </dgm:pt>
    <dgm:pt modelId="{6BF79023-83EE-4A6D-ACC8-37332F968399}" type="pres">
      <dgm:prSet presAssocID="{018F1616-CE24-4BD9-874F-85A143E19001}" presName="parentText" presStyleLbl="node1" presStyleIdx="0" presStyleCnt="1" custScaleY="166765">
        <dgm:presLayoutVars>
          <dgm:chMax val="0"/>
          <dgm:bulletEnabled val="1"/>
        </dgm:presLayoutVars>
      </dgm:prSet>
      <dgm:spPr/>
    </dgm:pt>
  </dgm:ptLst>
  <dgm:cxnLst>
    <dgm:cxn modelId="{86ED330E-5668-4A86-9938-EF196BCE9959}" type="presOf" srcId="{EC54FC62-70DF-435D-82C5-E48141EDBC30}" destId="{2BC394A9-BFF0-4FEE-8862-648C2E77DAE6}" srcOrd="0" destOrd="0" presId="urn:microsoft.com/office/officeart/2005/8/layout/vList2"/>
    <dgm:cxn modelId="{7B649151-F7A5-42F4-8ADC-7D0A4071BE29}" srcId="{EC54FC62-70DF-435D-82C5-E48141EDBC30}" destId="{018F1616-CE24-4BD9-874F-85A143E19001}" srcOrd="0" destOrd="0" parTransId="{234F31DA-15C8-4CC0-B409-BA9A082688E9}" sibTransId="{FDB943C5-973B-4E56-96BD-09FFDD1960EE}"/>
    <dgm:cxn modelId="{519730E3-6F77-471B-A344-563DA2A5B743}" type="presOf" srcId="{018F1616-CE24-4BD9-874F-85A143E19001}" destId="{6BF79023-83EE-4A6D-ACC8-37332F968399}" srcOrd="0" destOrd="0" presId="urn:microsoft.com/office/officeart/2005/8/layout/vList2"/>
    <dgm:cxn modelId="{5D25D791-D23D-46A6-9C7A-3AB739A7BF1C}" type="presParOf" srcId="{2BC394A9-BFF0-4FEE-8862-648C2E77DAE6}" destId="{6BF79023-83EE-4A6D-ACC8-37332F9683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58E96-D08E-4F21-8351-8797B04DA8B1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C8D4AA-150F-419C-8611-1D646F445783}">
      <dgm:prSet/>
      <dgm:spPr/>
      <dgm:t>
        <a:bodyPr/>
        <a:lstStyle/>
        <a:p>
          <a:pPr rtl="0"/>
          <a:r>
            <a:rPr lang="en-US" b="1" dirty="0"/>
            <a:t>A. </a:t>
          </a:r>
          <a:r>
            <a:rPr lang="en-US" b="1" dirty="0" err="1"/>
            <a:t>Konsep</a:t>
          </a:r>
          <a:r>
            <a:rPr lang="en-US" b="1" dirty="0"/>
            <a:t> </a:t>
          </a:r>
          <a:r>
            <a:rPr lang="en-US" b="1" dirty="0" err="1"/>
            <a:t>Persamaan</a:t>
          </a:r>
          <a:r>
            <a:rPr lang="en-US" b="1" dirty="0"/>
            <a:t> </a:t>
          </a:r>
          <a:r>
            <a:rPr lang="en-US" b="1" dirty="0" err="1"/>
            <a:t>Dasar</a:t>
          </a:r>
          <a:r>
            <a:rPr lang="en-US" b="1" dirty="0"/>
            <a:t> </a:t>
          </a:r>
          <a:r>
            <a:rPr lang="en-US" b="1" dirty="0" err="1"/>
            <a:t>Akuntansi</a:t>
          </a:r>
          <a:endParaRPr lang="en-US" dirty="0"/>
        </a:p>
      </dgm:t>
    </dgm:pt>
    <dgm:pt modelId="{3A4F3632-C5EE-4274-BE04-E969A99FFBA8}" type="parTrans" cxnId="{41E011C4-1982-4CCE-A79F-60591B48046B}">
      <dgm:prSet/>
      <dgm:spPr/>
      <dgm:t>
        <a:bodyPr/>
        <a:lstStyle/>
        <a:p>
          <a:endParaRPr lang="en-US"/>
        </a:p>
      </dgm:t>
    </dgm:pt>
    <dgm:pt modelId="{4836D745-04C6-419F-82AD-9E5F0CF0B606}" type="sibTrans" cxnId="{41E011C4-1982-4CCE-A79F-60591B48046B}">
      <dgm:prSet/>
      <dgm:spPr/>
      <dgm:t>
        <a:bodyPr/>
        <a:lstStyle/>
        <a:p>
          <a:endParaRPr lang="en-US"/>
        </a:p>
      </dgm:t>
    </dgm:pt>
    <dgm:pt modelId="{BC934475-C320-420F-9958-40ED56384DC0}" type="pres">
      <dgm:prSet presAssocID="{94858E96-D08E-4F21-8351-8797B04DA8B1}" presName="linear" presStyleCnt="0">
        <dgm:presLayoutVars>
          <dgm:animLvl val="lvl"/>
          <dgm:resizeHandles val="exact"/>
        </dgm:presLayoutVars>
      </dgm:prSet>
      <dgm:spPr/>
    </dgm:pt>
    <dgm:pt modelId="{B888A89B-38C6-4215-A866-7A3B0737AC37}" type="pres">
      <dgm:prSet presAssocID="{23C8D4AA-150F-419C-8611-1D646F44578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CF8FE14-32FA-4AF2-953E-3D78B68C3B7E}" type="presOf" srcId="{23C8D4AA-150F-419C-8611-1D646F445783}" destId="{B888A89B-38C6-4215-A866-7A3B0737AC37}" srcOrd="0" destOrd="0" presId="urn:microsoft.com/office/officeart/2005/8/layout/vList2"/>
    <dgm:cxn modelId="{41E011C4-1982-4CCE-A79F-60591B48046B}" srcId="{94858E96-D08E-4F21-8351-8797B04DA8B1}" destId="{23C8D4AA-150F-419C-8611-1D646F445783}" srcOrd="0" destOrd="0" parTransId="{3A4F3632-C5EE-4274-BE04-E969A99FFBA8}" sibTransId="{4836D745-04C6-419F-82AD-9E5F0CF0B606}"/>
    <dgm:cxn modelId="{2ABF89DA-E76F-4B86-BC20-F00645E7C07B}" type="presOf" srcId="{94858E96-D08E-4F21-8351-8797B04DA8B1}" destId="{BC934475-C320-420F-9958-40ED56384DC0}" srcOrd="0" destOrd="0" presId="urn:microsoft.com/office/officeart/2005/8/layout/vList2"/>
    <dgm:cxn modelId="{090884F0-DDB8-489E-94B2-DB60D33E43EB}" type="presParOf" srcId="{BC934475-C320-420F-9958-40ED56384DC0}" destId="{B888A89B-38C6-4215-A866-7A3B0737AC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6F992-2596-4F45-9272-986DA064D76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F817C-EB0B-4756-8306-3120D0AC56FE}">
      <dgm:prSet custT="1"/>
      <dgm:spPr/>
      <dgm:t>
        <a:bodyPr/>
        <a:lstStyle/>
        <a:p>
          <a:pPr rtl="0"/>
          <a:r>
            <a:rPr lang="en-US" sz="2800" dirty="0"/>
            <a:t>  </a:t>
          </a:r>
          <a:r>
            <a:rPr lang="en-US" sz="2800" b="1" dirty="0" err="1">
              <a:solidFill>
                <a:schemeClr val="tx1"/>
              </a:solidFill>
            </a:rPr>
            <a:t>Aset</a:t>
          </a:r>
          <a:r>
            <a:rPr lang="en-US" sz="2800" b="1" dirty="0">
              <a:solidFill>
                <a:schemeClr val="tx1"/>
              </a:solidFill>
            </a:rPr>
            <a:t> = </a:t>
          </a:r>
          <a:r>
            <a:rPr lang="en-US" sz="2800" b="1" dirty="0" err="1">
              <a:solidFill>
                <a:schemeClr val="tx1"/>
              </a:solidFill>
            </a:rPr>
            <a:t>Kewajiban+Ekuitas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Pemilik</a:t>
          </a:r>
          <a:endParaRPr lang="en-US" sz="2800" b="1" dirty="0">
            <a:solidFill>
              <a:schemeClr val="tx1"/>
            </a:solidFill>
          </a:endParaRPr>
        </a:p>
      </dgm:t>
    </dgm:pt>
    <dgm:pt modelId="{546F51E1-F057-482F-8DA1-2D33CA2241F7}" type="sibTrans" cxnId="{B2314B5A-EDBE-4BC0-A50A-24D8417FBBF2}">
      <dgm:prSet/>
      <dgm:spPr/>
      <dgm:t>
        <a:bodyPr/>
        <a:lstStyle/>
        <a:p>
          <a:endParaRPr lang="en-US"/>
        </a:p>
      </dgm:t>
    </dgm:pt>
    <dgm:pt modelId="{7E839690-89C5-4065-8ACE-CD4E1EFAD55A}" type="parTrans" cxnId="{B2314B5A-EDBE-4BC0-A50A-24D8417FBBF2}">
      <dgm:prSet/>
      <dgm:spPr/>
      <dgm:t>
        <a:bodyPr/>
        <a:lstStyle/>
        <a:p>
          <a:endParaRPr lang="en-US"/>
        </a:p>
      </dgm:t>
    </dgm:pt>
    <dgm:pt modelId="{BF4D0E0F-1DEC-4495-90A3-EA0AACFAB7B7}" type="pres">
      <dgm:prSet presAssocID="{B6F6F992-2596-4F45-9272-986DA064D769}" presName="linear" presStyleCnt="0">
        <dgm:presLayoutVars>
          <dgm:animLvl val="lvl"/>
          <dgm:resizeHandles val="exact"/>
        </dgm:presLayoutVars>
      </dgm:prSet>
      <dgm:spPr/>
    </dgm:pt>
    <dgm:pt modelId="{9958B721-B83A-4451-B231-0E2B452DE86A}" type="pres">
      <dgm:prSet presAssocID="{0CBF817C-EB0B-4756-8306-3120D0AC56FE}" presName="parentText" presStyleLbl="node1" presStyleIdx="0" presStyleCnt="1" custScaleY="241301" custLinFactY="-100000" custLinFactNeighborX="228" custLinFactNeighborY="-118665">
        <dgm:presLayoutVars>
          <dgm:chMax val="0"/>
          <dgm:bulletEnabled val="1"/>
        </dgm:presLayoutVars>
      </dgm:prSet>
      <dgm:spPr/>
    </dgm:pt>
  </dgm:ptLst>
  <dgm:cxnLst>
    <dgm:cxn modelId="{33FF2346-E752-41A1-A7D4-C5855934A70E}" type="presOf" srcId="{B6F6F992-2596-4F45-9272-986DA064D769}" destId="{BF4D0E0F-1DEC-4495-90A3-EA0AACFAB7B7}" srcOrd="0" destOrd="0" presId="urn:microsoft.com/office/officeart/2005/8/layout/vList2"/>
    <dgm:cxn modelId="{B2314B5A-EDBE-4BC0-A50A-24D8417FBBF2}" srcId="{B6F6F992-2596-4F45-9272-986DA064D769}" destId="{0CBF817C-EB0B-4756-8306-3120D0AC56FE}" srcOrd="0" destOrd="0" parTransId="{7E839690-89C5-4065-8ACE-CD4E1EFAD55A}" sibTransId="{546F51E1-F057-482F-8DA1-2D33CA2241F7}"/>
    <dgm:cxn modelId="{66C851C9-3B0B-40A8-9A53-BD72D53E2310}" type="presOf" srcId="{0CBF817C-EB0B-4756-8306-3120D0AC56FE}" destId="{9958B721-B83A-4451-B231-0E2B452DE86A}" srcOrd="0" destOrd="0" presId="urn:microsoft.com/office/officeart/2005/8/layout/vList2"/>
    <dgm:cxn modelId="{1EE79E82-33DE-4219-89D9-C5610B7603E2}" type="presParOf" srcId="{BF4D0E0F-1DEC-4495-90A3-EA0AACFAB7B7}" destId="{9958B721-B83A-4451-B231-0E2B452DE8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2D1C9-60A9-404A-A17E-3C8026BD9DF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9EB47D-560E-4989-ADCB-8ACE1E6CFCF0}">
      <dgm:prSet custT="1"/>
      <dgm:spPr/>
      <dgm:t>
        <a:bodyPr/>
        <a:lstStyle/>
        <a:p>
          <a:pPr rtl="0"/>
          <a:r>
            <a:rPr lang="da-DK" sz="3200" b="1" dirty="0">
              <a:solidFill>
                <a:schemeClr val="tx1"/>
              </a:solidFill>
            </a:rPr>
            <a:t>B. Mekanisme Debet Kredit dan Aturan Saldo </a:t>
          </a:r>
          <a:r>
            <a:rPr lang="en-US" sz="3200" b="1" dirty="0">
              <a:solidFill>
                <a:schemeClr val="tx1"/>
              </a:solidFill>
            </a:rPr>
            <a:t>Normal</a:t>
          </a:r>
        </a:p>
      </dgm:t>
    </dgm:pt>
    <dgm:pt modelId="{38B14753-6A90-472F-BF71-6E3F3A2314B2}" type="parTrans" cxnId="{41D7EBEB-A79E-42EB-9170-65DD51EBDAD4}">
      <dgm:prSet/>
      <dgm:spPr/>
      <dgm:t>
        <a:bodyPr/>
        <a:lstStyle/>
        <a:p>
          <a:endParaRPr lang="en-US"/>
        </a:p>
      </dgm:t>
    </dgm:pt>
    <dgm:pt modelId="{A7EEB3EF-4984-4B72-95D1-92E03B123670}" type="sibTrans" cxnId="{41D7EBEB-A79E-42EB-9170-65DD51EBDAD4}">
      <dgm:prSet/>
      <dgm:spPr/>
      <dgm:t>
        <a:bodyPr/>
        <a:lstStyle/>
        <a:p>
          <a:endParaRPr lang="en-US"/>
        </a:p>
      </dgm:t>
    </dgm:pt>
    <dgm:pt modelId="{73B97C0F-9D60-4926-9DCE-5E34B6541AFE}" type="pres">
      <dgm:prSet presAssocID="{6412D1C9-60A9-404A-A17E-3C8026BD9DF9}" presName="linear" presStyleCnt="0">
        <dgm:presLayoutVars>
          <dgm:animLvl val="lvl"/>
          <dgm:resizeHandles val="exact"/>
        </dgm:presLayoutVars>
      </dgm:prSet>
      <dgm:spPr/>
    </dgm:pt>
    <dgm:pt modelId="{E7F088D2-F608-4968-B218-D4B5F75EA95E}" type="pres">
      <dgm:prSet presAssocID="{009EB47D-560E-4989-ADCB-8ACE1E6CFC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8C2912-E46D-470D-8D70-70164A9DF83E}" type="presOf" srcId="{009EB47D-560E-4989-ADCB-8ACE1E6CFCF0}" destId="{E7F088D2-F608-4968-B218-D4B5F75EA95E}" srcOrd="0" destOrd="0" presId="urn:microsoft.com/office/officeart/2005/8/layout/vList2"/>
    <dgm:cxn modelId="{BBB98EA2-D317-4BC7-9D39-7652118B3B92}" type="presOf" srcId="{6412D1C9-60A9-404A-A17E-3C8026BD9DF9}" destId="{73B97C0F-9D60-4926-9DCE-5E34B6541AFE}" srcOrd="0" destOrd="0" presId="urn:microsoft.com/office/officeart/2005/8/layout/vList2"/>
    <dgm:cxn modelId="{41D7EBEB-A79E-42EB-9170-65DD51EBDAD4}" srcId="{6412D1C9-60A9-404A-A17E-3C8026BD9DF9}" destId="{009EB47D-560E-4989-ADCB-8ACE1E6CFCF0}" srcOrd="0" destOrd="0" parTransId="{38B14753-6A90-472F-BF71-6E3F3A2314B2}" sibTransId="{A7EEB3EF-4984-4B72-95D1-92E03B123670}"/>
    <dgm:cxn modelId="{7AFB426B-7FCE-4D0B-A707-1456B44660EE}" type="presParOf" srcId="{73B97C0F-9D60-4926-9DCE-5E34B6541AFE}" destId="{E7F088D2-F608-4968-B218-D4B5F75E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B8A27-D2A8-48FD-A79D-405B5964D7D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5F113-D1B6-4B90-AC2E-4BFABE1AAC18}">
      <dgm:prSet custT="1"/>
      <dgm:spPr/>
      <dgm:t>
        <a:bodyPr/>
        <a:lstStyle/>
        <a:p>
          <a:pPr algn="ctr" rtl="0"/>
          <a:r>
            <a:rPr lang="en-US" sz="3200" b="1" dirty="0">
              <a:solidFill>
                <a:schemeClr val="tx1"/>
              </a:solidFill>
            </a:rPr>
            <a:t>  C. </a:t>
          </a:r>
          <a:r>
            <a:rPr lang="en-US" sz="3200" b="1" dirty="0" err="1">
              <a:solidFill>
                <a:schemeClr val="tx1"/>
              </a:solidFill>
            </a:rPr>
            <a:t>Analisis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Transaksi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dan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Pencatatan</a:t>
          </a:r>
          <a:r>
            <a:rPr lang="en-US" sz="3200" b="1" dirty="0">
              <a:solidFill>
                <a:schemeClr val="tx1"/>
              </a:solidFill>
            </a:rPr>
            <a:t>   </a:t>
          </a:r>
          <a:r>
            <a:rPr lang="en-US" sz="3200" b="1" dirty="0" err="1">
              <a:solidFill>
                <a:schemeClr val="tx1"/>
              </a:solidFill>
            </a:rPr>
            <a:t>dalam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Persamaan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Dasar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Akuntansi</a:t>
          </a:r>
          <a:endParaRPr lang="en-US" sz="3200" dirty="0">
            <a:solidFill>
              <a:schemeClr val="tx1"/>
            </a:solidFill>
          </a:endParaRPr>
        </a:p>
      </dgm:t>
    </dgm:pt>
    <dgm:pt modelId="{95C71E76-B6D2-4328-AE04-FB0955506FE2}" type="parTrans" cxnId="{FD9DC02C-74CC-42D5-B0B4-9124B693E261}">
      <dgm:prSet/>
      <dgm:spPr/>
      <dgm:t>
        <a:bodyPr/>
        <a:lstStyle/>
        <a:p>
          <a:endParaRPr lang="en-US"/>
        </a:p>
      </dgm:t>
    </dgm:pt>
    <dgm:pt modelId="{AA0B8736-89E9-41C8-9F63-405FD99A5AD6}" type="sibTrans" cxnId="{FD9DC02C-74CC-42D5-B0B4-9124B693E261}">
      <dgm:prSet/>
      <dgm:spPr/>
      <dgm:t>
        <a:bodyPr/>
        <a:lstStyle/>
        <a:p>
          <a:endParaRPr lang="en-US"/>
        </a:p>
      </dgm:t>
    </dgm:pt>
    <dgm:pt modelId="{D4DF8CF9-DAE8-400B-8DE6-0FAF5E5029ED}" type="pres">
      <dgm:prSet presAssocID="{02EB8A27-D2A8-48FD-A79D-405B5964D7D3}" presName="linear" presStyleCnt="0">
        <dgm:presLayoutVars>
          <dgm:animLvl val="lvl"/>
          <dgm:resizeHandles val="exact"/>
        </dgm:presLayoutVars>
      </dgm:prSet>
      <dgm:spPr/>
    </dgm:pt>
    <dgm:pt modelId="{D24A90E9-0F6F-44EC-AB19-71879ADFE8B9}" type="pres">
      <dgm:prSet presAssocID="{9B85F113-D1B6-4B90-AC2E-4BFABE1AAC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9DC02C-74CC-42D5-B0B4-9124B693E261}" srcId="{02EB8A27-D2A8-48FD-A79D-405B5964D7D3}" destId="{9B85F113-D1B6-4B90-AC2E-4BFABE1AAC18}" srcOrd="0" destOrd="0" parTransId="{95C71E76-B6D2-4328-AE04-FB0955506FE2}" sibTransId="{AA0B8736-89E9-41C8-9F63-405FD99A5AD6}"/>
    <dgm:cxn modelId="{BB360C81-3A99-4DD6-9207-F99005C32833}" type="presOf" srcId="{02EB8A27-D2A8-48FD-A79D-405B5964D7D3}" destId="{D4DF8CF9-DAE8-400B-8DE6-0FAF5E5029ED}" srcOrd="0" destOrd="0" presId="urn:microsoft.com/office/officeart/2005/8/layout/vList2"/>
    <dgm:cxn modelId="{C2B459A7-90B7-4D93-A266-DCF8DF38DEC3}" type="presOf" srcId="{9B85F113-D1B6-4B90-AC2E-4BFABE1AAC18}" destId="{D24A90E9-0F6F-44EC-AB19-71879ADFE8B9}" srcOrd="0" destOrd="0" presId="urn:microsoft.com/office/officeart/2005/8/layout/vList2"/>
    <dgm:cxn modelId="{A1C45BC2-0BE3-4106-A8ED-BB8E79FB9892}" type="presParOf" srcId="{D4DF8CF9-DAE8-400B-8DE6-0FAF5E5029ED}" destId="{D24A90E9-0F6F-44EC-AB19-71879ADFE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189F4-117B-41A0-B0F8-5543EEFD578A}">
      <dsp:nvSpPr>
        <dsp:cNvPr id="0" name=""/>
        <dsp:cNvSpPr/>
      </dsp:nvSpPr>
      <dsp:spPr>
        <a:xfrm>
          <a:off x="0" y="0"/>
          <a:ext cx="4572000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 </a:t>
          </a:r>
          <a:r>
            <a:rPr lang="en-US" sz="3200" b="1" kern="1200" dirty="0" err="1"/>
            <a:t>Tujuan</a:t>
          </a:r>
          <a:r>
            <a:rPr lang="en-US" sz="3200" b="1" kern="1200" dirty="0"/>
            <a:t> </a:t>
          </a:r>
          <a:r>
            <a:rPr lang="en-US" sz="3200" b="1" kern="1200" dirty="0" err="1"/>
            <a:t>Pembelajaran</a:t>
          </a:r>
          <a:endParaRPr lang="en-US" sz="3200" kern="1200" dirty="0"/>
        </a:p>
      </dsp:txBody>
      <dsp:txXfrm>
        <a:off x="39295" y="39295"/>
        <a:ext cx="4493410" cy="72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9023-83EE-4A6D-ACC8-37332F968399}">
      <dsp:nvSpPr>
        <dsp:cNvPr id="0" name=""/>
        <dsp:cNvSpPr/>
      </dsp:nvSpPr>
      <dsp:spPr>
        <a:xfrm>
          <a:off x="0" y="285"/>
          <a:ext cx="2819400" cy="584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PETA KONSEP</a:t>
          </a:r>
        </a:p>
      </dsp:txBody>
      <dsp:txXfrm>
        <a:off x="28518" y="28803"/>
        <a:ext cx="2762364" cy="527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8A89B-38C6-4215-A866-7A3B0737AC37}">
      <dsp:nvSpPr>
        <dsp:cNvPr id="0" name=""/>
        <dsp:cNvSpPr/>
      </dsp:nvSpPr>
      <dsp:spPr>
        <a:xfrm>
          <a:off x="0" y="237832"/>
          <a:ext cx="67193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A. </a:t>
          </a:r>
          <a:r>
            <a:rPr lang="en-US" sz="3100" b="1" kern="1200" dirty="0" err="1"/>
            <a:t>Konsep</a:t>
          </a:r>
          <a:r>
            <a:rPr lang="en-US" sz="3100" b="1" kern="1200" dirty="0"/>
            <a:t> </a:t>
          </a:r>
          <a:r>
            <a:rPr lang="en-US" sz="3100" b="1" kern="1200" dirty="0" err="1"/>
            <a:t>Persamaan</a:t>
          </a:r>
          <a:r>
            <a:rPr lang="en-US" sz="3100" b="1" kern="1200" dirty="0"/>
            <a:t> </a:t>
          </a:r>
          <a:r>
            <a:rPr lang="en-US" sz="3100" b="1" kern="1200" dirty="0" err="1"/>
            <a:t>Dasar</a:t>
          </a:r>
          <a:r>
            <a:rPr lang="en-US" sz="3100" b="1" kern="1200" dirty="0"/>
            <a:t> </a:t>
          </a:r>
          <a:r>
            <a:rPr lang="en-US" sz="3100" b="1" kern="1200" dirty="0" err="1"/>
            <a:t>Akuntansi</a:t>
          </a:r>
          <a:endParaRPr lang="en-US" sz="3100" kern="1200" dirty="0"/>
        </a:p>
      </dsp:txBody>
      <dsp:txXfrm>
        <a:off x="36296" y="274128"/>
        <a:ext cx="6646748" cy="6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B721-B83A-4451-B231-0E2B452DE86A}">
      <dsp:nvSpPr>
        <dsp:cNvPr id="0" name=""/>
        <dsp:cNvSpPr/>
      </dsp:nvSpPr>
      <dsp:spPr>
        <a:xfrm>
          <a:off x="0" y="0"/>
          <a:ext cx="5816625" cy="761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</a:t>
          </a:r>
          <a:r>
            <a:rPr lang="en-US" sz="2800" b="1" kern="1200" dirty="0" err="1">
              <a:solidFill>
                <a:schemeClr val="tx1"/>
              </a:solidFill>
            </a:rPr>
            <a:t>Aset</a:t>
          </a:r>
          <a:r>
            <a:rPr lang="en-US" sz="2800" b="1" kern="1200" dirty="0">
              <a:solidFill>
                <a:schemeClr val="tx1"/>
              </a:solidFill>
            </a:rPr>
            <a:t> = </a:t>
          </a:r>
          <a:r>
            <a:rPr lang="en-US" sz="2800" b="1" kern="1200" dirty="0" err="1">
              <a:solidFill>
                <a:schemeClr val="tx1"/>
              </a:solidFill>
            </a:rPr>
            <a:t>Kewajiban+Ekuitas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Pemilik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7175" y="37175"/>
        <a:ext cx="5742275" cy="687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088D2-F608-4968-B218-D4B5F75EA95E}">
      <dsp:nvSpPr>
        <dsp:cNvPr id="0" name=""/>
        <dsp:cNvSpPr/>
      </dsp:nvSpPr>
      <dsp:spPr>
        <a:xfrm>
          <a:off x="0" y="165"/>
          <a:ext cx="7010400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b="1" kern="1200" dirty="0">
              <a:solidFill>
                <a:schemeClr val="tx1"/>
              </a:solidFill>
            </a:rPr>
            <a:t>B. Mekanisme Debet Kredit dan Aturan Saldo </a:t>
          </a:r>
          <a:r>
            <a:rPr lang="en-US" sz="3200" b="1" kern="1200" dirty="0">
              <a:solidFill>
                <a:schemeClr val="tx1"/>
              </a:solidFill>
            </a:rPr>
            <a:t>Normal</a:t>
          </a:r>
        </a:p>
      </dsp:txBody>
      <dsp:txXfrm>
        <a:off x="55781" y="55946"/>
        <a:ext cx="6898838" cy="1031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A90E9-0F6F-44EC-AB19-71879ADFE8B9}">
      <dsp:nvSpPr>
        <dsp:cNvPr id="0" name=""/>
        <dsp:cNvSpPr/>
      </dsp:nvSpPr>
      <dsp:spPr>
        <a:xfrm>
          <a:off x="0" y="408"/>
          <a:ext cx="83058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  C. </a:t>
          </a:r>
          <a:r>
            <a:rPr lang="en-US" sz="3200" b="1" kern="1200" dirty="0" err="1">
              <a:solidFill>
                <a:schemeClr val="tx1"/>
              </a:solidFill>
            </a:rPr>
            <a:t>Analisis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Transaksi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dan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Pencatatan</a:t>
          </a:r>
          <a:r>
            <a:rPr lang="en-US" sz="3200" b="1" kern="1200" dirty="0">
              <a:solidFill>
                <a:schemeClr val="tx1"/>
              </a:solidFill>
            </a:rPr>
            <a:t>   </a:t>
          </a:r>
          <a:r>
            <a:rPr lang="en-US" sz="3200" b="1" kern="1200" dirty="0" err="1">
              <a:solidFill>
                <a:schemeClr val="tx1"/>
              </a:solidFill>
            </a:rPr>
            <a:t>dalam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Persamaan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Dasar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Akuntansi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2546" y="52954"/>
        <a:ext cx="8200708" cy="97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29" y="2238426"/>
            <a:ext cx="10407730" cy="15445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658" y="4083209"/>
            <a:ext cx="8571072" cy="18414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9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1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181" y="288561"/>
            <a:ext cx="2754987" cy="6148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219" y="288561"/>
            <a:ext cx="8060889" cy="61481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2238375"/>
            <a:ext cx="10409238" cy="154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738" y="4083050"/>
            <a:ext cx="8570912" cy="184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7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4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4630738"/>
            <a:ext cx="104076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788" y="3054350"/>
            <a:ext cx="10407650" cy="15763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0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81163"/>
            <a:ext cx="543242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1163"/>
            <a:ext cx="5434013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4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12900"/>
            <a:ext cx="5410200" cy="671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284413"/>
            <a:ext cx="5410200" cy="4152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9825" y="1612900"/>
            <a:ext cx="5411788" cy="671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825" y="2284413"/>
            <a:ext cx="5411788" cy="4152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0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87338"/>
            <a:ext cx="4027488" cy="1220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900" y="287338"/>
            <a:ext cx="6843713" cy="614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" y="1508125"/>
            <a:ext cx="4027488" cy="4929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5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5043488"/>
            <a:ext cx="7346950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0300" y="644525"/>
            <a:ext cx="7346950" cy="4322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300" y="5638800"/>
            <a:ext cx="7346950" cy="846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62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300" y="288925"/>
            <a:ext cx="2754313" cy="6148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288925"/>
            <a:ext cx="8112125" cy="6148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22" y="4630306"/>
            <a:ext cx="10407730" cy="143112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222" y="3054068"/>
            <a:ext cx="10407730" cy="157623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6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1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7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2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8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4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97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5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219" y="1681322"/>
            <a:ext cx="5407938" cy="4755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231" y="1681322"/>
            <a:ext cx="5407938" cy="4755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20" y="1612935"/>
            <a:ext cx="5410064" cy="6721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681" indent="0">
              <a:buNone/>
              <a:defRPr sz="2400" b="1"/>
            </a:lvl2pPr>
            <a:lvl3pPr marL="1111362" indent="0">
              <a:buNone/>
              <a:defRPr sz="2200" b="1"/>
            </a:lvl3pPr>
            <a:lvl4pPr marL="1667043" indent="0">
              <a:buNone/>
              <a:defRPr sz="1900" b="1"/>
            </a:lvl4pPr>
            <a:lvl5pPr marL="2222724" indent="0">
              <a:buNone/>
              <a:defRPr sz="1900" b="1"/>
            </a:lvl5pPr>
            <a:lvl6pPr marL="2778404" indent="0">
              <a:buNone/>
              <a:defRPr sz="1900" b="1"/>
            </a:lvl6pPr>
            <a:lvl7pPr marL="3334085" indent="0">
              <a:buNone/>
              <a:defRPr sz="1900" b="1"/>
            </a:lvl7pPr>
            <a:lvl8pPr marL="3889766" indent="0">
              <a:buNone/>
              <a:defRPr sz="1900" b="1"/>
            </a:lvl8pPr>
            <a:lvl9pPr marL="444544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220" y="2285129"/>
            <a:ext cx="5410064" cy="41515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9979" y="1612935"/>
            <a:ext cx="5412190" cy="6721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681" indent="0">
              <a:buNone/>
              <a:defRPr sz="2400" b="1"/>
            </a:lvl2pPr>
            <a:lvl3pPr marL="1111362" indent="0">
              <a:buNone/>
              <a:defRPr sz="2200" b="1"/>
            </a:lvl3pPr>
            <a:lvl4pPr marL="1667043" indent="0">
              <a:buNone/>
              <a:defRPr sz="1900" b="1"/>
            </a:lvl4pPr>
            <a:lvl5pPr marL="2222724" indent="0">
              <a:buNone/>
              <a:defRPr sz="1900" b="1"/>
            </a:lvl5pPr>
            <a:lvl6pPr marL="2778404" indent="0">
              <a:buNone/>
              <a:defRPr sz="1900" b="1"/>
            </a:lvl6pPr>
            <a:lvl7pPr marL="3334085" indent="0">
              <a:buNone/>
              <a:defRPr sz="1900" b="1"/>
            </a:lvl7pPr>
            <a:lvl8pPr marL="3889766" indent="0">
              <a:buNone/>
              <a:defRPr sz="1900" b="1"/>
            </a:lvl8pPr>
            <a:lvl9pPr marL="444544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979" y="2285129"/>
            <a:ext cx="5412190" cy="41515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20" y="286892"/>
            <a:ext cx="4028319" cy="12209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216" y="286893"/>
            <a:ext cx="6844953" cy="614983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20" y="1507852"/>
            <a:ext cx="4028319" cy="4928874"/>
          </a:xfrm>
        </p:spPr>
        <p:txBody>
          <a:bodyPr/>
          <a:lstStyle>
            <a:lvl1pPr marL="0" indent="0">
              <a:buNone/>
              <a:defRPr sz="1700"/>
            </a:lvl1pPr>
            <a:lvl2pPr marL="555681" indent="0">
              <a:buNone/>
              <a:defRPr sz="1500"/>
            </a:lvl2pPr>
            <a:lvl3pPr marL="1111362" indent="0">
              <a:buNone/>
              <a:defRPr sz="1200"/>
            </a:lvl3pPr>
            <a:lvl4pPr marL="1667043" indent="0">
              <a:buNone/>
              <a:defRPr sz="1100"/>
            </a:lvl4pPr>
            <a:lvl5pPr marL="2222724" indent="0">
              <a:buNone/>
              <a:defRPr sz="1100"/>
            </a:lvl5pPr>
            <a:lvl6pPr marL="2778404" indent="0">
              <a:buNone/>
              <a:defRPr sz="1100"/>
            </a:lvl6pPr>
            <a:lvl7pPr marL="3334085" indent="0">
              <a:buNone/>
              <a:defRPr sz="1100"/>
            </a:lvl7pPr>
            <a:lvl8pPr marL="3889766" indent="0">
              <a:buNone/>
              <a:defRPr sz="1100"/>
            </a:lvl8pPr>
            <a:lvl9pPr marL="44454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986" y="5043964"/>
            <a:ext cx="7346633" cy="5954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986" y="643839"/>
            <a:ext cx="7346633" cy="4323398"/>
          </a:xfrm>
        </p:spPr>
        <p:txBody>
          <a:bodyPr/>
          <a:lstStyle>
            <a:lvl1pPr marL="0" indent="0">
              <a:buNone/>
              <a:defRPr sz="3900"/>
            </a:lvl1pPr>
            <a:lvl2pPr marL="555681" indent="0">
              <a:buNone/>
              <a:defRPr sz="3400"/>
            </a:lvl2pPr>
            <a:lvl3pPr marL="1111362" indent="0">
              <a:buNone/>
              <a:defRPr sz="2900"/>
            </a:lvl3pPr>
            <a:lvl4pPr marL="1667043" indent="0">
              <a:buNone/>
              <a:defRPr sz="2400"/>
            </a:lvl4pPr>
            <a:lvl5pPr marL="2222724" indent="0">
              <a:buNone/>
              <a:defRPr sz="2400"/>
            </a:lvl5pPr>
            <a:lvl6pPr marL="2778404" indent="0">
              <a:buNone/>
              <a:defRPr sz="2400"/>
            </a:lvl6pPr>
            <a:lvl7pPr marL="3334085" indent="0">
              <a:buNone/>
              <a:defRPr sz="2400"/>
            </a:lvl7pPr>
            <a:lvl8pPr marL="3889766" indent="0">
              <a:buNone/>
              <a:defRPr sz="2400"/>
            </a:lvl8pPr>
            <a:lvl9pPr marL="444544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986" y="5639433"/>
            <a:ext cx="7346633" cy="845664"/>
          </a:xfrm>
        </p:spPr>
        <p:txBody>
          <a:bodyPr/>
          <a:lstStyle>
            <a:lvl1pPr marL="0" indent="0">
              <a:buNone/>
              <a:defRPr sz="1700"/>
            </a:lvl1pPr>
            <a:lvl2pPr marL="555681" indent="0">
              <a:buNone/>
              <a:defRPr sz="1500"/>
            </a:lvl2pPr>
            <a:lvl3pPr marL="1111362" indent="0">
              <a:buNone/>
              <a:defRPr sz="1200"/>
            </a:lvl3pPr>
            <a:lvl4pPr marL="1667043" indent="0">
              <a:buNone/>
              <a:defRPr sz="1100"/>
            </a:lvl4pPr>
            <a:lvl5pPr marL="2222724" indent="0">
              <a:buNone/>
              <a:defRPr sz="1100"/>
            </a:lvl5pPr>
            <a:lvl6pPr marL="2778404" indent="0">
              <a:buNone/>
              <a:defRPr sz="1100"/>
            </a:lvl6pPr>
            <a:lvl7pPr marL="3334085" indent="0">
              <a:buNone/>
              <a:defRPr sz="1100"/>
            </a:lvl7pPr>
            <a:lvl8pPr marL="3889766" indent="0">
              <a:buNone/>
              <a:defRPr sz="1100"/>
            </a:lvl8pPr>
            <a:lvl9pPr marL="44454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A97996B9-EC7F-4DEA-A7F6-33818D9C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20" y="288561"/>
            <a:ext cx="11019949" cy="1200944"/>
          </a:xfrm>
          <a:prstGeom prst="rect">
            <a:avLst/>
          </a:prstGeom>
        </p:spPr>
        <p:txBody>
          <a:bodyPr vert="horz" lIns="111136" tIns="55568" rIns="111136" bIns="555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20" y="1681322"/>
            <a:ext cx="11019949" cy="4755405"/>
          </a:xfrm>
          <a:prstGeom prst="rect">
            <a:avLst/>
          </a:prstGeom>
        </p:spPr>
        <p:txBody>
          <a:bodyPr vert="horz" lIns="111136" tIns="55568" rIns="111136" bIns="555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219" y="6678583"/>
            <a:ext cx="2857024" cy="383635"/>
          </a:xfrm>
          <a:prstGeom prst="rect">
            <a:avLst/>
          </a:prstGeom>
        </p:spPr>
        <p:txBody>
          <a:bodyPr vert="horz" lIns="111136" tIns="55568" rIns="111136" bIns="5556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E999-9A27-4484-A0EC-6657C3458F0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9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136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761" indent="-416761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981" indent="-347301" algn="l" defTabSz="1111362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9202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883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564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6245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1926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7607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3287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81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362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043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724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8404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4085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766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5447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288925"/>
            <a:ext cx="11018838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81163"/>
            <a:ext cx="11018838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775" y="6678613"/>
            <a:ext cx="285591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3063" y="6678613"/>
            <a:ext cx="3878262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700" y="6678613"/>
            <a:ext cx="285591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11"/>
            <a:ext cx="12244388" cy="72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elaphblogs.com/upload/84c83da413eee42b3209f049b7a49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" y="-92723"/>
            <a:ext cx="1237323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709883" y="23889"/>
            <a:ext cx="338795" cy="5029200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4898231"/>
            <a:ext cx="12244388" cy="15535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7768" y="5152927"/>
            <a:ext cx="1198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Persamaan</a:t>
            </a:r>
            <a:r>
              <a:rPr lang="en-US" sz="5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Dasar</a:t>
            </a:r>
            <a:r>
              <a:rPr lang="en-US" sz="5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Akuntansi</a:t>
            </a:r>
            <a:endParaRPr lang="en-US" sz="54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106966"/>
              </p:ext>
            </p:extLst>
          </p:nvPr>
        </p:nvGraphicFramePr>
        <p:xfrm>
          <a:off x="2693194" y="631031"/>
          <a:ext cx="8305800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436394" y="1794706"/>
            <a:ext cx="4499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, </a:t>
            </a:r>
            <a:r>
              <a:rPr lang="en-US" sz="2800" dirty="0" err="1"/>
              <a:t>kewajiban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ekuitas</a:t>
            </a:r>
            <a:r>
              <a:rPr 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9794" y="4669631"/>
            <a:ext cx="6000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, </a:t>
            </a:r>
            <a:r>
              <a:rPr lang="fi-FI" sz="2800" dirty="0"/>
              <a:t>namun persamaan aset = kewajiban + ekuitas akan tetap seimbang </a:t>
            </a:r>
            <a:r>
              <a:rPr lang="en-US" sz="2800" dirty="0" err="1"/>
              <a:t>jumlahnya</a:t>
            </a:r>
            <a:r>
              <a:rPr lang="en-US" sz="2800" dirty="0"/>
              <a:t>. </a:t>
            </a:r>
          </a:p>
        </p:txBody>
      </p:sp>
      <p:pic>
        <p:nvPicPr>
          <p:cNvPr id="1028" name="Picture 4" descr="http://keuanganlsm.com/finance/wp-content/uploads/Aplikasi-Persamaan-Akuntans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4" y="2155031"/>
            <a:ext cx="4114800" cy="3657600"/>
          </a:xfrm>
          <a:prstGeom prst="rect">
            <a:avLst/>
          </a:prstGeom>
          <a:noFill/>
          <a:effectLst>
            <a:glow rad="127000">
              <a:schemeClr val="accent1">
                <a:alpha val="76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8" y="1164431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4994" y="1697831"/>
            <a:ext cx="5795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14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0521"/>
              </p:ext>
            </p:extLst>
          </p:nvPr>
        </p:nvGraphicFramePr>
        <p:xfrm>
          <a:off x="2007394" y="935831"/>
          <a:ext cx="4572000" cy="81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26394" y="2305733"/>
            <a:ext cx="6121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124" y="3450431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mendeskripsikan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debet</a:t>
            </a:r>
            <a:r>
              <a:rPr lang="en-US" sz="2800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normal,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akuntasi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4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1850231"/>
            <a:ext cx="7315200" cy="4267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2709901"/>
              </p:ext>
            </p:extLst>
          </p:nvPr>
        </p:nvGraphicFramePr>
        <p:xfrm>
          <a:off x="3912394" y="935831"/>
          <a:ext cx="28194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5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594" y="1088231"/>
            <a:ext cx="4538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Nilai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Karakter</a:t>
            </a:r>
            <a:r>
              <a:rPr lang="en-US" sz="3200" b="1" dirty="0"/>
              <a:t> </a:t>
            </a:r>
            <a:r>
              <a:rPr lang="en-US" sz="3200" b="1" dirty="0" err="1"/>
              <a:t>Bangsa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702594" y="170533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Nilai-nilai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religius</a:t>
            </a:r>
            <a:r>
              <a:rPr lang="en-US" sz="2800" dirty="0"/>
              <a:t>, </a:t>
            </a:r>
            <a:r>
              <a:rPr lang="en-US" sz="2800" dirty="0" err="1"/>
              <a:t>jujur</a:t>
            </a:r>
            <a:r>
              <a:rPr lang="en-US" sz="2800" dirty="0"/>
              <a:t>, </a:t>
            </a:r>
            <a:r>
              <a:rPr lang="en-US" sz="2800" dirty="0" err="1"/>
              <a:t>gemar</a:t>
            </a:r>
            <a:r>
              <a:rPr lang="en-US" sz="2800" dirty="0"/>
              <a:t> </a:t>
            </a:r>
            <a:r>
              <a:rPr lang="en-US" sz="2800" dirty="0" err="1"/>
              <a:t>membaca</a:t>
            </a:r>
            <a:r>
              <a:rPr lang="en-US" sz="2800" dirty="0"/>
              <a:t>, </a:t>
            </a:r>
            <a:r>
              <a:rPr lang="en-US" sz="2800" dirty="0" err="1"/>
              <a:t>disiplin</a:t>
            </a:r>
            <a:r>
              <a:rPr lang="en-US" sz="2800" dirty="0"/>
              <a:t>,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cinta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air.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2594" y="4340006"/>
            <a:ext cx="1181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Kata </a:t>
            </a:r>
            <a:r>
              <a:rPr lang="en-US" sz="3200" b="1" dirty="0" err="1"/>
              <a:t>Kunci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243612" y="3946221"/>
            <a:ext cx="44693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</a:t>
            </a:r>
            <a:r>
              <a:rPr lang="en-US" sz="2800" dirty="0" err="1"/>
              <a:t>Persamaan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Aset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Ekuitas</a:t>
            </a:r>
            <a:endParaRPr lang="en-US" sz="2800" dirty="0"/>
          </a:p>
          <a:p>
            <a:r>
              <a:rPr lang="en-US" sz="2800" dirty="0"/>
              <a:t>• Modal</a:t>
            </a:r>
          </a:p>
          <a:p>
            <a:r>
              <a:rPr lang="en-US" sz="2800" dirty="0"/>
              <a:t>• </a:t>
            </a:r>
            <a:r>
              <a:rPr lang="en-US" sz="2800" dirty="0" err="1"/>
              <a:t>Kewajiban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941594" y="3907418"/>
            <a:ext cx="236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800" dirty="0" err="1"/>
              <a:t>Debet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Kredit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Pendapatan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dirty="0" err="1"/>
              <a:t>Beban</a:t>
            </a:r>
            <a:endParaRPr lang="en-US" sz="2800" dirty="0"/>
          </a:p>
        </p:txBody>
      </p:sp>
      <p:sp>
        <p:nvSpPr>
          <p:cNvPr id="2" name="Right Arrow 1"/>
          <p:cNvSpPr/>
          <p:nvPr/>
        </p:nvSpPr>
        <p:spPr>
          <a:xfrm>
            <a:off x="3086386" y="4636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0927728"/>
              </p:ext>
            </p:extLst>
          </p:nvPr>
        </p:nvGraphicFramePr>
        <p:xfrm>
          <a:off x="635794" y="554831"/>
          <a:ext cx="671934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45394" y="1621631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Persamaan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sistematika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yang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fi-FI" sz="2800" dirty="0"/>
              <a:t>yang meliputi tiga unsur persamaan akuntansi (aset, kewajiban, dan ekuitas).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168680"/>
              </p:ext>
            </p:extLst>
          </p:nvPr>
        </p:nvGraphicFramePr>
        <p:xfrm>
          <a:off x="1016794" y="3530228"/>
          <a:ext cx="5816625" cy="122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 descr="http://abuyahya8211.files.wordpress.com/2010/12/nerac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94" y="3475641"/>
            <a:ext cx="4762500" cy="3060919"/>
          </a:xfrm>
          <a:prstGeom prst="rect">
            <a:avLst/>
          </a:prstGeom>
          <a:noFill/>
          <a:effectLst>
            <a:glow rad="368300">
              <a:schemeClr val="tx2">
                <a:alpha val="91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6758791"/>
              </p:ext>
            </p:extLst>
          </p:nvPr>
        </p:nvGraphicFramePr>
        <p:xfrm>
          <a:off x="1753698" y="935831"/>
          <a:ext cx="7010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02594" y="2078831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diolah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yang </a:t>
            </a:r>
            <a:r>
              <a:rPr lang="en-US" sz="2800" dirty="0" err="1"/>
              <a:t>dinamakan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(</a:t>
            </a:r>
            <a:r>
              <a:rPr lang="en-US" sz="2800" i="1" dirty="0"/>
              <a:t>account</a:t>
            </a:r>
            <a:r>
              <a:rPr lang="en-US" sz="2800" dirty="0"/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040" y="3032938"/>
            <a:ext cx="589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Salah </a:t>
            </a:r>
            <a:r>
              <a:rPr lang="en-US" sz="2800" dirty="0" err="1"/>
              <a:t>satunya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T </a:t>
            </a:r>
            <a:r>
              <a:rPr lang="en-US" sz="2800" i="1" dirty="0"/>
              <a:t>account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4" y="3800551"/>
            <a:ext cx="7315200" cy="2621680"/>
          </a:xfrm>
          <a:prstGeom prst="rect">
            <a:avLst/>
          </a:prstGeom>
          <a:noFill/>
          <a:ln>
            <a:noFill/>
          </a:ln>
          <a:effectLst>
            <a:glow rad="190500">
              <a:schemeClr val="accent1">
                <a:alpha val="61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788" y="859631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Kumpulan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(</a:t>
            </a:r>
            <a:r>
              <a:rPr lang="en-US" sz="2800" i="1" dirty="0"/>
              <a:t>ledger</a:t>
            </a:r>
            <a:r>
              <a:rPr lang="en-US" sz="2800" dirty="0"/>
              <a:t>).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bagan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(</a:t>
            </a:r>
            <a:r>
              <a:rPr lang="en-US" sz="2800" i="1" dirty="0"/>
              <a:t>chart of account</a:t>
            </a:r>
            <a:r>
              <a:rPr lang="en-US" sz="2800" dirty="0"/>
              <a:t>).</a:t>
            </a:r>
          </a:p>
        </p:txBody>
      </p:sp>
      <p:pic>
        <p:nvPicPr>
          <p:cNvPr id="2050" name="Picture 2" descr="http://ids.sman1slawi.sch.id/CONTENT/Ekonomi/Laporan%20Keuangan/gambar/sko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459831"/>
            <a:ext cx="9041606" cy="3962400"/>
          </a:xfrm>
          <a:prstGeom prst="rect">
            <a:avLst/>
          </a:prstGeom>
          <a:noFill/>
          <a:effectLst>
            <a:glow rad="139700">
              <a:schemeClr val="accent2">
                <a:lumMod val="75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5732" y="973812"/>
            <a:ext cx="57160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urutan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, </a:t>
            </a:r>
            <a:r>
              <a:rPr lang="en-US" sz="2800" dirty="0" err="1"/>
              <a:t>kewajiban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ekuitas</a:t>
            </a:r>
            <a:r>
              <a:rPr lang="en-US" sz="2800" dirty="0"/>
              <a:t> </a:t>
            </a:r>
            <a:r>
              <a:rPr lang="en-US" sz="2800" dirty="0" err="1"/>
              <a:t>pemilik</a:t>
            </a:r>
            <a:r>
              <a:rPr lang="en-US" sz="2800" dirty="0"/>
              <a:t>.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dicatat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urutan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0046" y="4082355"/>
            <a:ext cx="3052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800" b="1" dirty="0" err="1"/>
              <a:t>Aktiva</a:t>
            </a:r>
            <a:r>
              <a:rPr lang="en-US" sz="2800" b="1" dirty="0"/>
              <a:t>/</a:t>
            </a:r>
            <a:r>
              <a:rPr lang="en-US" sz="2800" b="1" dirty="0" err="1"/>
              <a:t>Aset</a:t>
            </a:r>
            <a:endParaRPr lang="en-US" sz="2800" b="1" dirty="0"/>
          </a:p>
          <a:p>
            <a:pPr marL="457200" indent="-457200">
              <a:buAutoNum type="alphaLcPeriod"/>
            </a:pPr>
            <a:r>
              <a:rPr lang="en-US" sz="2800" b="1" dirty="0" err="1"/>
              <a:t>Kewajiban</a:t>
            </a:r>
            <a:endParaRPr lang="en-US" sz="2800" b="1" dirty="0"/>
          </a:p>
          <a:p>
            <a:pPr marL="457200" indent="-457200">
              <a:buAutoNum type="alphaLcPeriod"/>
            </a:pPr>
            <a:r>
              <a:rPr lang="en-US" sz="2800" b="1" dirty="0" err="1"/>
              <a:t>Ekuitas</a:t>
            </a:r>
            <a:r>
              <a:rPr lang="en-US" sz="2800" b="1" dirty="0"/>
              <a:t>/Modal</a:t>
            </a:r>
          </a:p>
          <a:p>
            <a:pPr marL="457200" indent="-457200">
              <a:buAutoNum type="alphaLcPeriod"/>
            </a:pPr>
            <a:r>
              <a:rPr lang="en-US" sz="2800" b="1" dirty="0" err="1"/>
              <a:t>Pendapatan</a:t>
            </a:r>
            <a:endParaRPr lang="en-US" sz="2800" b="1" dirty="0"/>
          </a:p>
          <a:p>
            <a:pPr marL="457200" indent="-457200">
              <a:buAutoNum type="alphaLcPeriod"/>
            </a:pPr>
            <a:r>
              <a:rPr lang="en-US" sz="2800" b="1" dirty="0" err="1"/>
              <a:t>Beban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94" y="845866"/>
            <a:ext cx="5181600" cy="58674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88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794" y="705462"/>
            <a:ext cx="305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Saldo</a:t>
            </a:r>
            <a:r>
              <a:rPr lang="en-US" sz="2800" b="1" dirty="0"/>
              <a:t> Normal </a:t>
            </a:r>
            <a:r>
              <a:rPr lang="en-US" sz="2800" b="1" dirty="0" err="1"/>
              <a:t>Akun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59794" y="1285859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Kaidah</a:t>
            </a:r>
            <a:r>
              <a:rPr lang="en-US" sz="2400" dirty="0"/>
              <a:t> </a:t>
            </a:r>
            <a:r>
              <a:rPr lang="en-US" sz="2400" dirty="0" err="1"/>
              <a:t>debet-kredit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saldo</a:t>
            </a:r>
            <a:r>
              <a:rPr lang="en-US" sz="2400" dirty="0"/>
              <a:t> normal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diikhtisarkan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2486188"/>
            <a:ext cx="7391400" cy="393604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83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302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RETASS</dc:creator>
  <cp:lastModifiedBy>user</cp:lastModifiedBy>
  <cp:revision>41</cp:revision>
  <dcterms:created xsi:type="dcterms:W3CDTF">2015-05-01T14:37:01Z</dcterms:created>
  <dcterms:modified xsi:type="dcterms:W3CDTF">2021-07-27T10:49:03Z</dcterms:modified>
</cp:coreProperties>
</file>