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60" r:id="rId4"/>
    <p:sldId id="278" r:id="rId5"/>
    <p:sldId id="261" r:id="rId6"/>
    <p:sldId id="274" r:id="rId7"/>
    <p:sldId id="262" r:id="rId8"/>
    <p:sldId id="263" r:id="rId9"/>
    <p:sldId id="279" r:id="rId10"/>
    <p:sldId id="280" r:id="rId11"/>
    <p:sldId id="264" r:id="rId12"/>
    <p:sldId id="267" r:id="rId13"/>
    <p:sldId id="268" r:id="rId14"/>
    <p:sldId id="281" r:id="rId1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t>08/02/2022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988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t>08/02/2022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042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t>08/02/2022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500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t>08/02/2022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551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t>08/02/2022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550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t>08/02/2022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52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t>08/02/2022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271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t>08/02/2022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129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t>08/02/2022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38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t>08/02/2022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765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t>08/02/2022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506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98361-19A8-4E0D-9090-85E41508063D}" type="datetimeFigureOut">
              <a:rPr lang="id-ID" smtClean="0"/>
              <a:t>08/02/2022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806AA-155B-4213-AA35-FD753B4E3D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081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07"/>
            <a:ext cx="9244013" cy="47326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0" y="4572000"/>
            <a:ext cx="9144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159489" y="4837837"/>
            <a:ext cx="8825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Perpajakan</a:t>
            </a:r>
            <a:endParaRPr lang="en-US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830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5523" y="1553212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200" dirty="0"/>
              <a:t>Berdasarkan sifatnya:</a:t>
            </a:r>
          </a:p>
          <a:p>
            <a:r>
              <a:rPr lang="id-ID" sz="2000" dirty="0"/>
              <a:t>Pajak subjektif, yaitu pajak yang berpangkal pada wajib pajak. Contohnya pajak penghasilan dan PBB</a:t>
            </a:r>
          </a:p>
          <a:p>
            <a:r>
              <a:rPr lang="id-ID" sz="2000" dirty="0"/>
              <a:t>Pajak objektif, yaitu pajak yang dipungut berdasarkan objeknya. Contohnya pajak penjualan dan cukai</a:t>
            </a:r>
          </a:p>
          <a:p>
            <a:endParaRPr lang="id-ID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882" y="2098038"/>
            <a:ext cx="4608368" cy="3806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09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171712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2883"/>
            <a:ext cx="4114800" cy="32951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81917"/>
            <a:ext cx="7535463" cy="45442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1468081"/>
            <a:ext cx="7886700" cy="470888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id-ID" sz="2000" i="1" dirty="0" err="1"/>
              <a:t>Official</a:t>
            </a:r>
            <a:r>
              <a:rPr lang="id-ID" sz="2000" i="1" dirty="0"/>
              <a:t> </a:t>
            </a:r>
            <a:r>
              <a:rPr lang="id-ID" sz="2000" i="1" dirty="0" err="1"/>
              <a:t>Assessment</a:t>
            </a:r>
            <a:r>
              <a:rPr lang="id-ID" sz="2000" i="1" dirty="0"/>
              <a:t> System</a:t>
            </a:r>
            <a:endParaRPr lang="id-ID" sz="2000" dirty="0"/>
          </a:p>
          <a:p>
            <a:pPr marL="0" indent="0">
              <a:buNone/>
            </a:pPr>
            <a:r>
              <a:rPr lang="id-ID" sz="2000" dirty="0"/>
              <a:t>Dilaksanakan sampai tahun 1967. wewenang pemungutan pajak ditentukan oleh pemungut pajak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id-ID" sz="2000" i="1" dirty="0"/>
              <a:t>Semi </a:t>
            </a:r>
            <a:r>
              <a:rPr lang="id-ID" sz="2000" i="1" dirty="0" err="1"/>
              <a:t>Official</a:t>
            </a:r>
            <a:r>
              <a:rPr lang="id-ID" sz="2000" i="1" dirty="0"/>
              <a:t> </a:t>
            </a:r>
            <a:r>
              <a:rPr lang="id-ID" sz="2000" i="1" dirty="0" err="1"/>
              <a:t>Assessment</a:t>
            </a:r>
            <a:r>
              <a:rPr lang="id-ID" sz="2000" i="1" dirty="0"/>
              <a:t> System </a:t>
            </a:r>
            <a:r>
              <a:rPr lang="id-ID" sz="2000" dirty="0"/>
              <a:t>dan </a:t>
            </a:r>
            <a:r>
              <a:rPr lang="id-ID" sz="2000" i="1" dirty="0" err="1"/>
              <a:t>Witholding</a:t>
            </a:r>
            <a:r>
              <a:rPr lang="id-ID" sz="2000" i="1" dirty="0"/>
              <a:t> System</a:t>
            </a:r>
            <a:endParaRPr lang="id-ID" sz="2000" dirty="0"/>
          </a:p>
          <a:p>
            <a:pPr marL="0" indent="0">
              <a:buNone/>
            </a:pPr>
            <a:r>
              <a:rPr lang="id-ID" sz="2000" dirty="0"/>
              <a:t>Dilaksanakan periode 1968-1983. wewenang pemungutan pajak ditentukan oleh pemungut pajak dan wajib pajak</a:t>
            </a:r>
          </a:p>
          <a:p>
            <a:pPr marL="457200" indent="-457200">
              <a:buAutoNum type="arabicPeriod"/>
            </a:pPr>
            <a:endParaRPr lang="id-ID" sz="2000" dirty="0"/>
          </a:p>
        </p:txBody>
      </p:sp>
      <p:sp>
        <p:nvSpPr>
          <p:cNvPr id="7" name="Rectangle 6"/>
          <p:cNvSpPr/>
          <p:nvPr/>
        </p:nvSpPr>
        <p:spPr>
          <a:xfrm>
            <a:off x="793448" y="759292"/>
            <a:ext cx="604300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F. Sistem Pemungutan Pajak di Indonesia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9263" y="3823374"/>
            <a:ext cx="3813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id-ID" sz="2000" i="1" dirty="0" err="1"/>
              <a:t>Full</a:t>
            </a:r>
            <a:r>
              <a:rPr lang="id-ID" sz="2000" i="1" dirty="0"/>
              <a:t> </a:t>
            </a:r>
            <a:r>
              <a:rPr lang="id-ID" sz="2000" i="1" dirty="0" err="1"/>
              <a:t>Self</a:t>
            </a:r>
            <a:r>
              <a:rPr lang="id-ID" sz="2000" i="1" dirty="0"/>
              <a:t> </a:t>
            </a:r>
            <a:r>
              <a:rPr lang="id-ID" sz="2000" i="1" dirty="0" err="1"/>
              <a:t>Assessment</a:t>
            </a:r>
            <a:r>
              <a:rPr lang="id-ID" sz="2000" i="1" dirty="0"/>
              <a:t> System</a:t>
            </a:r>
            <a:endParaRPr lang="id-ID" sz="2000" dirty="0"/>
          </a:p>
          <a:p>
            <a:endParaRPr lang="id-ID" sz="2000" dirty="0"/>
          </a:p>
          <a:p>
            <a:r>
              <a:rPr lang="id-ID" sz="2000" dirty="0"/>
              <a:t>Dilaksanakan mulai tahun 1983. dengan sistem ini, wajib pajak bisa menghitung dan melaporkan sendiri pajaknya</a:t>
            </a:r>
          </a:p>
          <a:p>
            <a:endParaRPr lang="id-ID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9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61382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3305175"/>
            <a:ext cx="6410325" cy="3552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81917"/>
            <a:ext cx="7535463" cy="4544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8081"/>
            <a:ext cx="7886700" cy="4708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200" dirty="0"/>
              <a:t>Objek pajak adalah segala sesuatu yang menurut undang-undang dijadikan dasar atau sasaran pemungutan pajak.</a:t>
            </a:r>
          </a:p>
          <a:p>
            <a:pPr marL="0" indent="0">
              <a:buNone/>
            </a:pPr>
            <a:r>
              <a:rPr lang="id-ID" sz="2200" dirty="0"/>
              <a:t>Ada berbagai cara pemungutan pajak berdasarkan </a:t>
            </a:r>
            <a:r>
              <a:rPr lang="id-ID" sz="2200" dirty="0" err="1"/>
              <a:t>stelsel</a:t>
            </a:r>
            <a:r>
              <a:rPr lang="id-ID" sz="2200" dirty="0"/>
              <a:t>, antara lain:</a:t>
            </a:r>
          </a:p>
          <a:p>
            <a:pPr marL="514350" indent="-514350">
              <a:buAutoNum type="alphaLcPeriod"/>
            </a:pPr>
            <a:r>
              <a:rPr lang="id-ID" sz="2200" dirty="0" err="1"/>
              <a:t>Stelsel</a:t>
            </a:r>
            <a:r>
              <a:rPr lang="id-ID" sz="2200" dirty="0"/>
              <a:t> nyata, yaitu pemungutan pajak baru dapat dilaksanakan di akhir tahun setelah mengetahui penghasilan sesungguhnya yang diperoleh</a:t>
            </a:r>
          </a:p>
          <a:p>
            <a:pPr marL="514350" indent="-514350">
              <a:buAutoNum type="alphaLcPeriod"/>
            </a:pPr>
            <a:r>
              <a:rPr lang="id-ID" sz="2200" dirty="0" err="1"/>
              <a:t>Stelsel</a:t>
            </a:r>
            <a:r>
              <a:rPr lang="id-ID" sz="2200" dirty="0"/>
              <a:t> anggapan, yaitu pemungutan pajak dapat dilaksanakan di awal tahun pajak</a:t>
            </a:r>
          </a:p>
          <a:p>
            <a:pPr marL="514350" indent="-514350">
              <a:buAutoNum type="alphaLcPeriod"/>
            </a:pPr>
            <a:r>
              <a:rPr lang="id-ID" sz="2200" dirty="0" err="1"/>
              <a:t>Stelsel</a:t>
            </a:r>
            <a:r>
              <a:rPr lang="id-ID" sz="2200" dirty="0"/>
              <a:t> campuran, yaitu perhitungan kembali kelebihan atau kekurangan pajak di akhir tahun yang telah dibayarkan di awal tahun</a:t>
            </a:r>
          </a:p>
        </p:txBody>
      </p:sp>
      <p:sp>
        <p:nvSpPr>
          <p:cNvPr id="6" name="Rectangle 5"/>
          <p:cNvSpPr/>
          <p:nvPr/>
        </p:nvSpPr>
        <p:spPr>
          <a:xfrm>
            <a:off x="783057" y="734046"/>
            <a:ext cx="5256567" cy="283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H. Objek dan Cara Pengenaan Pajak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681948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45" y="2163457"/>
            <a:ext cx="7024255" cy="469454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81917"/>
            <a:ext cx="7535463" cy="4544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73619"/>
            <a:ext cx="3886200" cy="4603344"/>
          </a:xfrm>
        </p:spPr>
        <p:txBody>
          <a:bodyPr>
            <a:normAutofit/>
          </a:bodyPr>
          <a:lstStyle/>
          <a:p>
            <a:r>
              <a:rPr lang="id-ID" sz="2400" dirty="0"/>
              <a:t>Dari jumlah penduduk sebesar 240 juta jiwa, jumlah wajib pajak orang pribadi per April 2012 hanya 22 juta jiwa</a:t>
            </a:r>
          </a:p>
          <a:p>
            <a:r>
              <a:rPr lang="id-ID" sz="2400" dirty="0"/>
              <a:t>Masih banyak penduduk yang belum paham dengan kewajiban perpajakan</a:t>
            </a:r>
          </a:p>
          <a:p>
            <a:pPr marL="0" indent="0">
              <a:buNone/>
            </a:pPr>
            <a:endParaRPr lang="id-ID" sz="2400" dirty="0"/>
          </a:p>
        </p:txBody>
      </p:sp>
      <p:sp>
        <p:nvSpPr>
          <p:cNvPr id="7" name="Rectangle 6"/>
          <p:cNvSpPr/>
          <p:nvPr/>
        </p:nvSpPr>
        <p:spPr>
          <a:xfrm>
            <a:off x="783057" y="759292"/>
            <a:ext cx="470417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I. Tantangan Pemungutan Pajak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054818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0"/>
          <a:stretch/>
        </p:blipFill>
        <p:spPr>
          <a:xfrm>
            <a:off x="0" y="522173"/>
            <a:ext cx="9144000" cy="633582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8451" y="1462068"/>
            <a:ext cx="4395042" cy="906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3200" b="1" dirty="0" err="1">
                <a:solidFill>
                  <a:schemeClr val="bg1"/>
                </a:solidFill>
              </a:rPr>
              <a:t>Let’s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go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to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the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next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lesson</a:t>
            </a:r>
            <a:r>
              <a:rPr lang="id-ID" sz="32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384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815" y="618023"/>
            <a:ext cx="7886700" cy="39127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 err="1"/>
              <a:t>Tujuan</a:t>
            </a:r>
            <a:r>
              <a:rPr lang="en-US" sz="1800" b="1" dirty="0"/>
              <a:t> </a:t>
            </a:r>
            <a:r>
              <a:rPr lang="en-US" sz="1800" b="1" dirty="0" err="1"/>
              <a:t>Pembelajaran</a:t>
            </a:r>
            <a:endParaRPr lang="en-US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mempelajari</a:t>
            </a:r>
            <a:r>
              <a:rPr lang="en-US" sz="1800" dirty="0"/>
              <a:t> </a:t>
            </a:r>
            <a:r>
              <a:rPr lang="en-US" sz="1800" dirty="0" err="1"/>
              <a:t>bab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, </a:t>
            </a:r>
            <a:r>
              <a:rPr lang="en-US" sz="1800" dirty="0" err="1"/>
              <a:t>Anda</a:t>
            </a:r>
            <a:r>
              <a:rPr lang="en-US" sz="1800" dirty="0"/>
              <a:t> </a:t>
            </a:r>
            <a:r>
              <a:rPr lang="en-US" sz="1800" dirty="0" err="1"/>
              <a:t>diharapkan</a:t>
            </a:r>
            <a:r>
              <a:rPr lang="en-US" sz="1800" dirty="0"/>
              <a:t> </a:t>
            </a:r>
            <a:r>
              <a:rPr lang="en-US" sz="1800" dirty="0" err="1"/>
              <a:t>mampu</a:t>
            </a:r>
            <a:r>
              <a:rPr lang="en-US" sz="1800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1600" dirty="0"/>
              <a:t>Menjelaskan pengertian pajak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1600" dirty="0"/>
              <a:t>Menyebutkan fungsi dan manfaat pajak serta hubungannya dengan APBN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1600" dirty="0"/>
              <a:t>Menjelaskan perbedaan pajak dengan pungutan resmi lainnya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1600" dirty="0"/>
              <a:t>Menjelaskan asas  pemungutan pajak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1600" dirty="0"/>
              <a:t>Menyebutkan jenis-jenis pajak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1600" dirty="0"/>
              <a:t>Menjelaskan sistem pemungutan pajak di Indonesia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1600" dirty="0"/>
              <a:t>Mendeskripsikan alur administrasi perpajakan di Indonesia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1600" dirty="0"/>
              <a:t>Menjelaskan objek dan cara pengenaan pajak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1600" dirty="0"/>
              <a:t>Tantangan pemungutan pajak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1600" dirty="0"/>
              <a:t>Melakukan simulasi fungsi dan manfaat pajak</a:t>
            </a:r>
          </a:p>
          <a:p>
            <a:endParaRPr lang="id-ID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54418" y="3665876"/>
            <a:ext cx="8640960" cy="1111623"/>
            <a:chOff x="395536" y="3757537"/>
            <a:chExt cx="8640960" cy="1111623"/>
          </a:xfrm>
        </p:grpSpPr>
        <p:sp>
          <p:nvSpPr>
            <p:cNvPr id="13" name="Rectangle 12"/>
            <p:cNvSpPr/>
            <p:nvPr/>
          </p:nvSpPr>
          <p:spPr>
            <a:xfrm>
              <a:off x="395536" y="3757538"/>
              <a:ext cx="8640960" cy="11116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7544" y="4126869"/>
              <a:ext cx="8496944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</a:rPr>
                <a:t>Nilai-nilai</a:t>
              </a:r>
              <a:r>
                <a:rPr lang="en-US" dirty="0">
                  <a:solidFill>
                    <a:schemeClr val="tx1"/>
                  </a:solidFill>
                </a:rPr>
                <a:t> yang </a:t>
              </a:r>
              <a:r>
                <a:rPr lang="en-US" dirty="0" err="1">
                  <a:solidFill>
                    <a:schemeClr val="tx1"/>
                  </a:solidFill>
                </a:rPr>
                <a:t>dapat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dikembangkan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setelah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mempelajari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bab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ini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adalah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id-ID" dirty="0">
                  <a:solidFill>
                    <a:schemeClr val="tx1"/>
                  </a:solidFill>
                </a:rPr>
                <a:t>kreatif, tanggung jawab, rasa ingin tahu, gemar membaca ,disiplin, dan peduli lingkungan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109" y="3757537"/>
              <a:ext cx="2830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Nilai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dan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Karakter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Bangsa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4418" y="4900135"/>
            <a:ext cx="8640960" cy="1938866"/>
            <a:chOff x="395536" y="5013176"/>
            <a:chExt cx="8640960" cy="1709340"/>
          </a:xfrm>
        </p:grpSpPr>
        <p:sp>
          <p:nvSpPr>
            <p:cNvPr id="18" name="Rectangle 17"/>
            <p:cNvSpPr/>
            <p:nvPr/>
          </p:nvSpPr>
          <p:spPr>
            <a:xfrm>
              <a:off x="395536" y="5013176"/>
              <a:ext cx="8640960" cy="15559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47664" y="5117950"/>
              <a:ext cx="7416824" cy="1372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3" spcCol="0"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27584" y="5767712"/>
              <a:ext cx="8178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Kata</a:t>
              </a:r>
            </a:p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Kunci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DFC"/>
                </a:clrFrom>
                <a:clrTo>
                  <a:srgbClr val="FFFD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44" y="5399872"/>
              <a:ext cx="432050" cy="94390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547664" y="5121601"/>
              <a:ext cx="2506406" cy="160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id-ID" sz="1400" dirty="0"/>
                <a:t>Perpajakan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sz="1400" dirty="0"/>
                <a:t>Fungsi </a:t>
              </a:r>
              <a:r>
                <a:rPr lang="id-ID" sz="1400" dirty="0" err="1"/>
                <a:t>budgetair</a:t>
              </a:r>
              <a:endParaRPr lang="id-ID" sz="1400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sz="1400" dirty="0"/>
                <a:t>Alat pengatur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sz="1400" dirty="0"/>
                <a:t>Alat penjaga stabilitas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sz="1400" dirty="0"/>
                <a:t>Sarana </a:t>
              </a:r>
              <a:r>
                <a:rPr lang="id-ID" sz="1400" dirty="0" err="1"/>
                <a:t>redistribusi</a:t>
              </a:r>
              <a:r>
                <a:rPr lang="id-ID" sz="1400" dirty="0"/>
                <a:t> pendapatan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sz="1400" dirty="0"/>
                <a:t>Asas </a:t>
              </a:r>
              <a:r>
                <a:rPr lang="id-ID" sz="1400" i="1" dirty="0" err="1"/>
                <a:t>Equality</a:t>
              </a:r>
              <a:endParaRPr lang="id-ID" sz="1400" i="1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sz="1400" dirty="0"/>
                <a:t>Asas </a:t>
              </a:r>
              <a:r>
                <a:rPr lang="id-ID" sz="1400" i="1" dirty="0" err="1"/>
                <a:t>Certainty</a:t>
              </a:r>
              <a:endParaRPr lang="id-ID" sz="1400" i="1" dirty="0"/>
            </a:p>
            <a:p>
              <a:pPr>
                <a:buFont typeface="Arial" panose="020B0604020202020204" pitchFamily="34" charset="0"/>
                <a:buChar char="•"/>
              </a:pPr>
              <a:endParaRPr lang="en-US" sz="1400" i="1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3912952" y="5013264"/>
            <a:ext cx="24040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d-ID" sz="1400" dirty="0"/>
              <a:t>Asas </a:t>
            </a:r>
            <a:r>
              <a:rPr lang="id-ID" sz="1400" i="1" dirty="0" err="1"/>
              <a:t>Convenience</a:t>
            </a:r>
            <a:r>
              <a:rPr lang="id-ID" sz="1400" i="1" dirty="0"/>
              <a:t> of </a:t>
            </a:r>
            <a:r>
              <a:rPr lang="id-ID" sz="1400" i="1" dirty="0" err="1"/>
              <a:t>Payment</a:t>
            </a:r>
            <a:endParaRPr lang="id-ID" sz="14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id-ID" sz="1400" dirty="0"/>
              <a:t>Asas </a:t>
            </a:r>
            <a:r>
              <a:rPr lang="id-ID" sz="1400" i="1" dirty="0" err="1"/>
              <a:t>Economics</a:t>
            </a:r>
            <a:endParaRPr lang="id-ID" sz="14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id-ID" sz="1400" dirty="0"/>
              <a:t>Pajak langsung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400" dirty="0"/>
              <a:t>Pajak tidak langsung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400" dirty="0"/>
              <a:t>Pajak negara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400" dirty="0"/>
              <a:t>Pajak daerah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400" dirty="0"/>
              <a:t>Pajak subjektif</a:t>
            </a:r>
          </a:p>
          <a:p>
            <a:pPr>
              <a:buFont typeface="Arial" panose="020B0604020202020204" pitchFamily="34" charset="0"/>
              <a:buChar char="•"/>
            </a:pPr>
            <a:endParaRPr lang="id-ID" sz="1400" dirty="0"/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6496551" y="4995927"/>
            <a:ext cx="22290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d-ID" sz="1400" dirty="0"/>
              <a:t>Pajak objektif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400" i="1" dirty="0" err="1"/>
              <a:t>Official</a:t>
            </a:r>
            <a:r>
              <a:rPr lang="id-ID" sz="1400" i="1" dirty="0"/>
              <a:t> </a:t>
            </a:r>
            <a:r>
              <a:rPr lang="id-ID" sz="1400" i="1" dirty="0" err="1"/>
              <a:t>Assessment</a:t>
            </a:r>
            <a:r>
              <a:rPr lang="id-ID" sz="1400" i="1" dirty="0"/>
              <a:t>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400" i="1" dirty="0"/>
              <a:t>Semi </a:t>
            </a:r>
            <a:r>
              <a:rPr lang="id-ID" sz="1400" i="1" dirty="0" err="1"/>
              <a:t>Self</a:t>
            </a:r>
            <a:r>
              <a:rPr lang="id-ID" sz="1400" i="1" dirty="0"/>
              <a:t> </a:t>
            </a:r>
            <a:r>
              <a:rPr lang="id-ID" sz="1400" i="1" dirty="0" err="1"/>
              <a:t>Assessment</a:t>
            </a:r>
            <a:r>
              <a:rPr lang="id-ID" sz="1400" i="1" dirty="0"/>
              <a:t>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400" i="1" dirty="0" err="1"/>
              <a:t>Witholding</a:t>
            </a:r>
            <a:r>
              <a:rPr lang="id-ID" sz="1400" i="1" dirty="0"/>
              <a:t>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400" i="1" dirty="0" err="1"/>
              <a:t>Full</a:t>
            </a:r>
            <a:r>
              <a:rPr lang="id-ID" sz="1400" i="1" dirty="0"/>
              <a:t> </a:t>
            </a:r>
            <a:r>
              <a:rPr lang="id-ID" sz="1400" i="1" dirty="0" err="1"/>
              <a:t>Self</a:t>
            </a:r>
            <a:r>
              <a:rPr lang="id-ID" sz="1400" i="1" dirty="0"/>
              <a:t> </a:t>
            </a:r>
            <a:r>
              <a:rPr lang="id-ID" sz="1400" i="1" dirty="0" err="1"/>
              <a:t>Assessment</a:t>
            </a:r>
            <a:r>
              <a:rPr lang="id-ID" sz="1400" i="1" dirty="0"/>
              <a:t> System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67276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967"/>
            <a:ext cx="9144000" cy="45380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81918"/>
            <a:ext cx="7535463" cy="50432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610591"/>
            <a:ext cx="7886700" cy="4566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dirty="0"/>
              <a:t>Menurut UU </a:t>
            </a:r>
            <a:r>
              <a:rPr lang="id-ID" sz="2000" dirty="0" err="1"/>
              <a:t>No</a:t>
            </a:r>
            <a:r>
              <a:rPr lang="id-ID" sz="2000" dirty="0"/>
              <a:t>. 6 tahun 1983, pajak adalah kontribusi wajib kepada negara yang terutang oleh pribadi atau badan yang bersifat memaksa berdasarkan undang-undang dengan tidak mendapatkan imbalan secara langsung dan digunakan untuk keperluan negara bagi sebesar-besarnya kemakmuran rakyat.</a:t>
            </a:r>
          </a:p>
          <a:p>
            <a:pPr marL="0" indent="0">
              <a:buNone/>
            </a:pPr>
            <a:endParaRPr lang="id-ID" sz="2000" dirty="0"/>
          </a:p>
        </p:txBody>
      </p:sp>
      <p:sp>
        <p:nvSpPr>
          <p:cNvPr id="9" name="Rectangle 8"/>
          <p:cNvSpPr/>
          <p:nvPr/>
        </p:nvSpPr>
        <p:spPr>
          <a:xfrm>
            <a:off x="772666" y="781918"/>
            <a:ext cx="297677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A.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Pe</a:t>
            </a:r>
            <a:r>
              <a:rPr lang="id-ID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ngertian</a:t>
            </a:r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Pajak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4387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18585"/>
            <a:ext cx="4852555" cy="36394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52" y="863599"/>
            <a:ext cx="743469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/>
              <a:t>Ciri-ciri pajak adalah</a:t>
            </a:r>
          </a:p>
          <a:p>
            <a:r>
              <a:rPr lang="id-ID" sz="2400" dirty="0"/>
              <a:t>Iuran wajib yang dibayar oleh wajib pajak pada negara</a:t>
            </a:r>
          </a:p>
          <a:p>
            <a:r>
              <a:rPr lang="id-ID" sz="2400" dirty="0"/>
              <a:t>Pembayaran yang didasarkan pada norma-norma hukum</a:t>
            </a:r>
          </a:p>
          <a:p>
            <a:r>
              <a:rPr lang="id-ID" sz="2400" dirty="0"/>
              <a:t>Sumber pembiayaan pengeluaran kolektif</a:t>
            </a:r>
          </a:p>
          <a:p>
            <a:r>
              <a:rPr lang="id-ID" sz="2400" dirty="0"/>
              <a:t>Sarana untuk meningkatkan kesejahteraan umum</a:t>
            </a:r>
          </a:p>
          <a:p>
            <a:r>
              <a:rPr lang="id-ID" sz="2400" dirty="0"/>
              <a:t>Balas jasa yang tidak diberikan secara langsung</a:t>
            </a:r>
          </a:p>
          <a:p>
            <a:endParaRPr lang="id-ID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2428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148" y="3262744"/>
            <a:ext cx="5416851" cy="359525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81917"/>
            <a:ext cx="7535463" cy="8430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834" y="3262743"/>
            <a:ext cx="3886200" cy="2964584"/>
          </a:xfrm>
        </p:spPr>
        <p:txBody>
          <a:bodyPr>
            <a:normAutofit/>
          </a:bodyPr>
          <a:lstStyle/>
          <a:p>
            <a:r>
              <a:rPr lang="id-ID" sz="2200" dirty="0"/>
              <a:t>Sebagai alat pengatur yaitu pajak dapat dijadikan sebagai instrumen untuk mencapai tujuan tertentu</a:t>
            </a:r>
          </a:p>
          <a:p>
            <a:r>
              <a:rPr lang="id-ID" sz="2200" dirty="0"/>
              <a:t>Sebagai alat penjaga stabilitas ekonomi</a:t>
            </a:r>
          </a:p>
          <a:p>
            <a:r>
              <a:rPr lang="id-ID" sz="2200" dirty="0"/>
              <a:t>Sebagai sarana </a:t>
            </a:r>
            <a:r>
              <a:rPr lang="id-ID" sz="2200" dirty="0" err="1"/>
              <a:t>redistribusi</a:t>
            </a:r>
            <a:r>
              <a:rPr lang="id-ID" sz="2200" dirty="0"/>
              <a:t> pendapatan</a:t>
            </a:r>
          </a:p>
          <a:p>
            <a:pPr marL="0" indent="0">
              <a:buNone/>
            </a:pPr>
            <a:endParaRPr lang="id-ID" sz="2200" dirty="0"/>
          </a:p>
        </p:txBody>
      </p:sp>
      <p:sp>
        <p:nvSpPr>
          <p:cNvPr id="6" name="Rectangle 5"/>
          <p:cNvSpPr/>
          <p:nvPr/>
        </p:nvSpPr>
        <p:spPr>
          <a:xfrm>
            <a:off x="793447" y="763199"/>
            <a:ext cx="73706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B. Fungsi dan Manfaat Pajak serta Hubungannya dengan APBN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0" y="1816193"/>
            <a:ext cx="7808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00" dirty="0"/>
              <a:t>Fungsi pajak antara lain: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200" dirty="0"/>
              <a:t>Fungsi </a:t>
            </a:r>
            <a:r>
              <a:rPr lang="id-ID" sz="2200" dirty="0" err="1"/>
              <a:t>budgetair</a:t>
            </a:r>
            <a:r>
              <a:rPr lang="id-ID" sz="2200" dirty="0"/>
              <a:t> yaitu </a:t>
            </a:r>
            <a:r>
              <a:rPr lang="id-ID" sz="2200" dirty="0" err="1"/>
              <a:t>dimana</a:t>
            </a:r>
            <a:r>
              <a:rPr lang="id-ID" sz="2200" dirty="0"/>
              <a:t> pajak digunakan sebagai alat untuk memasukan dana secara optimal ke kas negara berdasarkan undang-undang perpajakan yang berlaku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7539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48" y="3803073"/>
            <a:ext cx="4626452" cy="3054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81917"/>
            <a:ext cx="7535463" cy="8430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8799"/>
            <a:ext cx="7886700" cy="4488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200" dirty="0"/>
              <a:t>Perbedaan pajak dengan pungutan resmi lainnya, misalnya retribusi, adalah:</a:t>
            </a:r>
          </a:p>
          <a:p>
            <a:r>
              <a:rPr lang="id-ID" sz="1800" dirty="0"/>
              <a:t>Dasar hukum. Pemungutan pajak diatur dalam undang-undang</a:t>
            </a:r>
          </a:p>
          <a:p>
            <a:r>
              <a:rPr lang="id-ID" sz="1800" dirty="0"/>
              <a:t>Balas jasa. Balas jasa pajak tidak bisa ditunjukkan langsung</a:t>
            </a:r>
          </a:p>
          <a:p>
            <a:r>
              <a:rPr lang="id-ID" sz="1800" dirty="0"/>
              <a:t>Objek pemungutan. Pemungutan pajak dilakukan secara umum</a:t>
            </a:r>
          </a:p>
          <a:p>
            <a:r>
              <a:rPr lang="id-ID" sz="1800" dirty="0"/>
              <a:t>Sifat dan sanksi. Pajak bersifat memaksa dan terdapat sanksi bagi yang tidak membayar</a:t>
            </a:r>
          </a:p>
          <a:p>
            <a:r>
              <a:rPr lang="id-ID" sz="1800" dirty="0"/>
              <a:t>Lembaga pemungut. Pajak dipungut pemerintah pusat dan pemerintah daerah</a:t>
            </a:r>
          </a:p>
          <a:p>
            <a:pPr marL="0" indent="0">
              <a:buNone/>
            </a:pPr>
            <a:endParaRPr lang="id-ID" sz="2200" dirty="0"/>
          </a:p>
        </p:txBody>
      </p:sp>
      <p:sp>
        <p:nvSpPr>
          <p:cNvPr id="6" name="Rectangle 5"/>
          <p:cNvSpPr/>
          <p:nvPr/>
        </p:nvSpPr>
        <p:spPr>
          <a:xfrm>
            <a:off x="835011" y="742148"/>
            <a:ext cx="73291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D. Perbedaan Pajak dengan Pungutan Resmi Lainnya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92941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60243"/>
            <a:ext cx="6567055" cy="36977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81918"/>
            <a:ext cx="7535463" cy="5043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40527"/>
            <a:ext cx="3886200" cy="4036436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id-ID" sz="2000" dirty="0"/>
              <a:t>Asas </a:t>
            </a:r>
            <a:r>
              <a:rPr lang="id-ID" sz="2000" i="1" dirty="0" err="1"/>
              <a:t>equality</a:t>
            </a:r>
            <a:r>
              <a:rPr lang="id-ID" sz="2000" i="1" dirty="0"/>
              <a:t>,</a:t>
            </a:r>
            <a:r>
              <a:rPr lang="id-ID" sz="2000" dirty="0"/>
              <a:t> yaitu pentingnya keseimbangan kemampuan masing-masing subjek pajak</a:t>
            </a:r>
          </a:p>
          <a:p>
            <a:pPr marL="342900" indent="-342900">
              <a:buAutoNum type="arabicPeriod"/>
            </a:pPr>
            <a:r>
              <a:rPr lang="id-ID" sz="2000" dirty="0"/>
              <a:t>Asas </a:t>
            </a:r>
            <a:r>
              <a:rPr lang="id-ID" sz="2000" i="1" dirty="0" err="1"/>
              <a:t>certainty</a:t>
            </a:r>
            <a:r>
              <a:rPr lang="id-ID" sz="2000" i="1" dirty="0"/>
              <a:t>,</a:t>
            </a:r>
            <a:r>
              <a:rPr lang="id-ID" sz="2000" dirty="0"/>
              <a:t> yaitu pentingnya kepastian pemungutan pajak, misalnya kepastian hukum</a:t>
            </a:r>
          </a:p>
        </p:txBody>
      </p:sp>
      <p:sp>
        <p:nvSpPr>
          <p:cNvPr id="6" name="Rectangle 5"/>
          <p:cNvSpPr/>
          <p:nvPr/>
        </p:nvSpPr>
        <p:spPr>
          <a:xfrm>
            <a:off x="772666" y="748517"/>
            <a:ext cx="396294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D. Asas Pemungutan Pajak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60"/>
            <a:ext cx="9144000" cy="55018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35610" y="2140527"/>
            <a:ext cx="3886200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id-ID" sz="2000" dirty="0"/>
              <a:t>Asas </a:t>
            </a:r>
            <a:r>
              <a:rPr lang="id-ID" sz="2000" i="1" dirty="0" err="1"/>
              <a:t>convenience</a:t>
            </a:r>
            <a:r>
              <a:rPr lang="id-ID" sz="2000" i="1" dirty="0"/>
              <a:t> of </a:t>
            </a:r>
            <a:r>
              <a:rPr lang="id-ID" sz="2000" i="1" dirty="0" err="1"/>
              <a:t>payment</a:t>
            </a:r>
            <a:r>
              <a:rPr lang="id-ID" sz="2000" i="1" dirty="0"/>
              <a:t>, </a:t>
            </a:r>
            <a:r>
              <a:rPr lang="id-ID" sz="2000" dirty="0"/>
              <a:t>yaitu pentingnya waktu yang tepat memenuhi kewajiban pajak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id-ID" sz="2000" dirty="0"/>
              <a:t>Asas </a:t>
            </a:r>
            <a:r>
              <a:rPr lang="id-ID" sz="2000" i="1" dirty="0" err="1"/>
              <a:t>economics</a:t>
            </a:r>
            <a:r>
              <a:rPr lang="id-ID" sz="2000" i="1" dirty="0"/>
              <a:t>,</a:t>
            </a:r>
            <a:r>
              <a:rPr lang="id-ID" sz="2000" dirty="0"/>
              <a:t> yaitu pentingnya prinsip ekonomi dalam pemungutan pajak</a:t>
            </a:r>
          </a:p>
          <a:p>
            <a:pPr marL="457200" indent="-457200">
              <a:buFont typeface="+mj-lt"/>
              <a:buAutoNum type="arabicPeriod" startAt="3"/>
            </a:pPr>
            <a:endParaRPr lang="id-ID" sz="2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8650" y="1370097"/>
            <a:ext cx="7216486" cy="135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2400" dirty="0"/>
              <a:t>Asas pemungutan pajak yang dikemukakan Adam Smith dalam </a:t>
            </a:r>
            <a:r>
              <a:rPr lang="id-ID" sz="2400" i="1" dirty="0" err="1"/>
              <a:t>Wealth</a:t>
            </a:r>
            <a:r>
              <a:rPr lang="id-ID" sz="2400" i="1" dirty="0"/>
              <a:t> of </a:t>
            </a:r>
            <a:r>
              <a:rPr lang="id-ID" sz="2400" i="1" dirty="0" err="1"/>
              <a:t>Nation</a:t>
            </a:r>
            <a:endParaRPr lang="id-ID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55096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81917"/>
            <a:ext cx="7535463" cy="4544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295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200" dirty="0"/>
              <a:t>Berdasarkan Pihak yang Menanggung:</a:t>
            </a:r>
          </a:p>
          <a:p>
            <a:r>
              <a:rPr lang="id-ID" sz="1700" dirty="0"/>
              <a:t>Pajak langsung, yaitu pajak yang dikenakan secara berkala terhadap seseorang atau badan usaha berdasarkan ketetapan pajak. Contohnya pajak penghasilan, PBB</a:t>
            </a:r>
          </a:p>
          <a:p>
            <a:r>
              <a:rPr lang="id-ID" sz="1700" dirty="0"/>
              <a:t>Pajak tidak langsung, yaitu pajak yang dikenakan atas perbuatan atau peristiwa. Contohnya PPn, pajak penjualan.</a:t>
            </a:r>
          </a:p>
          <a:p>
            <a:pPr marL="0" indent="0">
              <a:buNone/>
            </a:pPr>
            <a:endParaRPr lang="id-ID" sz="1700" dirty="0"/>
          </a:p>
          <a:p>
            <a:endParaRPr lang="id-ID" sz="1700" dirty="0"/>
          </a:p>
        </p:txBody>
      </p:sp>
      <p:sp>
        <p:nvSpPr>
          <p:cNvPr id="7" name="Rectangle 6"/>
          <p:cNvSpPr/>
          <p:nvPr/>
        </p:nvSpPr>
        <p:spPr>
          <a:xfrm>
            <a:off x="772666" y="759292"/>
            <a:ext cx="284853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E. Jenis-jenis Pajak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976" y="3574473"/>
            <a:ext cx="4866897" cy="2855246"/>
          </a:xfrm>
        </p:spPr>
      </p:pic>
      <p:sp>
        <p:nvSpPr>
          <p:cNvPr id="13" name="TextBox 12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42973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5" y="2275609"/>
            <a:ext cx="6109855" cy="45823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259" y="1191780"/>
            <a:ext cx="419273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200" dirty="0"/>
              <a:t>Berdasarkan lembaga pemungut:</a:t>
            </a:r>
          </a:p>
          <a:p>
            <a:r>
              <a:rPr lang="id-ID" sz="2000" dirty="0"/>
              <a:t>Pajak negara, yaitu pajak yang pemungutannya dilaksanakan oleh pemerintah pusat. Contohnya pajak penghasilan, pajak penjualan atas barang mewah</a:t>
            </a:r>
          </a:p>
          <a:p>
            <a:r>
              <a:rPr lang="id-ID" sz="2000" dirty="0"/>
              <a:t>Pajak daerah, yaitu pajak yang dipungut oleh pemerintah daerah. Contohnya pajak reklame, pajak kendaraan bermotor</a:t>
            </a:r>
          </a:p>
          <a:p>
            <a:pPr marL="0" indent="0">
              <a:buNone/>
            </a:pPr>
            <a:endParaRPr lang="id-ID" dirty="0"/>
          </a:p>
          <a:p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209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65663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</TotalTime>
  <Words>741</Words>
  <Application>Microsoft Office PowerPoint</Application>
  <PresentationFormat>On-screen Show (4:3)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Adhi</dc:creator>
  <cp:lastModifiedBy>user</cp:lastModifiedBy>
  <cp:revision>32</cp:revision>
  <dcterms:created xsi:type="dcterms:W3CDTF">2014-06-23T13:24:29Z</dcterms:created>
  <dcterms:modified xsi:type="dcterms:W3CDTF">2022-02-08T10:33:35Z</dcterms:modified>
</cp:coreProperties>
</file>