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AA23FD-12CF-4F13-8AD5-23D75A10F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386" y="2146852"/>
            <a:ext cx="7033652" cy="2054087"/>
          </a:xfrm>
        </p:spPr>
        <p:txBody>
          <a:bodyPr/>
          <a:lstStyle/>
          <a:p>
            <a:r>
              <a:rPr lang="en-ID" sz="36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3600" dirty="0">
                <a:effectLst/>
                <a:latin typeface="Arial" panose="020B0604020202020204" pitchFamily="34" charset="0"/>
              </a:rPr>
              <a:t> switch - case</a:t>
            </a:r>
            <a:r>
              <a:rPr lang="en-ID" dirty="0">
                <a:effectLst/>
                <a:latin typeface="Arial" panose="020B0604020202020204" pitchFamily="34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92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rgbClr val="FFFF00"/>
            </a:gs>
            <a:gs pos="71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D981-2AD1-4B36-A55B-C356F4BE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2" y="1201972"/>
            <a:ext cx="7732642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800" dirty="0" err="1">
                <a:effectLst/>
                <a:latin typeface="Arial" panose="020B0604020202020204" pitchFamily="34" charset="0"/>
              </a:rPr>
              <a:t>Bentuk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dari</a:t>
            </a:r>
            <a:r>
              <a:rPr lang="en-ID" sz="2800" dirty="0">
                <a:effectLst/>
                <a:latin typeface="Arial" panose="020B0604020202020204" pitchFamily="34" charset="0"/>
              </a:rPr>
              <a:t> switch - case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merupakan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800" dirty="0">
                <a:effectLst/>
                <a:latin typeface="Arial" panose="020B0604020202020204" pitchFamily="34" charset="0"/>
              </a:rPr>
              <a:t> yang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dirancangan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khusus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menangani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pengambilan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keputusan</a:t>
            </a:r>
            <a:r>
              <a:rPr lang="en-ID" sz="2800" dirty="0">
                <a:effectLst/>
                <a:latin typeface="Arial" panose="020B0604020202020204" pitchFamily="34" charset="0"/>
              </a:rPr>
              <a:t> yang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melibatkan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sejumlah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atau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banyak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alternatif</a:t>
            </a:r>
            <a:r>
              <a:rPr lang="en-ID" sz="2800" dirty="0">
                <a:effectLst/>
                <a:latin typeface="Arial" panose="020B0604020202020204" pitchFamily="34" charset="0"/>
              </a:rPr>
              <a:t>.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800" dirty="0">
                <a:effectLst/>
                <a:latin typeface="Arial" panose="020B0604020202020204" pitchFamily="34" charset="0"/>
              </a:rPr>
              <a:t> switch - case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ini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kegunaan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sama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seperti</a:t>
            </a:r>
            <a:r>
              <a:rPr lang="en-ID" sz="2800" dirty="0">
                <a:effectLst/>
                <a:latin typeface="Arial" panose="020B0604020202020204" pitchFamily="34" charset="0"/>
              </a:rPr>
              <a:t> if – else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bertingkat</a:t>
            </a:r>
            <a:r>
              <a:rPr lang="en-ID" sz="2800" dirty="0">
                <a:effectLst/>
                <a:latin typeface="Arial" panose="020B0604020202020204" pitchFamily="34" charset="0"/>
              </a:rPr>
              <a:t>,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tetapi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penggunaannya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memeriksa</a:t>
            </a:r>
            <a:r>
              <a:rPr lang="en-ID" sz="2800" dirty="0">
                <a:effectLst/>
                <a:latin typeface="Arial" panose="020B0604020202020204" pitchFamily="34" charset="0"/>
              </a:rPr>
              <a:t> data yang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bertipe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karakter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atau</a:t>
            </a:r>
            <a:r>
              <a:rPr lang="en-ID" sz="2800" dirty="0">
                <a:effectLst/>
                <a:latin typeface="Arial" panose="020B0604020202020204" pitchFamily="34" charset="0"/>
              </a:rPr>
              <a:t> integer.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Bentuk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penulisan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perintah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ini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sebagai</a:t>
            </a:r>
            <a:r>
              <a:rPr lang="en-ID" sz="2800" dirty="0">
                <a:effectLst/>
                <a:latin typeface="Arial" panose="020B0604020202020204" pitchFamily="34" charset="0"/>
              </a:rPr>
              <a:t> </a:t>
            </a:r>
            <a:r>
              <a:rPr lang="en-ID" sz="2800" dirty="0" err="1">
                <a:effectLst/>
                <a:latin typeface="Arial" panose="020B0604020202020204" pitchFamily="34" charset="0"/>
              </a:rPr>
              <a:t>berikut</a:t>
            </a:r>
            <a:r>
              <a:rPr lang="en-ID" sz="2800" dirty="0">
                <a:effectLst/>
                <a:latin typeface="Arial" panose="020B0604020202020204" pitchFamily="34" charset="0"/>
              </a:rPr>
              <a:t> :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411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chemeClr val="accent2">
                <a:lumMod val="60000"/>
                <a:lumOff val="4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2B485-5C50-4E8A-8BE8-D16004336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3" t="38231" r="32303" b="15465"/>
          <a:stretch/>
        </p:blipFill>
        <p:spPr>
          <a:xfrm>
            <a:off x="609600" y="384898"/>
            <a:ext cx="5486400" cy="35775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0E4BD-FBE5-4BC6-87F9-DB401A585DE9}"/>
              </a:ext>
            </a:extLst>
          </p:cNvPr>
          <p:cNvSpPr txBox="1"/>
          <p:nvPr/>
        </p:nvSpPr>
        <p:spPr>
          <a:xfrm>
            <a:off x="424070" y="4145411"/>
            <a:ext cx="6427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latin typeface="Arial" panose="020B0604020202020204" pitchFamily="34" charset="0"/>
              </a:rPr>
              <a:t>Setiap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cabang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dijalankan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jika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syarat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nilai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konstanta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tersebut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dipenuhi</a:t>
            </a:r>
            <a:r>
              <a:rPr lang="en-ID" sz="2000" dirty="0">
                <a:effectLst/>
                <a:latin typeface="Arial" panose="020B0604020202020204" pitchFamily="34" charset="0"/>
              </a:rPr>
              <a:t> dan default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dijalankan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jika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semua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cabang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diatasnya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tidak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terpenuhi</a:t>
            </a:r>
            <a:r>
              <a:rPr lang="en-ID" sz="2000" dirty="0">
                <a:effectLst/>
                <a:latin typeface="Arial" panose="020B0604020202020204" pitchFamily="34" charset="0"/>
              </a:rPr>
              <a:t>.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000" dirty="0">
                <a:effectLst/>
                <a:latin typeface="Arial" panose="020B0604020202020204" pitchFamily="34" charset="0"/>
              </a:rPr>
              <a:t> break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menunjukan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bahwa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perintah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siap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keluar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dari</a:t>
            </a:r>
            <a:r>
              <a:rPr lang="en-ID" sz="2000" dirty="0">
                <a:effectLst/>
                <a:latin typeface="Arial" panose="020B0604020202020204" pitchFamily="34" charset="0"/>
              </a:rPr>
              <a:t> switch. Jika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ini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tidak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ada</a:t>
            </a:r>
            <a:r>
              <a:rPr lang="en-ID" sz="2000" dirty="0">
                <a:effectLst/>
                <a:latin typeface="Arial" panose="020B0604020202020204" pitchFamily="34" charset="0"/>
              </a:rPr>
              <a:t>,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maka</a:t>
            </a:r>
            <a:r>
              <a:rPr lang="en-ID" sz="2000" dirty="0">
                <a:effectLst/>
                <a:latin typeface="Arial" panose="020B0604020202020204" pitchFamily="34" charset="0"/>
              </a:rPr>
              <a:t> program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diteruskan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kecabang</a:t>
            </a:r>
            <a:r>
              <a:rPr lang="en-ID" sz="2000" dirty="0">
                <a:effectLst/>
                <a:latin typeface="Arial" panose="020B0604020202020204" pitchFamily="34" charset="0"/>
              </a:rPr>
              <a:t> –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cabang</a:t>
            </a:r>
            <a:r>
              <a:rPr lang="en-ID" sz="2000" dirty="0">
                <a:effectLst/>
                <a:latin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lainnya</a:t>
            </a:r>
            <a:r>
              <a:rPr lang="en-ID" sz="2000" dirty="0">
                <a:effectLst/>
                <a:latin typeface="Arial" panose="020B0604020202020204" pitchFamily="34" charset="0"/>
              </a:rPr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5093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chemeClr val="accent2">
                <a:lumMod val="60000"/>
                <a:lumOff val="4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F1EAD0-DFBD-4D67-9F6E-B0134BEE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781878"/>
            <a:ext cx="9090991" cy="52531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C333E1-D875-4130-A8E7-39585017C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0" t="27501" r="43480" b="8993"/>
          <a:stretch/>
        </p:blipFill>
        <p:spPr>
          <a:xfrm>
            <a:off x="675861" y="1404730"/>
            <a:ext cx="4214191" cy="4671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6F1B6-9399-4FF6-B09B-620978D66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6" t="8930" r="41232" b="72016"/>
          <a:stretch/>
        </p:blipFill>
        <p:spPr>
          <a:xfrm>
            <a:off x="5248406" y="1758968"/>
            <a:ext cx="4386756" cy="2003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80FB0-766D-448A-A5C5-FEB651E2C11F}"/>
              </a:ext>
            </a:extLst>
          </p:cNvPr>
          <p:cNvSpPr txBox="1"/>
          <p:nvPr/>
        </p:nvSpPr>
        <p:spPr>
          <a:xfrm>
            <a:off x="6307161" y="3964645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8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chemeClr val="accent2">
                <a:lumMod val="60000"/>
                <a:lumOff val="40000"/>
              </a:schemeClr>
            </a:gs>
            <a:gs pos="71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FE43F-3D87-4A16-AED8-F16E29707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71" t="25261" r="41555" b="9406"/>
          <a:stretch/>
        </p:blipFill>
        <p:spPr>
          <a:xfrm>
            <a:off x="851912" y="717605"/>
            <a:ext cx="4409201" cy="50338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B53BD-0E9A-469D-9961-4D970463B054}"/>
              </a:ext>
            </a:extLst>
          </p:cNvPr>
          <p:cNvSpPr txBox="1"/>
          <p:nvPr/>
        </p:nvSpPr>
        <p:spPr>
          <a:xfrm>
            <a:off x="1683026" y="5857461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Kode Program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DC32E-45C3-4392-A98D-B661428D2830}"/>
              </a:ext>
            </a:extLst>
          </p:cNvPr>
          <p:cNvSpPr txBox="1"/>
          <p:nvPr/>
        </p:nvSpPr>
        <p:spPr>
          <a:xfrm>
            <a:off x="6449089" y="357132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1C9AE-AEE8-4CC7-BD8C-97E4AC20E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6" t="16988" r="55870" b="68125"/>
          <a:stretch/>
        </p:blipFill>
        <p:spPr>
          <a:xfrm>
            <a:off x="5661432" y="1582819"/>
            <a:ext cx="3642620" cy="1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4000">
              <a:schemeClr val="accent2">
                <a:lumMod val="60000"/>
                <a:lumOff val="40000"/>
              </a:schemeClr>
            </a:gs>
            <a:gs pos="71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4A110-DE89-4612-BE76-96B7F3335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2" t="27815" r="33152" b="15539"/>
          <a:stretch/>
        </p:blipFill>
        <p:spPr>
          <a:xfrm>
            <a:off x="944358" y="842888"/>
            <a:ext cx="4757529" cy="4908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A128D-1871-4920-9254-56524DB04A1E}"/>
              </a:ext>
            </a:extLst>
          </p:cNvPr>
          <p:cNvSpPr txBox="1"/>
          <p:nvPr/>
        </p:nvSpPr>
        <p:spPr>
          <a:xfrm>
            <a:off x="1558857" y="5751443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warna</a:t>
            </a:r>
            <a:endParaRPr lang="en-ID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478BE9E-CBE4-47D3-B1C7-E7EAE2751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577" t="69247" r="24089" b="17301"/>
          <a:stretch/>
        </p:blipFill>
        <p:spPr>
          <a:xfrm>
            <a:off x="6096000" y="1815547"/>
            <a:ext cx="4306957" cy="2186610"/>
          </a:xfrm>
        </p:spPr>
      </p:pic>
    </p:spTree>
    <p:extLst>
      <p:ext uri="{BB962C8B-B14F-4D97-AF65-F5344CB8AC3E}">
        <p14:creationId xmlns:p14="http://schemas.microsoft.com/office/powerpoint/2010/main" val="3021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chemeClr val="accent2">
                <a:lumMod val="60000"/>
                <a:lumOff val="40000"/>
              </a:schemeClr>
            </a:gs>
            <a:gs pos="71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C504C2-1C55-4CBF-818D-F25D15EC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8" t="38613" r="21630" b="19959"/>
          <a:stretch/>
        </p:blipFill>
        <p:spPr>
          <a:xfrm>
            <a:off x="993912" y="1086678"/>
            <a:ext cx="6687615" cy="3538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3F5B7A-422A-4FAA-856B-6512D9357D14}"/>
              </a:ext>
            </a:extLst>
          </p:cNvPr>
          <p:cNvSpPr txBox="1"/>
          <p:nvPr/>
        </p:nvSpPr>
        <p:spPr>
          <a:xfrm>
            <a:off x="2743200" y="4731026"/>
            <a:ext cx="270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98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96A9-880B-4129-B8DB-12A6C856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68626"/>
            <a:ext cx="7666383" cy="5266414"/>
          </a:xfrm>
          <a:gradFill>
            <a:gsLst>
              <a:gs pos="0">
                <a:srgbClr val="00B050"/>
              </a:gs>
              <a:gs pos="44000">
                <a:schemeClr val="accent2">
                  <a:lumMod val="60000"/>
                  <a:lumOff val="40000"/>
                </a:schemeClr>
              </a:gs>
              <a:gs pos="7100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800" dirty="0">
                <a:effectLst/>
                <a:latin typeface="Arial" panose="020B0604020202020204" pitchFamily="34" charset="0"/>
              </a:rPr>
              <a:t> nested - for </a:t>
            </a:r>
          </a:p>
          <a:p>
            <a:pPr marL="0" indent="0">
              <a:buNone/>
            </a:pPr>
            <a:endParaRPr lang="en-ID" sz="28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dirty="0" err="1">
                <a:effectLst/>
                <a:latin typeface="Arial" panose="020B0604020202020204" pitchFamily="34" charset="0"/>
              </a:rPr>
              <a:t>Pernyataaan</a:t>
            </a:r>
            <a:r>
              <a:rPr lang="en-ID" sz="2000" dirty="0">
                <a:effectLst/>
                <a:latin typeface="Arial" panose="020B0604020202020204" pitchFamily="34" charset="0"/>
              </a:rPr>
              <a:t> Nested for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adalah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suatu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perulangan</a:t>
            </a:r>
            <a:r>
              <a:rPr lang="en-ID" sz="2000" dirty="0">
                <a:effectLst/>
                <a:latin typeface="Arial" panose="020B0604020202020204" pitchFamily="34" charset="0"/>
              </a:rPr>
              <a:t> for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didalam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perulangan</a:t>
            </a:r>
            <a:r>
              <a:rPr lang="en-ID" sz="2000" dirty="0">
                <a:effectLst/>
                <a:latin typeface="Arial" panose="020B0604020202020204" pitchFamily="34" charset="0"/>
              </a:rPr>
              <a:t> for yang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lainnya</a:t>
            </a:r>
            <a:r>
              <a:rPr lang="en-ID" sz="2000" dirty="0">
                <a:effectLst/>
                <a:latin typeface="Arial" panose="020B0604020202020204" pitchFamily="34" charset="0"/>
              </a:rPr>
              <a:t>.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Bentuk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umum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pernyataan</a:t>
            </a:r>
            <a:r>
              <a:rPr lang="en-ID" sz="2000" dirty="0">
                <a:effectLst/>
                <a:latin typeface="Arial" panose="020B0604020202020204" pitchFamily="34" charset="0"/>
              </a:rPr>
              <a:t> Nested for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sebagai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berikut</a:t>
            </a:r>
            <a:r>
              <a:rPr lang="en-ID" sz="2000" dirty="0">
                <a:effectLst/>
                <a:latin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endParaRPr lang="en-ID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2C78C-AFAC-42BC-ACE8-F65A52B0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2" t="51402" r="23152" b="33905"/>
          <a:stretch/>
        </p:blipFill>
        <p:spPr>
          <a:xfrm>
            <a:off x="1066800" y="3190459"/>
            <a:ext cx="6475163" cy="1249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EFFEF-0DB8-4AD6-BCC4-A0FD3C46AB1A}"/>
              </a:ext>
            </a:extLst>
          </p:cNvPr>
          <p:cNvSpPr txBox="1"/>
          <p:nvPr/>
        </p:nvSpPr>
        <p:spPr>
          <a:xfrm>
            <a:off x="1066799" y="4611754"/>
            <a:ext cx="64751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latin typeface="Arial" panose="020B0604020202020204" pitchFamily="34" charset="0"/>
              </a:rPr>
              <a:t>Didalam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penggunaan</a:t>
            </a:r>
            <a:r>
              <a:rPr lang="en-ID" sz="2000" dirty="0">
                <a:effectLst/>
                <a:latin typeface="Arial" panose="020B0604020202020204" pitchFamily="34" charset="0"/>
              </a:rPr>
              <a:t> nested-for,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perulangan</a:t>
            </a:r>
            <a:r>
              <a:rPr lang="en-ID" sz="2000" dirty="0">
                <a:effectLst/>
                <a:latin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didalam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terlebih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dahulu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dihitung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hingga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selesai</a:t>
            </a:r>
            <a:r>
              <a:rPr lang="en-ID" sz="2000" dirty="0">
                <a:effectLst/>
                <a:latin typeface="Arial" panose="020B0604020202020204" pitchFamily="34" charset="0"/>
              </a:rPr>
              <a:t>,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kemudian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perulangan</a:t>
            </a:r>
            <a:r>
              <a:rPr lang="en-ID" sz="2000" dirty="0">
                <a:effectLst/>
                <a:latin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diluar</a:t>
            </a:r>
            <a:r>
              <a:rPr lang="en-ID" sz="2000" dirty="0">
                <a:effectLst/>
                <a:latin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diselesaikan</a:t>
            </a:r>
            <a:r>
              <a:rPr lang="en-ID" dirty="0"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31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chemeClr val="accent2">
                <a:lumMod val="60000"/>
                <a:lumOff val="40000"/>
              </a:schemeClr>
            </a:gs>
            <a:gs pos="71000">
              <a:srgbClr val="FFFF00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99F61-D940-4BBA-82ED-47B5AC281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84" t="31266" r="41698" b="18398"/>
          <a:stretch/>
        </p:blipFill>
        <p:spPr>
          <a:xfrm>
            <a:off x="901148" y="596347"/>
            <a:ext cx="4608897" cy="41479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81A27-E371-43DC-A047-4B5EF454B45F}"/>
              </a:ext>
            </a:extLst>
          </p:cNvPr>
          <p:cNvSpPr txBox="1"/>
          <p:nvPr/>
        </p:nvSpPr>
        <p:spPr>
          <a:xfrm>
            <a:off x="2054088" y="485029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Kode program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881F3-2BD6-4F6F-8041-8C65D2E3CD6F}"/>
              </a:ext>
            </a:extLst>
          </p:cNvPr>
          <p:cNvSpPr txBox="1"/>
          <p:nvPr/>
        </p:nvSpPr>
        <p:spPr>
          <a:xfrm>
            <a:off x="6604005" y="385811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DE35B-2405-4CED-90E1-F268764B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4" t="18249" r="54794" b="58543"/>
          <a:stretch/>
        </p:blipFill>
        <p:spPr>
          <a:xfrm>
            <a:off x="5813619" y="1089764"/>
            <a:ext cx="3280277" cy="26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328</TotalTime>
  <Words>165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Savon</vt:lpstr>
      <vt:lpstr>Pernyataan switch - case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Pernyataan switch - case</dc:title>
  <dc:creator>Lenovo</dc:creator>
  <cp:lastModifiedBy>Lenovo</cp:lastModifiedBy>
  <cp:revision>23</cp:revision>
  <dcterms:created xsi:type="dcterms:W3CDTF">2021-03-05T03:14:25Z</dcterms:created>
  <dcterms:modified xsi:type="dcterms:W3CDTF">2021-03-09T01:20:50Z</dcterms:modified>
</cp:coreProperties>
</file>