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0" r:id="rId3"/>
    <p:sldId id="275" r:id="rId4"/>
    <p:sldId id="276" r:id="rId5"/>
    <p:sldId id="272" r:id="rId6"/>
    <p:sldId id="277" r:id="rId7"/>
    <p:sldId id="274" r:id="rId8"/>
    <p:sldId id="283" r:id="rId9"/>
    <p:sldId id="279" r:id="rId10"/>
    <p:sldId id="278" r:id="rId11"/>
    <p:sldId id="280" r:id="rId12"/>
    <p:sldId id="281" r:id="rId13"/>
    <p:sldId id="282" r:id="rId14"/>
  </p:sldIdLst>
  <p:sldSz cx="9144000" cy="5715000" type="screen16x10"/>
  <p:notesSz cx="6858000" cy="9144000"/>
  <p:defaultTextStyle>
    <a:defPPr>
      <a:defRPr lang="en-US"/>
    </a:defPPr>
    <a:lvl1pPr marL="0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00FF"/>
    <a:srgbClr val="CC00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7" autoAdjust="0"/>
    <p:restoredTop sz="94576" autoAdjust="0"/>
  </p:normalViewPr>
  <p:slideViewPr>
    <p:cSldViewPr>
      <p:cViewPr varScale="1">
        <p:scale>
          <a:sx n="90" d="100"/>
          <a:sy n="90" d="100"/>
        </p:scale>
        <p:origin x="1008" y="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5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81177-480B-4339-98D5-7D35108AC407}" type="datetimeFigureOut">
              <a:rPr lang="en-US" smtClean="0"/>
              <a:pPr/>
              <a:t>1/2/2021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72C15-A89B-4E21-B310-B2D4CAB663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8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7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54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81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0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5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2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9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JILI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425" tIns="45712" rIns="91425" bIns="45712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90488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0" indent="0" algn="ctr">
              <a:buNone/>
              <a:defRPr b="1" cap="none" spc="5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  <a:lvl2pPr marL="457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Rounded Rectangle 7">
            <a:hlinkClick r:id="" action="ppaction://hlinkshowjump?jump=nextslide"/>
          </p:cNvPr>
          <p:cNvSpPr/>
          <p:nvPr userDrawn="1"/>
        </p:nvSpPr>
        <p:spPr>
          <a:xfrm>
            <a:off x="3500430" y="4357699"/>
            <a:ext cx="1571636" cy="535765"/>
          </a:xfrm>
          <a:prstGeom prst="roundRect">
            <a:avLst>
              <a:gd name="adj" fmla="val 50000"/>
            </a:avLst>
          </a:prstGeom>
          <a:solidFill>
            <a:srgbClr val="00CC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Masuk</a:t>
            </a:r>
            <a:endParaRPr lang="en-US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865"/>
            <a:ext cx="7543800" cy="1079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2719"/>
            <a:ext cx="4038600" cy="36763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2719"/>
            <a:ext cx="4038600" cy="367638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07000"/>
            <a:ext cx="21336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207000"/>
            <a:ext cx="28956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207000"/>
            <a:ext cx="2133600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002BB0-644B-457E-AA0B-B51933A0032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712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K KD INDIKATOR TUG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W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7229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15206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429420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MATERI SOAL HALAMAN LANJU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Pentagon 6">
            <a:hlinkClick r:id="" action="ppaction://hlinkshowjump?jump=nextslide"/>
          </p:cNvPr>
          <p:cNvSpPr/>
          <p:nvPr userDrawn="1"/>
        </p:nvSpPr>
        <p:spPr>
          <a:xfrm>
            <a:off x="7286644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Maju</a:t>
            </a:r>
            <a:endParaRPr lang="en-US" sz="1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500858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TERI SOAL HALAMAN AKH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Pentagon 4">
            <a:hlinkClick r:id="" action="ppaction://hlinkshowjump?jump=previousslide"/>
          </p:cNvPr>
          <p:cNvSpPr/>
          <p:nvPr userDrawn="1"/>
        </p:nvSpPr>
        <p:spPr>
          <a:xfrm flipH="1">
            <a:off x="6643702" y="5357830"/>
            <a:ext cx="714380" cy="357170"/>
          </a:xfrm>
          <a:prstGeom prst="homePlate">
            <a:avLst>
              <a:gd name="adj" fmla="val 3726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Mundur</a:t>
            </a:r>
            <a:endParaRPr lang="en-US" sz="11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17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14480" y="228866"/>
            <a:ext cx="7215238" cy="783153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4480" y="1190614"/>
            <a:ext cx="7215238" cy="4187167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Pentagon 6">
            <a:hlinkClick r:id="rId13" action="ppaction://hlinksldjump"/>
          </p:cNvPr>
          <p:cNvSpPr/>
          <p:nvPr/>
        </p:nvSpPr>
        <p:spPr>
          <a:xfrm>
            <a:off x="0" y="1142989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STANDAR KOMPETENSI</a:t>
            </a:r>
            <a:endParaRPr lang="en-US" b="1" dirty="0"/>
          </a:p>
        </p:txBody>
      </p:sp>
      <p:sp>
        <p:nvSpPr>
          <p:cNvPr id="8" name="Pentagon 7">
            <a:hlinkClick r:id="rId14" action="ppaction://hlinksldjump"/>
          </p:cNvPr>
          <p:cNvSpPr/>
          <p:nvPr/>
        </p:nvSpPr>
        <p:spPr>
          <a:xfrm>
            <a:off x="0" y="1835938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KOMPETENSI DASAR</a:t>
            </a:r>
            <a:endParaRPr lang="en-US" b="1" dirty="0"/>
          </a:p>
        </p:txBody>
      </p:sp>
      <p:sp>
        <p:nvSpPr>
          <p:cNvPr id="9" name="Pentagon 8">
            <a:hlinkClick r:id="rId15" action="ppaction://hlinksldjump"/>
          </p:cNvPr>
          <p:cNvSpPr/>
          <p:nvPr/>
        </p:nvSpPr>
        <p:spPr>
          <a:xfrm>
            <a:off x="0" y="2528887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INDIKATOR</a:t>
            </a:r>
            <a:endParaRPr lang="en-US" b="1" dirty="0"/>
          </a:p>
        </p:txBody>
      </p:sp>
      <p:sp>
        <p:nvSpPr>
          <p:cNvPr id="10" name="Pentagon 9">
            <a:hlinkClick r:id="rId16" action="ppaction://hlinksldjump"/>
          </p:cNvPr>
          <p:cNvSpPr/>
          <p:nvPr/>
        </p:nvSpPr>
        <p:spPr>
          <a:xfrm>
            <a:off x="0" y="3221836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11" name="Pentagon 10">
            <a:hlinkClick r:id="" action="ppaction://noaction"/>
          </p:cNvPr>
          <p:cNvSpPr/>
          <p:nvPr/>
        </p:nvSpPr>
        <p:spPr>
          <a:xfrm>
            <a:off x="0" y="3914785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LATIHAN SOAL</a:t>
            </a:r>
            <a:endParaRPr lang="en-US" b="1" dirty="0"/>
          </a:p>
        </p:txBody>
      </p:sp>
      <p:sp>
        <p:nvSpPr>
          <p:cNvPr id="12" name="Pentagon 11">
            <a:hlinkClick r:id="" action="ppaction://noaction"/>
          </p:cNvPr>
          <p:cNvSpPr/>
          <p:nvPr/>
        </p:nvSpPr>
        <p:spPr>
          <a:xfrm>
            <a:off x="0" y="4607732"/>
            <a:ext cx="1571604" cy="535785"/>
          </a:xfrm>
          <a:prstGeom prst="homePlate">
            <a:avLst>
              <a:gd name="adj" fmla="val 18159"/>
            </a:avLst>
          </a:prstGeom>
          <a:solidFill>
            <a:srgbClr val="FF0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TUGAS</a:t>
            </a:r>
            <a:endParaRPr lang="en-US" b="1" dirty="0"/>
          </a:p>
        </p:txBody>
      </p:sp>
      <p:sp>
        <p:nvSpPr>
          <p:cNvPr id="13" name="Oval 12">
            <a:hlinkClick r:id="" action="ppaction://hlinkshowjump?jump=endshow" highlightClick="1">
              <a:snd r:embed="rId17" name="applause.wav"/>
            </a:hlinkClick>
          </p:cNvPr>
          <p:cNvSpPr/>
          <p:nvPr/>
        </p:nvSpPr>
        <p:spPr>
          <a:xfrm>
            <a:off x="8072494" y="5286393"/>
            <a:ext cx="1000100" cy="357190"/>
          </a:xfrm>
          <a:prstGeom prst="ellipse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ctr"/>
            <a:r>
              <a:rPr lang="id-ID" sz="1100" dirty="0" smtClean="0"/>
              <a:t>Keluar</a:t>
            </a:r>
            <a:endParaRPr lang="en-US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60" r:id="rId5"/>
    <p:sldLayoutId id="2147483659" r:id="rId6"/>
    <p:sldLayoutId id="2147483658" r:id="rId7"/>
    <p:sldLayoutId id="2147483654" r:id="rId8"/>
    <p:sldLayoutId id="2147483655" r:id="rId9"/>
    <p:sldLayoutId id="2147483661" r:id="rId10"/>
  </p:sldLayoutIdLst>
  <p:txStyles>
    <p:titleStyle>
      <a:lvl1pPr algn="ctr" defTabSz="914254" rtl="0" eaLnBrk="1" latinLnBrk="0" hangingPunct="1">
        <a:spcBef>
          <a:spcPct val="0"/>
        </a:spcBef>
        <a:buNone/>
        <a:defRPr sz="4400" b="1" kern="1200" cap="none" spc="50">
          <a:ln w="11430"/>
          <a:solidFill>
            <a:schemeClr val="tx1"/>
          </a:soli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845" indent="-342845" algn="l" defTabSz="914254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31" indent="-285705" algn="l" defTabSz="914254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8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5" indent="-228563" algn="l" defTabSz="914254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6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2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9" indent="-228563" algn="l" defTabSz="9142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2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9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6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57488" y="2714624"/>
            <a:ext cx="292895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596" y="2428872"/>
            <a:ext cx="7772400" cy="1225021"/>
          </a:xfrm>
          <a:prstGeom prst="rect">
            <a:avLst/>
          </a:prstGeom>
        </p:spPr>
        <p:txBody>
          <a:bodyPr vert="horz" lIns="91425" tIns="45712" rIns="91425" bIns="45712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50" normalizeH="0" baseline="0" noProof="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PERMUTASI</a:t>
            </a:r>
            <a:endParaRPr kumimoji="0" lang="en-US" sz="44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2976" y="1381112"/>
            <a:ext cx="6400800" cy="904884"/>
          </a:xfrm>
          <a:prstGeom prst="rect">
            <a:avLst/>
          </a:prstGeom>
        </p:spPr>
        <p:txBody>
          <a:bodyPr vert="horz" lIns="91425" tIns="45712" rIns="91425" bIns="45712"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25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GB" sz="6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PELUANG</a:t>
            </a:r>
            <a:endParaRPr kumimoji="0" lang="en-US" sz="6000" b="1" i="0" u="none" strike="noStrike" kern="1200" cap="none" spc="50" normalizeH="0" baseline="0" noProof="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</a:endParaRPr>
          </a:p>
        </p:txBody>
      </p:sp>
    </p:spTree>
  </p:cSld>
  <p:clrMapOvr>
    <a:masterClrMapping/>
  </p:clrMapOvr>
  <p:transition spd="med"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55200" y="1057301"/>
            <a:ext cx="7509288" cy="4051804"/>
          </a:xfrm>
        </p:spPr>
        <p:txBody>
          <a:bodyPr/>
          <a:lstStyle/>
          <a:p>
            <a:pPr indent="15874">
              <a:buNone/>
            </a:pPr>
            <a:r>
              <a:rPr lang="en-US" sz="2000" b="1" dirty="0" err="1">
                <a:solidFill>
                  <a:schemeClr val="hlink"/>
                </a:solidFill>
              </a:rPr>
              <a:t>Perhatikan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contoh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berikut</a:t>
            </a:r>
            <a:r>
              <a:rPr lang="en-US" sz="2000" b="1" dirty="0">
                <a:solidFill>
                  <a:schemeClr val="hlink"/>
                </a:solidFill>
              </a:rPr>
              <a:t> !</a:t>
            </a:r>
          </a:p>
          <a:p>
            <a:pPr indent="15874">
              <a:buNone/>
            </a:pPr>
            <a:r>
              <a:rPr lang="en-US" sz="2000" b="1" dirty="0" err="1"/>
              <a:t>Dengan</a:t>
            </a:r>
            <a:r>
              <a:rPr lang="en-US" sz="2000" b="1" dirty="0"/>
              <a:t> </a:t>
            </a:r>
            <a:r>
              <a:rPr lang="en-US" sz="2000" b="1" dirty="0" err="1"/>
              <a:t>berapa</a:t>
            </a:r>
            <a:r>
              <a:rPr lang="en-US" sz="2000" b="1" dirty="0"/>
              <a:t> </a:t>
            </a:r>
            <a:r>
              <a:rPr lang="en-US" sz="2000" b="1" dirty="0" err="1"/>
              <a:t>cara</a:t>
            </a:r>
            <a:r>
              <a:rPr lang="en-US" sz="2000" b="1" dirty="0"/>
              <a:t> 3 orang </a:t>
            </a:r>
            <a:r>
              <a:rPr lang="en-US" sz="2000" b="1" dirty="0" err="1"/>
              <a:t>duduk</a:t>
            </a:r>
            <a:r>
              <a:rPr lang="en-US" sz="2000" b="1" dirty="0"/>
              <a:t> </a:t>
            </a:r>
            <a:r>
              <a:rPr lang="en-US" sz="2000" b="1" dirty="0" err="1"/>
              <a:t>mengelilingi</a:t>
            </a:r>
            <a:r>
              <a:rPr lang="en-US" sz="2000" b="1" dirty="0"/>
              <a:t> </a:t>
            </a:r>
            <a:r>
              <a:rPr lang="en-US" sz="2000" b="1" dirty="0" err="1"/>
              <a:t>meja</a:t>
            </a:r>
            <a:r>
              <a:rPr lang="en-US" sz="2000" b="1" dirty="0"/>
              <a:t> </a:t>
            </a:r>
            <a:r>
              <a:rPr lang="en-US" sz="2000" b="1" dirty="0" err="1"/>
              <a:t>bundar</a:t>
            </a:r>
            <a:r>
              <a:rPr lang="en-US" sz="2000" b="1" dirty="0"/>
              <a:t>?</a:t>
            </a:r>
          </a:p>
          <a:p>
            <a:pPr indent="15874">
              <a:buNone/>
            </a:pPr>
            <a:r>
              <a:rPr lang="en-US" sz="2000" b="1" dirty="0" err="1">
                <a:solidFill>
                  <a:schemeClr val="hlink"/>
                </a:solidFill>
              </a:rPr>
              <a:t>Jawab</a:t>
            </a:r>
            <a:r>
              <a:rPr lang="en-US" sz="2000" b="1" dirty="0">
                <a:solidFill>
                  <a:schemeClr val="hlink"/>
                </a:solidFill>
              </a:rPr>
              <a:t> :</a:t>
            </a:r>
          </a:p>
          <a:p>
            <a:pPr indent="15874">
              <a:buNone/>
            </a:pPr>
            <a:r>
              <a:rPr lang="en-US" sz="2000" b="1" dirty="0" err="1" smtClean="0">
                <a:solidFill>
                  <a:schemeClr val="hlink"/>
                </a:solidFill>
              </a:rPr>
              <a:t>Untuk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menentukan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susunan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duduk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mengelilingi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meja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bundar</a:t>
            </a:r>
            <a:r>
              <a:rPr lang="en-US" sz="2000" b="1" dirty="0">
                <a:solidFill>
                  <a:schemeClr val="hlink"/>
                </a:solidFill>
              </a:rPr>
              <a:t>. </a:t>
            </a:r>
            <a:r>
              <a:rPr lang="en-US" sz="2000" b="1" dirty="0" err="1">
                <a:solidFill>
                  <a:schemeClr val="hlink"/>
                </a:solidFill>
              </a:rPr>
              <a:t>Satu</a:t>
            </a:r>
            <a:r>
              <a:rPr lang="en-US" sz="2000" b="1" dirty="0">
                <a:solidFill>
                  <a:schemeClr val="hlink"/>
                </a:solidFill>
              </a:rPr>
              <a:t> orang </a:t>
            </a:r>
            <a:r>
              <a:rPr lang="en-US" sz="2000" b="1" dirty="0" err="1">
                <a:solidFill>
                  <a:schemeClr val="hlink"/>
                </a:solidFill>
              </a:rPr>
              <a:t>kita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tentukan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dahulu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letaknya</a:t>
            </a:r>
            <a:r>
              <a:rPr lang="en-US" sz="2000" b="1" dirty="0">
                <a:solidFill>
                  <a:schemeClr val="hlink"/>
                </a:solidFill>
              </a:rPr>
              <a:t> </a:t>
            </a:r>
            <a:r>
              <a:rPr lang="en-US" sz="2000" b="1" dirty="0" err="1">
                <a:solidFill>
                  <a:schemeClr val="hlink"/>
                </a:solidFill>
              </a:rPr>
              <a:t>misal</a:t>
            </a:r>
            <a:r>
              <a:rPr lang="en-US" sz="2000" b="1" dirty="0">
                <a:solidFill>
                  <a:schemeClr val="hlink"/>
                </a:solidFill>
              </a:rPr>
              <a:t> A, </a:t>
            </a:r>
            <a:r>
              <a:rPr lang="en-US" sz="2000" b="1" dirty="0" err="1">
                <a:solidFill>
                  <a:schemeClr val="hlink"/>
                </a:solidFill>
              </a:rPr>
              <a:t>kemudian</a:t>
            </a:r>
            <a:r>
              <a:rPr lang="en-US" sz="2000" b="1" dirty="0">
                <a:solidFill>
                  <a:schemeClr val="hlink"/>
                </a:solidFill>
              </a:rPr>
              <a:t> 2 orang yang lain.</a:t>
            </a:r>
            <a:endParaRPr lang="en-US" sz="2000" dirty="0">
              <a:solidFill>
                <a:schemeClr val="hlink"/>
              </a:solidFill>
            </a:endParaRPr>
          </a:p>
          <a:p>
            <a:pPr indent="15874">
              <a:buNone/>
            </a:pPr>
            <a:endParaRPr lang="en-US" sz="2167" baseline="-25000" dirty="0">
              <a:solidFill>
                <a:schemeClr val="hlink"/>
              </a:solidFill>
            </a:endParaRP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2529829" y="3661857"/>
            <a:ext cx="660135" cy="6191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5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2688579" y="3361556"/>
            <a:ext cx="300302" cy="240771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500">
                <a:solidFill>
                  <a:schemeClr val="accent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</a:t>
            </a:r>
            <a:endParaRPr lang="en-US" sz="1667" b="1">
              <a:solidFill>
                <a:schemeClr val="accent1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250819" y="3962160"/>
            <a:ext cx="300303" cy="240771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500">
                <a:solidFill>
                  <a:schemeClr val="accent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B</a:t>
            </a:r>
            <a:endParaRPr lang="en-US" sz="1667" b="1">
              <a:solidFill>
                <a:schemeClr val="accent1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883680" y="4563213"/>
            <a:ext cx="6864784" cy="733727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1667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Jadi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67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banyaknya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67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permutasi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67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siklis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67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orang </a:t>
            </a:r>
            <a:r>
              <a:rPr lang="en-US" sz="1667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tsb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67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67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spcBef>
                <a:spcPct val="50000"/>
              </a:spcBef>
            </a:pPr>
            <a:r>
              <a:rPr lang="en-US" sz="166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</a:t>
            </a:r>
            <a:r>
              <a:rPr lang="en-US" sz="166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</a:t>
            </a:r>
            <a:r>
              <a:rPr lang="en-US" sz="166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)! = 2! = 2</a:t>
            </a:r>
            <a:endParaRPr lang="en-US" sz="1667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050933" y="3962160"/>
            <a:ext cx="300302" cy="240771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500">
                <a:solidFill>
                  <a:schemeClr val="accent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</a:t>
            </a:r>
            <a:endParaRPr lang="en-US" sz="1667" b="1">
              <a:solidFill>
                <a:schemeClr val="accent1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09" name="Oval 9"/>
          <p:cNvSpPr>
            <a:spLocks noChangeArrowheads="1"/>
          </p:cNvSpPr>
          <p:nvPr/>
        </p:nvSpPr>
        <p:spPr bwMode="auto">
          <a:xfrm>
            <a:off x="4270788" y="3661857"/>
            <a:ext cx="660135" cy="6191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66FF3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5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4429538" y="3361556"/>
            <a:ext cx="300302" cy="240771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500">
                <a:solidFill>
                  <a:schemeClr val="accent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A</a:t>
            </a:r>
            <a:endParaRPr lang="en-US" sz="1667" b="1">
              <a:solidFill>
                <a:schemeClr val="accent1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4991777" y="3962160"/>
            <a:ext cx="300303" cy="240771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500">
                <a:solidFill>
                  <a:schemeClr val="accent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C</a:t>
            </a:r>
            <a:endParaRPr lang="en-US" sz="1667" b="1">
              <a:solidFill>
                <a:schemeClr val="accent1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791892" y="3962160"/>
            <a:ext cx="300302" cy="240771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500">
                <a:solidFill>
                  <a:schemeClr val="accent1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B</a:t>
            </a:r>
            <a:endParaRPr lang="en-US" sz="1667" b="1">
              <a:solidFill>
                <a:schemeClr val="accent1"/>
              </a:solidFill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42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  <p:bldP spid="25605" grpId="0" animBg="1"/>
      <p:bldP spid="25606" grpId="0" animBg="1"/>
      <p:bldP spid="25607" grpId="0" animBg="1"/>
      <p:bldP spid="25608" grpId="0" animBg="1"/>
      <p:bldP spid="25609" grpId="0" animBg="1"/>
      <p:bldP spid="25610" grpId="0" animBg="1"/>
      <p:bldP spid="25611" grpId="0" animBg="1"/>
      <p:bldP spid="256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SOAL LATIHAN</a:t>
            </a:r>
            <a:endParaRPr lang="en-GB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1201316"/>
            <a:ext cx="7215238" cy="424847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/>
              <a:t>Tentukan</a:t>
            </a:r>
            <a:r>
              <a:rPr lang="en-US" sz="2000" b="1" dirty="0"/>
              <a:t> </a:t>
            </a:r>
            <a:r>
              <a:rPr lang="en-US" sz="2000" b="1" dirty="0" err="1" smtClean="0"/>
              <a:t>banyak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susunan</a:t>
            </a:r>
            <a:r>
              <a:rPr lang="en-US" sz="2000" b="1" dirty="0" smtClean="0"/>
              <a:t> </a:t>
            </a:r>
            <a:r>
              <a:rPr lang="en-US" sz="2000" b="1" dirty="0" err="1"/>
              <a:t>huruf</a:t>
            </a:r>
            <a:r>
              <a:rPr lang="en-US" sz="2000" b="1" dirty="0"/>
              <a:t> yang 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dibentuk</a:t>
            </a:r>
            <a:r>
              <a:rPr lang="en-US" sz="2000" b="1" dirty="0"/>
              <a:t> </a:t>
            </a:r>
            <a:r>
              <a:rPr lang="en-US" sz="2000" b="1" dirty="0" err="1"/>
              <a:t>dari</a:t>
            </a:r>
            <a:r>
              <a:rPr lang="en-US" sz="2000" b="1" dirty="0"/>
              <a:t> kata ”JUMBO”, </a:t>
            </a:r>
            <a:r>
              <a:rPr lang="en-US" sz="2000" b="1" dirty="0" err="1"/>
              <a:t>jika</a:t>
            </a:r>
            <a:r>
              <a:rPr lang="en-US" sz="2000" b="1" dirty="0"/>
              <a:t> </a:t>
            </a:r>
            <a:r>
              <a:rPr lang="en-US" sz="2000" b="1" dirty="0" err="1"/>
              <a:t>susunan</a:t>
            </a:r>
            <a:r>
              <a:rPr lang="en-US" sz="2000" b="1" dirty="0"/>
              <a:t> </a:t>
            </a:r>
            <a:r>
              <a:rPr lang="en-US" sz="2000" b="1" dirty="0" err="1"/>
              <a:t>huruf</a:t>
            </a:r>
            <a:r>
              <a:rPr lang="en-US" sz="2000" b="1" dirty="0"/>
              <a:t> </a:t>
            </a:r>
            <a:r>
              <a:rPr lang="en-US" sz="2000" b="1" dirty="0" err="1"/>
              <a:t>tersebut</a:t>
            </a:r>
            <a:r>
              <a:rPr lang="en-US" sz="2000" b="1" dirty="0"/>
              <a:t> </a:t>
            </a:r>
            <a:r>
              <a:rPr lang="en-US" sz="2000" b="1" dirty="0" err="1"/>
              <a:t>terdiri</a:t>
            </a:r>
            <a:r>
              <a:rPr lang="en-US" sz="2000" b="1" dirty="0"/>
              <a:t> </a:t>
            </a:r>
            <a:r>
              <a:rPr lang="en-US" sz="2000" b="1" dirty="0" err="1"/>
              <a:t>atas</a:t>
            </a:r>
            <a:r>
              <a:rPr lang="en-US" sz="2000" b="1" dirty="0"/>
              <a:t> lima </a:t>
            </a:r>
            <a:r>
              <a:rPr lang="en-US" sz="2000" b="1" dirty="0" err="1"/>
              <a:t>huruf</a:t>
            </a:r>
            <a:r>
              <a:rPr lang="en-US" sz="2000" b="1" dirty="0"/>
              <a:t> </a:t>
            </a:r>
            <a:r>
              <a:rPr lang="en-US" sz="2000" b="1" dirty="0" err="1" smtClean="0"/>
              <a:t>berbeda</a:t>
            </a:r>
            <a:r>
              <a:rPr lang="en-US" sz="2000" b="1" dirty="0"/>
              <a:t>.</a:t>
            </a:r>
            <a:endParaRPr lang="en-US" sz="2000" b="1" dirty="0" smtClean="0"/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 smtClean="0"/>
              <a:t>Berapa</a:t>
            </a:r>
            <a:r>
              <a:rPr lang="en-US" sz="2000" b="1" dirty="0" smtClean="0"/>
              <a:t> </a:t>
            </a:r>
            <a:r>
              <a:rPr lang="en-US" sz="2000" b="1" dirty="0" err="1"/>
              <a:t>banyak</a:t>
            </a:r>
            <a:r>
              <a:rPr lang="en-US" sz="2000" b="1" dirty="0"/>
              <a:t> </a:t>
            </a:r>
            <a:r>
              <a:rPr lang="en-US" sz="2000" b="1" dirty="0" err="1"/>
              <a:t>susunan</a:t>
            </a:r>
            <a:r>
              <a:rPr lang="en-US" sz="2000" b="1" dirty="0"/>
              <a:t> </a:t>
            </a:r>
            <a:r>
              <a:rPr lang="en-US" sz="2000" b="1" dirty="0" err="1"/>
              <a:t>huruf</a:t>
            </a:r>
            <a:r>
              <a:rPr lang="en-US" sz="2000" b="1" dirty="0"/>
              <a:t> </a:t>
            </a:r>
            <a:r>
              <a:rPr lang="en-US" sz="2000" b="1" dirty="0" err="1"/>
              <a:t>berbeda</a:t>
            </a:r>
            <a:r>
              <a:rPr lang="en-US" sz="2000" b="1" dirty="0"/>
              <a:t> yang 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dibentuk</a:t>
            </a:r>
            <a:r>
              <a:rPr lang="en-US" sz="2000" b="1" dirty="0"/>
              <a:t> </a:t>
            </a:r>
            <a:r>
              <a:rPr lang="en-US" sz="2000" b="1" dirty="0" err="1"/>
              <a:t>dari</a:t>
            </a:r>
            <a:r>
              <a:rPr lang="en-US" sz="2000" b="1" dirty="0"/>
              <a:t> kata “MAHASISWA</a:t>
            </a:r>
            <a:r>
              <a:rPr lang="en-US" sz="2000" b="1" dirty="0" smtClean="0"/>
              <a:t>”?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err="1" smtClean="0"/>
              <a:t>Petugas</a:t>
            </a:r>
            <a:r>
              <a:rPr lang="en-US" sz="2000" b="1" dirty="0" smtClean="0"/>
              <a:t> </a:t>
            </a:r>
            <a:r>
              <a:rPr lang="en-US" sz="2000" b="1" dirty="0" err="1"/>
              <a:t>perpustakaan</a:t>
            </a:r>
            <a:r>
              <a:rPr lang="en-US" sz="2000" b="1" dirty="0"/>
              <a:t> </a:t>
            </a:r>
            <a:r>
              <a:rPr lang="en-US" sz="2000" b="1" dirty="0" err="1"/>
              <a:t>akan</a:t>
            </a:r>
            <a:r>
              <a:rPr lang="en-US" sz="2000" b="1" dirty="0"/>
              <a:t> </a:t>
            </a:r>
            <a:r>
              <a:rPr lang="en-US" sz="2000" b="1" dirty="0" err="1"/>
              <a:t>menyusun</a:t>
            </a:r>
            <a:r>
              <a:rPr lang="en-US" sz="2000" b="1" dirty="0"/>
              <a:t> </a:t>
            </a:r>
            <a:r>
              <a:rPr lang="en-US" sz="2000" b="1" dirty="0" err="1"/>
              <a:t>tiga</a:t>
            </a:r>
            <a:r>
              <a:rPr lang="en-US" sz="2000" b="1" dirty="0"/>
              <a:t> </a:t>
            </a: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matematika</a:t>
            </a:r>
            <a:r>
              <a:rPr lang="en-US" sz="2000" b="1" dirty="0"/>
              <a:t> yang </a:t>
            </a:r>
            <a:r>
              <a:rPr lang="en-US" sz="2000" b="1" dirty="0" err="1"/>
              <a:t>sama</a:t>
            </a:r>
            <a:r>
              <a:rPr lang="en-US" sz="2000" b="1" dirty="0"/>
              <a:t>, </a:t>
            </a:r>
            <a:r>
              <a:rPr lang="en-US" sz="2000" b="1" dirty="0" err="1"/>
              <a:t>dua</a:t>
            </a:r>
            <a:r>
              <a:rPr lang="en-US" sz="2000" b="1" dirty="0"/>
              <a:t> </a:t>
            </a: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fisika</a:t>
            </a:r>
            <a:r>
              <a:rPr lang="en-US" sz="2000" b="1" dirty="0"/>
              <a:t> yang </a:t>
            </a:r>
            <a:r>
              <a:rPr lang="en-US" sz="2000" b="1" dirty="0" err="1"/>
              <a:t>sama</a:t>
            </a:r>
            <a:r>
              <a:rPr lang="en-US" sz="2000" b="1" dirty="0"/>
              <a:t>, </a:t>
            </a:r>
            <a:r>
              <a:rPr lang="en-US" sz="2000" b="1" dirty="0" err="1"/>
              <a:t>tiga</a:t>
            </a:r>
            <a:r>
              <a:rPr lang="en-US" sz="2000" b="1" dirty="0"/>
              <a:t> </a:t>
            </a: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biologi</a:t>
            </a:r>
            <a:r>
              <a:rPr lang="en-US" sz="2000" b="1" dirty="0"/>
              <a:t> yang </a:t>
            </a:r>
            <a:r>
              <a:rPr lang="en-US" sz="2000" b="1" dirty="0" err="1"/>
              <a:t>sama</a:t>
            </a:r>
            <a:r>
              <a:rPr lang="en-US" sz="2000" b="1" dirty="0"/>
              <a:t>, </a:t>
            </a:r>
            <a:r>
              <a:rPr lang="en-US" sz="2000" b="1" dirty="0" err="1"/>
              <a:t>dan</a:t>
            </a:r>
            <a:r>
              <a:rPr lang="en-US" sz="2000" b="1" dirty="0"/>
              <a:t> </a:t>
            </a:r>
            <a:r>
              <a:rPr lang="en-US" sz="2000" b="1" dirty="0" err="1"/>
              <a:t>empat</a:t>
            </a:r>
            <a:r>
              <a:rPr lang="en-US" sz="2000" b="1" dirty="0"/>
              <a:t> </a:t>
            </a:r>
            <a:r>
              <a:rPr lang="en-US" sz="2000" b="1" dirty="0" err="1"/>
              <a:t>buku</a:t>
            </a:r>
            <a:r>
              <a:rPr lang="en-US" sz="2000" b="1" dirty="0"/>
              <a:t> </a:t>
            </a:r>
            <a:r>
              <a:rPr lang="en-US" sz="2000" b="1" dirty="0" err="1"/>
              <a:t>kimia</a:t>
            </a:r>
            <a:r>
              <a:rPr lang="en-US" sz="2000" b="1" dirty="0"/>
              <a:t> yang </a:t>
            </a:r>
            <a:r>
              <a:rPr lang="en-US" sz="2000" b="1" dirty="0" err="1"/>
              <a:t>sama</a:t>
            </a:r>
            <a:r>
              <a:rPr lang="en-US" sz="2000" b="1" dirty="0"/>
              <a:t> </a:t>
            </a:r>
            <a:r>
              <a:rPr lang="en-US" sz="2000" b="1" dirty="0" err="1"/>
              <a:t>secara</a:t>
            </a:r>
            <a:r>
              <a:rPr lang="en-US" sz="2000" b="1" dirty="0"/>
              <a:t> </a:t>
            </a:r>
            <a:r>
              <a:rPr lang="en-US" sz="2000" b="1" dirty="0" err="1"/>
              <a:t>berderet</a:t>
            </a:r>
            <a:r>
              <a:rPr lang="en-US" sz="2000" b="1" dirty="0"/>
              <a:t> </a:t>
            </a:r>
            <a:r>
              <a:rPr lang="en-US" sz="2000" b="1" dirty="0" err="1"/>
              <a:t>pada</a:t>
            </a:r>
            <a:r>
              <a:rPr lang="en-US" sz="2000" b="1" dirty="0"/>
              <a:t> </a:t>
            </a:r>
            <a:r>
              <a:rPr lang="en-US" sz="2000" b="1" dirty="0" err="1"/>
              <a:t>sebuah</a:t>
            </a:r>
            <a:r>
              <a:rPr lang="en-US" sz="2000" b="1" dirty="0"/>
              <a:t> </a:t>
            </a:r>
            <a:r>
              <a:rPr lang="en-US" sz="2000" b="1" dirty="0" err="1"/>
              <a:t>rak</a:t>
            </a:r>
            <a:r>
              <a:rPr lang="en-US" sz="2000" b="1" dirty="0"/>
              <a:t> </a:t>
            </a:r>
            <a:r>
              <a:rPr lang="en-US" sz="2000" b="1" dirty="0" err="1"/>
              <a:t>buku</a:t>
            </a:r>
            <a:r>
              <a:rPr lang="en-US" sz="2000" b="1" dirty="0"/>
              <a:t>. </a:t>
            </a:r>
            <a:r>
              <a:rPr lang="en-US" sz="2000" b="1" dirty="0" err="1"/>
              <a:t>Berapa</a:t>
            </a:r>
            <a:r>
              <a:rPr lang="en-US" sz="2000" b="1" dirty="0"/>
              <a:t> </a:t>
            </a:r>
            <a:r>
              <a:rPr lang="en-US" sz="2000" b="1" dirty="0" err="1"/>
              <a:t>banyak</a:t>
            </a:r>
            <a:r>
              <a:rPr lang="en-US" sz="2000" b="1" dirty="0"/>
              <a:t> </a:t>
            </a:r>
            <a:r>
              <a:rPr lang="en-US" sz="2000" b="1" dirty="0" err="1"/>
              <a:t>susunan</a:t>
            </a:r>
            <a:r>
              <a:rPr lang="en-US" sz="2000" b="1" dirty="0"/>
              <a:t> </a:t>
            </a:r>
            <a:r>
              <a:rPr lang="en-US" sz="2000" b="1" dirty="0" err="1"/>
              <a:t>berbeda</a:t>
            </a:r>
            <a:r>
              <a:rPr lang="en-US" sz="2000" b="1" dirty="0"/>
              <a:t> yang 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dibuat</a:t>
            </a:r>
            <a:r>
              <a:rPr lang="en-US" sz="2000" b="1" dirty="0"/>
              <a:t>?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86458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</a:t>
            </a: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76231" indent="-476231">
              <a:lnSpc>
                <a:spcPct val="90000"/>
              </a:lnSpc>
            </a:pPr>
            <a:r>
              <a:rPr lang="en-US" dirty="0" smtClean="0">
                <a:solidFill>
                  <a:srgbClr val="009999"/>
                </a:solidFill>
              </a:rPr>
              <a:t>There </a:t>
            </a:r>
            <a:r>
              <a:rPr lang="en-US" dirty="0">
                <a:solidFill>
                  <a:srgbClr val="009999"/>
                </a:solidFill>
              </a:rPr>
              <a:t>are 5 non collinear points. How many lines can be formed?</a:t>
            </a:r>
          </a:p>
          <a:p>
            <a:pPr marL="476231" indent="-476231">
              <a:lnSpc>
                <a:spcPct val="90000"/>
              </a:lnSpc>
            </a:pPr>
            <a:r>
              <a:rPr lang="en-US" dirty="0">
                <a:solidFill>
                  <a:schemeClr val="accent1"/>
                </a:solidFill>
              </a:rPr>
              <a:t>If from 10 finalist shall be chosen 3 winners (first, second, third), then how many possibilities for winners are there?</a:t>
            </a:r>
          </a:p>
          <a:p>
            <a:pPr marL="476231" indent="-476231">
              <a:lnSpc>
                <a:spcPct val="90000"/>
              </a:lnSpc>
            </a:pPr>
            <a:r>
              <a:rPr lang="en-US" dirty="0">
                <a:solidFill>
                  <a:srgbClr val="000099"/>
                </a:solidFill>
              </a:rPr>
              <a:t>A password that contains two different vowels shall be made. How many possible passwords can be made?</a:t>
            </a:r>
            <a:endParaRPr lang="en-GB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63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</a:t>
            </a: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76231" indent="-476231"/>
            <a:r>
              <a:rPr lang="en-US" dirty="0">
                <a:solidFill>
                  <a:srgbClr val="009999"/>
                </a:solidFill>
              </a:rPr>
              <a:t>How many phone numbers are there that contains 6 different digits?</a:t>
            </a:r>
          </a:p>
          <a:p>
            <a:pPr marL="476231" indent="-476231"/>
            <a:r>
              <a:rPr lang="en-US" dirty="0">
                <a:solidFill>
                  <a:schemeClr val="accent1"/>
                </a:solidFill>
              </a:rPr>
              <a:t>There are seven executives, where three executives shall be chosen as marketing manager, after sales manager, and human resources manager. Find the number of possibilities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762000" y="-161581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sz="1500"/>
          </a:p>
        </p:txBody>
      </p:sp>
    </p:spTree>
    <p:extLst>
      <p:ext uri="{BB962C8B-B14F-4D97-AF65-F5344CB8AC3E}">
        <p14:creationId xmlns:p14="http://schemas.microsoft.com/office/powerpoint/2010/main" val="274262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agon 3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656407" y="1000108"/>
            <a:ext cx="6058865" cy="46166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r>
              <a:rPr lang="en-US" sz="2400" b="1" spc="50" dirty="0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3. </a:t>
            </a:r>
            <a:r>
              <a:rPr lang="en-US" sz="2400" b="1" spc="50" dirty="0" err="1" smtClean="0">
                <a:ln w="11430"/>
                <a:solidFill>
                  <a:schemeClr val="accent4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Permutasi</a:t>
            </a:r>
            <a:endParaRPr lang="en-US" sz="2400" b="1" spc="50" dirty="0">
              <a:ln w="11430"/>
              <a:solidFill>
                <a:schemeClr val="accent4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14539" y="1457258"/>
            <a:ext cx="714443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Permutasi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adalah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susunan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terurut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dari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suatu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himpunan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2">
                    <a:lumMod val="50000"/>
                  </a:schemeClr>
                </a:solidFill>
              </a:rPr>
              <a:t>bilangan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id-ID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714480" y="2273854"/>
            <a:ext cx="25003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dirty="0" smtClean="0">
                <a:solidFill>
                  <a:schemeClr val="accent6">
                    <a:lumMod val="50000"/>
                  </a:schemeClr>
                </a:solidFill>
              </a:rPr>
              <a:t>a.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id-ID" b="1" dirty="0" smtClean="0">
                <a:solidFill>
                  <a:schemeClr val="accent6">
                    <a:lumMod val="50000"/>
                  </a:schemeClr>
                </a:solidFill>
              </a:rPr>
              <a:t>engertian Faktorial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857356" y="2786062"/>
            <a:ext cx="6572296" cy="150019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071670" y="2928938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Untuk setiap 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n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bilangan asli, didefinisikan:</a:t>
            </a:r>
            <a:endParaRPr lang="en-US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428992" y="3345424"/>
            <a:ext cx="42862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n</a:t>
            </a:r>
            <a:r>
              <a:rPr lang="id-ID" b="1" dirty="0" smtClean="0">
                <a:solidFill>
                  <a:srgbClr val="FF0000"/>
                </a:solidFill>
              </a:rPr>
              <a:t>! = </a:t>
            </a:r>
            <a:r>
              <a:rPr lang="id-ID" b="1" i="1" dirty="0" smtClean="0">
                <a:solidFill>
                  <a:srgbClr val="FF0000"/>
                </a:solidFill>
              </a:rPr>
              <a:t>n</a:t>
            </a:r>
            <a:r>
              <a:rPr lang="id-ID" b="1" dirty="0" smtClean="0">
                <a:solidFill>
                  <a:srgbClr val="FF0000"/>
                </a:solidFill>
              </a:rPr>
              <a:t> × (</a:t>
            </a:r>
            <a:r>
              <a:rPr lang="id-ID" b="1" i="1" dirty="0" smtClean="0">
                <a:solidFill>
                  <a:srgbClr val="FF0000"/>
                </a:solidFill>
              </a:rPr>
              <a:t>n</a:t>
            </a:r>
            <a:r>
              <a:rPr lang="id-ID" b="1" dirty="0" smtClean="0">
                <a:solidFill>
                  <a:srgbClr val="FF0000"/>
                </a:solidFill>
              </a:rPr>
              <a:t> ‒ 1) × (</a:t>
            </a:r>
            <a:r>
              <a:rPr lang="id-ID" b="1" i="1" dirty="0" smtClean="0">
                <a:solidFill>
                  <a:srgbClr val="FF0000"/>
                </a:solidFill>
              </a:rPr>
              <a:t>n</a:t>
            </a:r>
            <a:r>
              <a:rPr lang="id-ID" b="1" dirty="0" smtClean="0">
                <a:solidFill>
                  <a:srgbClr val="FF0000"/>
                </a:solidFill>
              </a:rPr>
              <a:t> ‒ 2) × ... × 2 × 1 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71670" y="3786194"/>
            <a:ext cx="37147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sz="1600" dirty="0" smtClean="0">
                <a:solidFill>
                  <a:schemeClr val="tx2">
                    <a:lumMod val="50000"/>
                  </a:schemeClr>
                </a:solidFill>
              </a:rPr>
              <a:t>Untuk  </a:t>
            </a:r>
            <a:r>
              <a:rPr lang="id-ID" sz="1600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id-ID" sz="1600" dirty="0" smtClean="0">
                <a:solidFill>
                  <a:schemeClr val="tx2">
                    <a:lumMod val="50000"/>
                  </a:schemeClr>
                </a:solidFill>
              </a:rPr>
              <a:t> = 0 didefinisikan 0! = 1</a:t>
            </a:r>
            <a:r>
              <a:rPr lang="id-ID" sz="16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16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700132" y="1123416"/>
            <a:ext cx="6477000" cy="397271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d-ID" b="1" dirty="0" smtClean="0">
                <a:latin typeface="Bell MT" panose="02020503060305020303" pitchFamily="18" charset="0"/>
              </a:rPr>
              <a:t>Contoh:</a:t>
            </a:r>
          </a:p>
          <a:p>
            <a:pPr marL="0" indent="0" algn="just">
              <a:buNone/>
            </a:pPr>
            <a:r>
              <a:rPr lang="id-ID" dirty="0" smtClean="0">
                <a:latin typeface="Bell MT" panose="02020503060305020303" pitchFamily="18" charset="0"/>
              </a:rPr>
              <a:t>0</a:t>
            </a:r>
            <a:r>
              <a:rPr lang="id-ID" dirty="0" smtClean="0">
                <a:latin typeface="Bell MT" panose="02020503060305020303" pitchFamily="18" charset="0"/>
              </a:rPr>
              <a:t>! = 1</a:t>
            </a:r>
          </a:p>
          <a:p>
            <a:pPr marL="0" indent="0" algn="just">
              <a:buNone/>
            </a:pPr>
            <a:r>
              <a:rPr lang="id-ID" dirty="0" smtClean="0">
                <a:latin typeface="Bell MT" panose="02020503060305020303" pitchFamily="18" charset="0"/>
              </a:rPr>
              <a:t>1! = 1</a:t>
            </a:r>
          </a:p>
          <a:p>
            <a:pPr marL="0" indent="0" algn="just">
              <a:buNone/>
            </a:pPr>
            <a:r>
              <a:rPr lang="id-ID" dirty="0" smtClean="0">
                <a:latin typeface="Bell MT" panose="02020503060305020303" pitchFamily="18" charset="0"/>
              </a:rPr>
              <a:t>2! = 2.1	= 2</a:t>
            </a:r>
          </a:p>
          <a:p>
            <a:pPr marL="0" indent="0" algn="just">
              <a:buNone/>
            </a:pPr>
            <a:r>
              <a:rPr lang="id-ID" dirty="0" smtClean="0">
                <a:latin typeface="Bell MT" panose="02020503060305020303" pitchFamily="18" charset="0"/>
              </a:rPr>
              <a:t>3! = 3.2.1	= 6</a:t>
            </a:r>
          </a:p>
          <a:p>
            <a:pPr marL="0" indent="0" algn="just">
              <a:buNone/>
            </a:pPr>
            <a:r>
              <a:rPr lang="id-ID" dirty="0" smtClean="0">
                <a:latin typeface="Bell MT" panose="02020503060305020303" pitchFamily="18" charset="0"/>
              </a:rPr>
              <a:t>4! = </a:t>
            </a:r>
            <a:r>
              <a:rPr lang="id-ID" dirty="0" smtClean="0">
                <a:latin typeface="Bell MT" panose="02020503060305020303" pitchFamily="18" charset="0"/>
              </a:rPr>
              <a:t>4.3.2.1</a:t>
            </a:r>
            <a:r>
              <a:rPr lang="en-GB" dirty="0" smtClean="0">
                <a:latin typeface="Bell MT" panose="02020503060305020303" pitchFamily="18" charset="0"/>
              </a:rPr>
              <a:t> </a:t>
            </a:r>
            <a:r>
              <a:rPr lang="id-ID" dirty="0" smtClean="0">
                <a:latin typeface="Bell MT" panose="02020503060305020303" pitchFamily="18" charset="0"/>
              </a:rPr>
              <a:t>= </a:t>
            </a:r>
            <a:r>
              <a:rPr lang="id-ID" dirty="0" smtClean="0">
                <a:latin typeface="Bell MT" panose="02020503060305020303" pitchFamily="18" charset="0"/>
              </a:rPr>
              <a:t>24</a:t>
            </a:r>
          </a:p>
          <a:p>
            <a:pPr marL="0" indent="0" algn="just">
              <a:buNone/>
            </a:pPr>
            <a:r>
              <a:rPr lang="id-ID" dirty="0" smtClean="0">
                <a:latin typeface="Bell MT" panose="02020503060305020303" pitchFamily="18" charset="0"/>
              </a:rPr>
              <a:t>Dst.....</a:t>
            </a:r>
          </a:p>
          <a:p>
            <a:pPr marL="0" indent="0" algn="just">
              <a:buNone/>
            </a:pPr>
            <a:endParaRPr lang="en-GB" sz="3000" b="1" dirty="0">
              <a:latin typeface="Bell MT" panose="02020503060305020303" pitchFamily="18" charset="0"/>
            </a:endParaRP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1714501" y="4762501"/>
            <a:ext cx="53091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endParaRPr lang="en-US" sz="1500">
              <a:solidFill>
                <a:schemeClr val="tx2"/>
              </a:solidFill>
              <a:latin typeface="Perpetua" panose="02020502060401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6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714500" y="913285"/>
            <a:ext cx="7033963" cy="410917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b="1" dirty="0" err="1" smtClean="0">
                <a:latin typeface="Bell MT" panose="02020503060305020303" pitchFamily="18" charset="0"/>
              </a:rPr>
              <a:t>Contoh</a:t>
            </a:r>
            <a:r>
              <a:rPr lang="id-ID" b="1" dirty="0" smtClean="0">
                <a:latin typeface="Bell MT" panose="02020503060305020303" pitchFamily="18" charset="0"/>
              </a:rPr>
              <a:t> Soal</a:t>
            </a:r>
            <a:r>
              <a:rPr lang="en-GB" b="1" dirty="0" smtClean="0">
                <a:latin typeface="Bell MT" panose="02020503060305020303" pitchFamily="18" charset="0"/>
              </a:rPr>
              <a:t> :</a:t>
            </a:r>
            <a:r>
              <a:rPr lang="id-ID" b="1" dirty="0" smtClean="0">
                <a:latin typeface="Bell MT" panose="02020503060305020303" pitchFamily="18" charset="0"/>
              </a:rPr>
              <a:t> </a:t>
            </a:r>
            <a:endParaRPr lang="id-ID" b="1" dirty="0" smtClean="0">
              <a:latin typeface="Bell MT" panose="02020503060305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d-ID" b="1" dirty="0" smtClean="0">
                <a:latin typeface="Bell MT" panose="02020503060305020303" pitchFamily="18" charset="0"/>
              </a:rPr>
              <a:t>1</a:t>
            </a:r>
            <a:r>
              <a:rPr lang="id-ID" b="1" dirty="0" smtClean="0">
                <a:latin typeface="Bell MT" panose="02020503060305020303" pitchFamily="18" charset="0"/>
              </a:rPr>
              <a:t>. </a:t>
            </a:r>
            <a:endParaRPr lang="id-ID" b="1" dirty="0" smtClean="0">
              <a:latin typeface="Bell MT" panose="020205030603050203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GB" b="1" dirty="0" smtClean="0">
                <a:latin typeface="Bell MT" panose="02020503060305020303" pitchFamily="18" charset="0"/>
              </a:rPr>
              <a:t>2.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b="1" dirty="0" smtClean="0">
                <a:latin typeface="Bell MT" panose="02020503060305020303" pitchFamily="18" charset="0"/>
              </a:rPr>
              <a:t>3.  </a:t>
            </a:r>
            <a:r>
              <a:rPr lang="id-ID" b="1" dirty="0" smtClean="0">
                <a:latin typeface="Bell MT" panose="02020503060305020303" pitchFamily="18" charset="0"/>
              </a:rPr>
              <a:t> </a:t>
            </a:r>
            <a:endParaRPr lang="id-ID" dirty="0" smtClean="0">
              <a:latin typeface="Bell MT" panose="02020503060305020303" pitchFamily="18" charset="0"/>
            </a:endParaRPr>
          </a:p>
          <a:p>
            <a:pPr marL="0" indent="0" algn="just">
              <a:buNone/>
            </a:pPr>
            <a:endParaRPr lang="en-GB" sz="3000" b="1" dirty="0">
              <a:latin typeface="Bell MT" panose="02020503060305020303" pitchFamily="18" charset="0"/>
            </a:endParaRPr>
          </a:p>
        </p:txBody>
      </p:sp>
      <p:sp>
        <p:nvSpPr>
          <p:cNvPr id="9220" name="Rectangle 7"/>
          <p:cNvSpPr>
            <a:spLocks noChangeArrowheads="1"/>
          </p:cNvSpPr>
          <p:nvPr/>
        </p:nvSpPr>
        <p:spPr bwMode="auto">
          <a:xfrm>
            <a:off x="1714501" y="4762501"/>
            <a:ext cx="53091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¢"/>
            </a:pPr>
            <a:endParaRPr lang="en-US" sz="1500">
              <a:solidFill>
                <a:schemeClr val="tx2"/>
              </a:solidFill>
              <a:latin typeface="Perpetua" panose="02020502060401020303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9683638"/>
              </p:ext>
            </p:extLst>
          </p:nvPr>
        </p:nvGraphicFramePr>
        <p:xfrm>
          <a:off x="2411760" y="1838271"/>
          <a:ext cx="1790630" cy="841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Equation" r:id="rId3" imgW="838080" imgH="393480" progId="Equation.DSMT4">
                  <p:embed/>
                </p:oleObj>
              </mc:Choice>
              <mc:Fallback>
                <p:oleObj name="Equation" r:id="rId3" imgW="838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1760" y="1838271"/>
                        <a:ext cx="1790630" cy="8410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069820"/>
              </p:ext>
            </p:extLst>
          </p:nvPr>
        </p:nvGraphicFramePr>
        <p:xfrm>
          <a:off x="2300115" y="2794211"/>
          <a:ext cx="3471862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Equation" r:id="rId5" imgW="1625400" imgH="393480" progId="Equation.DSMT4">
                  <p:embed/>
                </p:oleObj>
              </mc:Choice>
              <mc:Fallback>
                <p:oleObj name="Equation" r:id="rId5" imgW="1625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00115" y="2794211"/>
                        <a:ext cx="3471862" cy="839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9598908"/>
              </p:ext>
            </p:extLst>
          </p:nvPr>
        </p:nvGraphicFramePr>
        <p:xfrm>
          <a:off x="2300115" y="3746255"/>
          <a:ext cx="404177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Equation" r:id="rId7" imgW="1892160" imgH="393480" progId="Equation.DSMT4">
                  <p:embed/>
                </p:oleObj>
              </mc:Choice>
              <mc:Fallback>
                <p:oleObj name="Equation" r:id="rId7" imgW="1892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00115" y="3746255"/>
                        <a:ext cx="4041775" cy="839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7086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94200" y="1905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9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74867" y="247296"/>
            <a:ext cx="64087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sz="2400" b="1" dirty="0" smtClean="0"/>
              <a:t>b. Permutasi dari Unsur-unsur Berbeda</a:t>
            </a:r>
            <a:endParaRPr lang="en-US" sz="2400" b="1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72419" y="1087008"/>
            <a:ext cx="7072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Banyaknya permutasi 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k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unsur dari 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n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unsur yang berbeda adalah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86128" y="1495940"/>
            <a:ext cx="2716190" cy="9295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9785600"/>
              </p:ext>
            </p:extLst>
          </p:nvPr>
        </p:nvGraphicFramePr>
        <p:xfrm>
          <a:off x="3923928" y="1633364"/>
          <a:ext cx="2065651" cy="676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0" name="Equation" r:id="rId5" imgW="1511280" imgH="495000" progId="">
                  <p:embed/>
                </p:oleObj>
              </mc:Choice>
              <mc:Fallback>
                <p:oleObj name="Equation" r:id="rId5" imgW="1511280" imgH="495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1633364"/>
                        <a:ext cx="2065651" cy="676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643042" y="2694291"/>
            <a:ext cx="70723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Suatu gedung mempunyai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pintu masuk.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E</a:t>
            </a:r>
            <a:r>
              <a:rPr lang="en-GB" dirty="0" err="1" smtClean="0">
                <a:solidFill>
                  <a:schemeClr val="tx2">
                    <a:lumMod val="50000"/>
                  </a:schemeClr>
                </a:solidFill>
              </a:rPr>
              <a:t>nam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orang hendak memasuki</a:t>
            </a:r>
          </a:p>
          <a:p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gedung tersebut. Berapa cara mereka dapat memasuki gedung dengan pintu yang berlainan?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43042" y="2306524"/>
            <a:ext cx="1571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dirty="0" smtClean="0">
                <a:solidFill>
                  <a:srgbClr val="0000FF"/>
                </a:solidFill>
              </a:rPr>
              <a:t>Contoh </a:t>
            </a:r>
            <a:r>
              <a:rPr lang="id-ID" b="1" dirty="0" smtClean="0">
                <a:solidFill>
                  <a:srgbClr val="0000FF"/>
                </a:solidFill>
              </a:rPr>
              <a:t>soal</a:t>
            </a:r>
            <a:r>
              <a:rPr lang="en-GB" b="1" dirty="0" smtClean="0">
                <a:solidFill>
                  <a:srgbClr val="0000FF"/>
                </a:solidFill>
              </a:rPr>
              <a:t> 1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43042" y="3714756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643042" y="4000508"/>
            <a:ext cx="70723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= 6 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an </a:t>
            </a:r>
            <a:r>
              <a:rPr lang="nl-NL" i="1" dirty="0" smtClean="0">
                <a:solidFill>
                  <a:schemeClr val="tx2">
                    <a:lumMod val="50000"/>
                  </a:schemeClr>
                </a:solidFill>
              </a:rPr>
              <a:t>k </a:t>
            </a: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= 4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316255"/>
              </p:ext>
            </p:extLst>
          </p:nvPr>
        </p:nvGraphicFramePr>
        <p:xfrm>
          <a:off x="1901630" y="4357688"/>
          <a:ext cx="2640208" cy="660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1" name="Equation" r:id="rId7" imgW="2438280" imgH="609480" progId="Equation.DSMT4">
                  <p:embed/>
                </p:oleObj>
              </mc:Choice>
              <mc:Fallback>
                <p:oleObj name="Equation" r:id="rId7" imgW="2438280" imgH="609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630" y="4357688"/>
                        <a:ext cx="2640208" cy="660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56006"/>
              </p:ext>
            </p:extLst>
          </p:nvPr>
        </p:nvGraphicFramePr>
        <p:xfrm>
          <a:off x="4633375" y="4348574"/>
          <a:ext cx="2407359" cy="6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2" name="Equation" r:id="rId9" imgW="1676160" imgH="558720" progId="">
                  <p:embed/>
                </p:oleObj>
              </mc:Choice>
              <mc:Fallback>
                <p:oleObj name="Equation" r:id="rId9" imgW="1676160" imgH="55872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375" y="4348574"/>
                        <a:ext cx="2407359" cy="6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747624"/>
              </p:ext>
            </p:extLst>
          </p:nvPr>
        </p:nvGraphicFramePr>
        <p:xfrm>
          <a:off x="7037214" y="4491808"/>
          <a:ext cx="545946" cy="327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3" name="Equation" r:id="rId11" imgW="380880" imgH="228600" progId="">
                  <p:embed/>
                </p:oleObj>
              </mc:Choice>
              <mc:Fallback>
                <p:oleObj name="Equation" r:id="rId11" imgW="380880" imgH="2286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7214" y="4491808"/>
                        <a:ext cx="545946" cy="327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763688" y="666827"/>
            <a:ext cx="7141104" cy="1977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333" i="1" dirty="0">
              <a:solidFill>
                <a:srgbClr val="009999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333" i="1" dirty="0" err="1" smtClean="0">
                <a:solidFill>
                  <a:srgbClr val="009999"/>
                </a:solidFill>
                <a:latin typeface="Arial" panose="020B0604020202020204" pitchFamily="34" charset="0"/>
              </a:rPr>
              <a:t>Contoh</a:t>
            </a:r>
            <a:r>
              <a:rPr lang="en-US" sz="2333" i="1" dirty="0" smtClean="0">
                <a:solidFill>
                  <a:srgbClr val="009999"/>
                </a:solidFill>
                <a:latin typeface="Arial" panose="020B0604020202020204" pitchFamily="34" charset="0"/>
              </a:rPr>
              <a:t> </a:t>
            </a:r>
            <a:r>
              <a:rPr lang="en-US" sz="2333" i="1" dirty="0" err="1" smtClean="0">
                <a:solidFill>
                  <a:srgbClr val="009999"/>
                </a:solidFill>
                <a:latin typeface="Arial" panose="020B0604020202020204" pitchFamily="34" charset="0"/>
              </a:rPr>
              <a:t>soal</a:t>
            </a:r>
            <a:r>
              <a:rPr lang="en-US" sz="2333" i="1" dirty="0" smtClean="0">
                <a:solidFill>
                  <a:srgbClr val="009999"/>
                </a:solidFill>
                <a:latin typeface="Arial" panose="020B0604020202020204" pitchFamily="34" charset="0"/>
              </a:rPr>
              <a:t> 2 :</a:t>
            </a:r>
            <a:endParaRPr lang="en-US" sz="2333" i="1" dirty="0">
              <a:solidFill>
                <a:srgbClr val="009999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</a:pPr>
            <a:r>
              <a:rPr lang="en-US" sz="1833" dirty="0" err="1">
                <a:latin typeface="Arial" panose="020B0604020202020204" pitchFamily="34" charset="0"/>
              </a:rPr>
              <a:t>Tentukan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banyak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susunan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presiden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dan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wakil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presiden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jika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ada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enam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calon</a:t>
            </a:r>
            <a:r>
              <a:rPr lang="en-US" sz="1833" dirty="0">
                <a:latin typeface="Arial" panose="020B0604020202020204" pitchFamily="34" charset="0"/>
              </a:rPr>
              <a:t>.</a:t>
            </a:r>
            <a:endParaRPr lang="en-GB" sz="1833" dirty="0">
              <a:latin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763688" y="2620180"/>
            <a:ext cx="7321021" cy="23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33" i="1" dirty="0" err="1">
                <a:solidFill>
                  <a:schemeClr val="accent1"/>
                </a:solidFill>
                <a:latin typeface="Arial" panose="020B0604020202020204" pitchFamily="34" charset="0"/>
              </a:rPr>
              <a:t>Solusi</a:t>
            </a:r>
            <a:r>
              <a:rPr lang="en-US" sz="2333" i="1" dirty="0">
                <a:solidFill>
                  <a:schemeClr val="accent1"/>
                </a:solidFill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sz="1833" dirty="0" err="1">
                <a:latin typeface="Arial" panose="020B0604020202020204" pitchFamily="34" charset="0"/>
              </a:rPr>
              <a:t>Masalah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tersebut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merupakan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masalah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permutasi</a:t>
            </a:r>
            <a:r>
              <a:rPr lang="en-US" sz="1833" dirty="0">
                <a:latin typeface="Arial" panose="020B0604020202020204" pitchFamily="34" charset="0"/>
              </a:rPr>
              <a:t> 2 </a:t>
            </a:r>
            <a:r>
              <a:rPr lang="en-US" sz="1833" dirty="0" err="1">
                <a:latin typeface="Arial" panose="020B0604020202020204" pitchFamily="34" charset="0"/>
              </a:rPr>
              <a:t>objek</a:t>
            </a:r>
            <a:r>
              <a:rPr lang="en-US" sz="1833" dirty="0">
                <a:latin typeface="Arial" panose="020B0604020202020204" pitchFamily="34" charset="0"/>
              </a:rPr>
              <a:t> </a:t>
            </a:r>
            <a:r>
              <a:rPr lang="en-US" sz="1833" dirty="0" err="1">
                <a:latin typeface="Arial" panose="020B0604020202020204" pitchFamily="34" charset="0"/>
              </a:rPr>
              <a:t>dari</a:t>
            </a:r>
            <a:r>
              <a:rPr lang="en-US" sz="1833" dirty="0">
                <a:latin typeface="Arial" panose="020B0604020202020204" pitchFamily="34" charset="0"/>
              </a:rPr>
              <a:t> 6 </a:t>
            </a:r>
            <a:r>
              <a:rPr lang="en-US" sz="1833" dirty="0" err="1" smtClean="0">
                <a:latin typeface="Arial" panose="020B0604020202020204" pitchFamily="34" charset="0"/>
              </a:rPr>
              <a:t>objek</a:t>
            </a:r>
            <a:r>
              <a:rPr lang="en-US" sz="1833" dirty="0" smtClean="0">
                <a:latin typeface="Arial" panose="020B0604020202020204" pitchFamily="34" charset="0"/>
              </a:rPr>
              <a:t>, </a:t>
            </a:r>
            <a:r>
              <a:rPr lang="en-US" sz="1833" dirty="0" err="1">
                <a:latin typeface="Arial" panose="020B0604020202020204" pitchFamily="34" charset="0"/>
              </a:rPr>
              <a:t>sehingga</a:t>
            </a:r>
            <a:r>
              <a:rPr lang="en-US" sz="1833" dirty="0">
                <a:latin typeface="Arial" panose="020B0604020202020204" pitchFamily="34" charset="0"/>
              </a:rPr>
              <a:t> :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GB" sz="2000" dirty="0">
              <a:latin typeface="Arial" panose="020B0604020202020204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762000" y="-161581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sz="1500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762000" y="-161581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sz="1500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762000" y="251732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sz="1500"/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762000" y="2517326"/>
            <a:ext cx="18473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GB" sz="1500"/>
          </a:p>
        </p:txBody>
      </p:sp>
      <p:graphicFrame>
        <p:nvGraphicFramePr>
          <p:cNvPr id="2152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30641"/>
              </p:ext>
            </p:extLst>
          </p:nvPr>
        </p:nvGraphicFramePr>
        <p:xfrm>
          <a:off x="1812934" y="4081636"/>
          <a:ext cx="4055209" cy="96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7" name="Equation" r:id="rId3" imgW="1917700" imgH="431800" progId="Equation.3">
                  <p:embed/>
                </p:oleObj>
              </mc:Choice>
              <mc:Fallback>
                <p:oleObj name="Equation" r:id="rId3" imgW="1917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2934" y="4081636"/>
                        <a:ext cx="4055209" cy="9659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74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  <p:bldP spid="215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929589" y="263129"/>
            <a:ext cx="53578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en-GB" sz="2000" b="1" dirty="0"/>
              <a:t>c</a:t>
            </a:r>
            <a:r>
              <a:rPr lang="id-ID" sz="2000" b="1" dirty="0" smtClean="0"/>
              <a:t>. </a:t>
            </a:r>
            <a:r>
              <a:rPr lang="id-ID" sz="2000" b="1" dirty="0" smtClean="0"/>
              <a:t>Permutasi dengan Beberapa Unsur yang Sama</a:t>
            </a:r>
            <a:endParaRPr lang="en-US" sz="2000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1643042" y="1005475"/>
            <a:ext cx="70723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Banyaknya permutasi keseluruhan dari 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n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unsur yang dari 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n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unsur tersebut</a:t>
            </a:r>
          </a:p>
          <a:p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terdapat 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id-ID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unsur yang sama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sebanyak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GB" i="1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id-ID" i="1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unsur yang lain juga sama dan seterusnya adalah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  <a:endParaRPr lang="id-ID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08514" y="1879594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5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514" y="1879594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3856109" y="1692596"/>
            <a:ext cx="4313070" cy="10088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031030"/>
              </p:ext>
            </p:extLst>
          </p:nvPr>
        </p:nvGraphicFramePr>
        <p:xfrm>
          <a:off x="4196447" y="1720872"/>
          <a:ext cx="3632393" cy="84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6" name="Equation" r:id="rId5" imgW="1993680" imgH="609480" progId="Equation.DSMT4">
                  <p:embed/>
                </p:oleObj>
              </mc:Choice>
              <mc:Fallback>
                <p:oleObj name="Equation" r:id="rId5" imgW="1993680" imgH="609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6447" y="1720872"/>
                        <a:ext cx="3632393" cy="8485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14480" y="2555923"/>
            <a:ext cx="1571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dirty="0" smtClean="0">
                <a:solidFill>
                  <a:srgbClr val="0000FF"/>
                </a:solidFill>
              </a:rPr>
              <a:t>Contoh soal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14480" y="2847039"/>
            <a:ext cx="70723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i-FI" dirty="0" smtClean="0">
                <a:solidFill>
                  <a:schemeClr val="tx2">
                    <a:lumMod val="50000"/>
                  </a:schemeClr>
                </a:solidFill>
              </a:rPr>
              <a:t>Berapa cara untuk menyusun huruf dari kata-kata?</a:t>
            </a:r>
          </a:p>
          <a:p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a. KODOK?		 b. MATEMATIKA?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785918" y="3401037"/>
            <a:ext cx="8572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algn="just"/>
            <a:r>
              <a:rPr lang="id-ID" b="1" i="1" dirty="0" smtClean="0">
                <a:solidFill>
                  <a:srgbClr val="FF0000"/>
                </a:solidFill>
              </a:rPr>
              <a:t>Jawab:</a:t>
            </a:r>
            <a:endParaRPr lang="en-US" b="1" i="1" dirty="0" smtClean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643042" y="3711367"/>
            <a:ext cx="7143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/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a.</a:t>
            </a:r>
            <a:r>
              <a:rPr lang="id-ID" i="1" dirty="0" smtClean="0">
                <a:solidFill>
                  <a:schemeClr val="tx2">
                    <a:lumMod val="50000"/>
                  </a:schemeClr>
                </a:solidFill>
              </a:rPr>
              <a:t> n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tx2">
                    <a:lumMod val="50000"/>
                  </a:schemeClr>
                </a:solidFill>
              </a:rPr>
              <a:t>=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5, 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Ada dua huruf K</a:t>
            </a: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yang sama, maka</a:t>
            </a: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sv-SE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= 2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Ada dua huruf 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O</a:t>
            </a: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yang sama, maka</a:t>
            </a: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v-SE" i="1" dirty="0" smtClean="0">
                <a:solidFill>
                  <a:schemeClr val="tx2">
                    <a:lumMod val="50000"/>
                  </a:schemeClr>
                </a:solidFill>
              </a:rPr>
              <a:t>r</a:t>
            </a:r>
            <a:r>
              <a:rPr lang="id-ID" baseline="-25000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tx2">
                    <a:lumMod val="50000"/>
                  </a:schemeClr>
                </a:solidFill>
              </a:rPr>
              <a:t>= 2</a:t>
            </a:r>
            <a:r>
              <a:rPr lang="id-ID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631069"/>
              </p:ext>
            </p:extLst>
          </p:nvPr>
        </p:nvGraphicFramePr>
        <p:xfrm>
          <a:off x="1979712" y="4426970"/>
          <a:ext cx="2001979" cy="727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7" name="Equation" r:id="rId7" imgW="1536480" imgH="558720" progId="Equation.DSMT4">
                  <p:embed/>
                </p:oleObj>
              </mc:Choice>
              <mc:Fallback>
                <p:oleObj name="Equation" r:id="rId7" imgW="1536480" imgH="558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426970"/>
                        <a:ext cx="2001979" cy="7279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604805"/>
              </p:ext>
            </p:extLst>
          </p:nvPr>
        </p:nvGraphicFramePr>
        <p:xfrm>
          <a:off x="3981691" y="4587748"/>
          <a:ext cx="444725" cy="3811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8" name="Equation" r:id="rId9" imgW="266400" imgH="228600" progId="">
                  <p:embed/>
                </p:oleObj>
              </mc:Choice>
              <mc:Fallback>
                <p:oleObj name="Equation" r:id="rId9" imgW="266400" imgH="2286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691" y="4587748"/>
                        <a:ext cx="444725" cy="3811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>
            <a:off x="0" y="3333754"/>
            <a:ext cx="1571604" cy="535785"/>
          </a:xfrm>
          <a:prstGeom prst="homePlate">
            <a:avLst>
              <a:gd name="adj" fmla="val 1815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91425" tIns="45712" rIns="91425" bIns="45712" rtlCol="0" anchor="ctr"/>
          <a:lstStyle/>
          <a:p>
            <a:pPr algn="l"/>
            <a:r>
              <a:rPr lang="en-US" b="1" dirty="0" smtClean="0"/>
              <a:t>MATERI</a:t>
            </a:r>
            <a:endParaRPr lang="en-US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08514" y="1879594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4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514" y="1879594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763688" y="1273324"/>
            <a:ext cx="7143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/>
            <a:r>
              <a:rPr lang="id-ID" sz="3200" dirty="0" smtClean="0"/>
              <a:t>b.</a:t>
            </a:r>
            <a:r>
              <a:rPr lang="id-ID" sz="3200" i="1" dirty="0" smtClean="0"/>
              <a:t> n</a:t>
            </a:r>
            <a:r>
              <a:rPr lang="id-ID" sz="3200" dirty="0" smtClean="0"/>
              <a:t> </a:t>
            </a:r>
            <a:r>
              <a:rPr lang="nl-NL" sz="3200" dirty="0" smtClean="0"/>
              <a:t>= </a:t>
            </a:r>
            <a:r>
              <a:rPr lang="id-ID" sz="3200" dirty="0" smtClean="0"/>
              <a:t>10, </a:t>
            </a:r>
            <a:r>
              <a:rPr lang="en-GB" sz="3200" dirty="0" smtClean="0"/>
              <a:t>r</a:t>
            </a:r>
            <a:r>
              <a:rPr lang="sv-SE" sz="3200" baseline="-25000" dirty="0" smtClean="0"/>
              <a:t>1</a:t>
            </a:r>
            <a:r>
              <a:rPr lang="sv-SE" sz="3200" dirty="0" smtClean="0"/>
              <a:t> </a:t>
            </a:r>
            <a:r>
              <a:rPr lang="sv-SE" sz="3200" dirty="0" smtClean="0"/>
              <a:t>= 2</a:t>
            </a:r>
            <a:r>
              <a:rPr lang="id-ID" sz="3200" dirty="0" smtClean="0"/>
              <a:t>, </a:t>
            </a:r>
            <a:r>
              <a:rPr lang="en-GB" sz="3200" dirty="0" smtClean="0"/>
              <a:t>r</a:t>
            </a:r>
            <a:r>
              <a:rPr lang="id-ID" sz="3200" baseline="-25000" dirty="0" smtClean="0"/>
              <a:t>2</a:t>
            </a:r>
            <a:r>
              <a:rPr lang="sv-SE" sz="3200" dirty="0" smtClean="0"/>
              <a:t> </a:t>
            </a:r>
            <a:r>
              <a:rPr lang="sv-SE" sz="3200" dirty="0" smtClean="0"/>
              <a:t>= </a:t>
            </a:r>
            <a:r>
              <a:rPr lang="id-ID" sz="3200" dirty="0" smtClean="0"/>
              <a:t>3, </a:t>
            </a:r>
            <a:r>
              <a:rPr lang="en-GB" sz="3200" dirty="0" smtClean="0"/>
              <a:t>r</a:t>
            </a:r>
            <a:r>
              <a:rPr lang="id-ID" sz="3200" baseline="-25000" dirty="0" smtClean="0"/>
              <a:t>3</a:t>
            </a:r>
            <a:r>
              <a:rPr lang="sv-SE" sz="3200" dirty="0" smtClean="0"/>
              <a:t> </a:t>
            </a:r>
            <a:r>
              <a:rPr lang="sv-SE" sz="3200" dirty="0" smtClean="0"/>
              <a:t>= </a:t>
            </a:r>
            <a:r>
              <a:rPr lang="id-ID" sz="3200" dirty="0" smtClean="0"/>
              <a:t>2</a:t>
            </a:r>
            <a:endParaRPr lang="en-US" sz="3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927896"/>
              </p:ext>
            </p:extLst>
          </p:nvPr>
        </p:nvGraphicFramePr>
        <p:xfrm>
          <a:off x="2339752" y="2078032"/>
          <a:ext cx="4823114" cy="12557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5" name="Equation" r:id="rId5" imgW="2145960" imgH="558720" progId="Equation.DSMT4">
                  <p:embed/>
                </p:oleObj>
              </mc:Choice>
              <mc:Fallback>
                <p:oleObj name="Equation" r:id="rId5" imgW="2145960" imgH="558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078032"/>
                        <a:ext cx="4823114" cy="12557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374347"/>
              </p:ext>
            </p:extLst>
          </p:nvPr>
        </p:nvGraphicFramePr>
        <p:xfrm>
          <a:off x="7308303" y="2500150"/>
          <a:ext cx="1191163" cy="357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6" name="Equation" r:id="rId7" imgW="761760" imgH="228600" progId="">
                  <p:embed/>
                </p:oleObj>
              </mc:Choice>
              <mc:Fallback>
                <p:oleObj name="Equation" r:id="rId7" imgW="761760" imgH="2286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303" y="2500150"/>
                        <a:ext cx="1191163" cy="3573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251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9268"/>
            <a:ext cx="6008688" cy="1079500"/>
          </a:xfrm>
          <a:ln>
            <a:solidFill>
              <a:srgbClr val="FFFF6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500" b="0" dirty="0" smtClean="0">
                <a:latin typeface="Arial Black" panose="020B0A04020102020204" pitchFamily="34" charset="0"/>
              </a:rPr>
              <a:t>d. </a:t>
            </a:r>
            <a:r>
              <a:rPr lang="en-US" sz="2500" b="0" dirty="0" err="1" smtClean="0">
                <a:latin typeface="Arial Black" panose="020B0A04020102020204" pitchFamily="34" charset="0"/>
              </a:rPr>
              <a:t>Permutasi</a:t>
            </a:r>
            <a:r>
              <a:rPr lang="en-US" sz="2500" b="0" dirty="0" smtClean="0">
                <a:latin typeface="Arial Black" panose="020B0A04020102020204" pitchFamily="34" charset="0"/>
              </a:rPr>
              <a:t> </a:t>
            </a:r>
            <a:r>
              <a:rPr lang="en-US" sz="2500" b="0" dirty="0" err="1" smtClean="0">
                <a:latin typeface="Arial Black" panose="020B0A04020102020204" pitchFamily="34" charset="0"/>
              </a:rPr>
              <a:t>Siklis</a:t>
            </a:r>
            <a:endParaRPr lang="en-US" sz="2500" b="0" dirty="0">
              <a:latin typeface="Arial Black" panose="020B0A040201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664" y="1417340"/>
            <a:ext cx="7200800" cy="3600400"/>
          </a:xfrm>
        </p:spPr>
        <p:txBody>
          <a:bodyPr>
            <a:normAutofit fontScale="70000" lnSpcReduction="20000"/>
          </a:bodyPr>
          <a:lstStyle/>
          <a:p>
            <a:pPr marL="746095" indent="-444482">
              <a:buNone/>
            </a:pPr>
            <a:endParaRPr lang="en-US" b="1" dirty="0"/>
          </a:p>
          <a:p>
            <a:pPr marL="746095" indent="-444482" algn="just">
              <a:buNone/>
            </a:pPr>
            <a:r>
              <a:rPr lang="en-US" sz="2167" b="1" dirty="0">
                <a:solidFill>
                  <a:srgbClr val="009999"/>
                </a:solidFill>
              </a:rPr>
              <a:t>	</a:t>
            </a:r>
            <a:r>
              <a:rPr lang="en-US" sz="4100" b="1" dirty="0" err="1" smtClean="0">
                <a:solidFill>
                  <a:srgbClr val="009999"/>
                </a:solidFill>
              </a:rPr>
              <a:t>Permutasi</a:t>
            </a:r>
            <a:r>
              <a:rPr lang="en-US" sz="4100" b="1" dirty="0" smtClean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siklis</a:t>
            </a:r>
            <a:r>
              <a:rPr lang="en-US" sz="4100" b="1" dirty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adalah</a:t>
            </a:r>
            <a:r>
              <a:rPr lang="en-US" sz="4100" b="1" dirty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susunan</a:t>
            </a:r>
            <a:r>
              <a:rPr lang="en-US" sz="4100" b="1" dirty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unsur-unsur</a:t>
            </a:r>
            <a:r>
              <a:rPr lang="en-US" sz="4100" b="1" dirty="0">
                <a:solidFill>
                  <a:srgbClr val="009999"/>
                </a:solidFill>
              </a:rPr>
              <a:t> yang </a:t>
            </a:r>
            <a:r>
              <a:rPr lang="en-US" sz="4100" b="1" dirty="0" err="1">
                <a:solidFill>
                  <a:srgbClr val="009999"/>
                </a:solidFill>
              </a:rPr>
              <a:t>membentuk</a:t>
            </a:r>
            <a:r>
              <a:rPr lang="en-US" sz="4100" b="1" dirty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lingkaran</a:t>
            </a:r>
            <a:r>
              <a:rPr lang="en-US" sz="4100" b="1" dirty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dengan</a:t>
            </a:r>
            <a:r>
              <a:rPr lang="en-US" sz="4100" b="1" dirty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memperhatikan</a:t>
            </a:r>
            <a:r>
              <a:rPr lang="en-US" sz="4100" b="1" dirty="0">
                <a:solidFill>
                  <a:srgbClr val="009999"/>
                </a:solidFill>
              </a:rPr>
              <a:t> </a:t>
            </a:r>
            <a:r>
              <a:rPr lang="en-US" sz="4100" b="1" dirty="0" err="1">
                <a:solidFill>
                  <a:srgbClr val="009999"/>
                </a:solidFill>
              </a:rPr>
              <a:t>urutannya</a:t>
            </a:r>
            <a:r>
              <a:rPr lang="en-US" sz="4100" b="1" dirty="0">
                <a:solidFill>
                  <a:srgbClr val="009999"/>
                </a:solidFill>
              </a:rPr>
              <a:t>.</a:t>
            </a:r>
          </a:p>
          <a:p>
            <a:pPr marL="746095" indent="-444482" algn="just">
              <a:buNone/>
            </a:pPr>
            <a:endParaRPr lang="en-US" sz="4100" b="1" dirty="0">
              <a:solidFill>
                <a:srgbClr val="009999"/>
              </a:solidFill>
            </a:endParaRPr>
          </a:p>
          <a:p>
            <a:pPr marL="746095" indent="-444482" algn="just">
              <a:buNone/>
            </a:pPr>
            <a:r>
              <a:rPr lang="en-US" sz="4100" b="1" dirty="0">
                <a:solidFill>
                  <a:srgbClr val="009999"/>
                </a:solidFill>
              </a:rPr>
              <a:t>	</a:t>
            </a:r>
            <a:r>
              <a:rPr lang="en-US" sz="4100" b="1" dirty="0" err="1" smtClean="0">
                <a:solidFill>
                  <a:srgbClr val="C00000"/>
                </a:solidFill>
              </a:rPr>
              <a:t>Banyaknya</a:t>
            </a:r>
            <a:r>
              <a:rPr lang="en-US" sz="4100" b="1" dirty="0" smtClean="0">
                <a:solidFill>
                  <a:srgbClr val="C00000"/>
                </a:solidFill>
              </a:rPr>
              <a:t> </a:t>
            </a:r>
            <a:r>
              <a:rPr lang="en-US" sz="4100" b="1" dirty="0" err="1">
                <a:solidFill>
                  <a:srgbClr val="C00000"/>
                </a:solidFill>
              </a:rPr>
              <a:t>permutasi</a:t>
            </a:r>
            <a:r>
              <a:rPr lang="en-US" sz="4100" b="1" dirty="0">
                <a:solidFill>
                  <a:srgbClr val="C00000"/>
                </a:solidFill>
              </a:rPr>
              <a:t> </a:t>
            </a:r>
            <a:r>
              <a:rPr lang="en-US" sz="4100" b="1" dirty="0" err="1">
                <a:solidFill>
                  <a:srgbClr val="C00000"/>
                </a:solidFill>
              </a:rPr>
              <a:t>siklis</a:t>
            </a:r>
            <a:r>
              <a:rPr lang="en-US" sz="4100" b="1" dirty="0">
                <a:solidFill>
                  <a:srgbClr val="C00000"/>
                </a:solidFill>
              </a:rPr>
              <a:t> </a:t>
            </a:r>
            <a:r>
              <a:rPr lang="en-US" sz="4100" b="1" dirty="0" err="1">
                <a:solidFill>
                  <a:srgbClr val="C00000"/>
                </a:solidFill>
              </a:rPr>
              <a:t>dari</a:t>
            </a:r>
            <a:r>
              <a:rPr lang="en-US" sz="4100" b="1" dirty="0">
                <a:solidFill>
                  <a:srgbClr val="C00000"/>
                </a:solidFill>
              </a:rPr>
              <a:t> </a:t>
            </a:r>
            <a:r>
              <a:rPr lang="en-US" sz="4100" b="1" i="1" dirty="0">
                <a:solidFill>
                  <a:srgbClr val="C00000"/>
                </a:solidFill>
              </a:rPr>
              <a:t>n</a:t>
            </a:r>
            <a:r>
              <a:rPr lang="en-US" sz="4100" b="1" dirty="0">
                <a:solidFill>
                  <a:srgbClr val="C00000"/>
                </a:solidFill>
              </a:rPr>
              <a:t> </a:t>
            </a:r>
            <a:r>
              <a:rPr lang="en-US" sz="4100" b="1" dirty="0" err="1">
                <a:solidFill>
                  <a:srgbClr val="C00000"/>
                </a:solidFill>
              </a:rPr>
              <a:t>unsur</a:t>
            </a:r>
            <a:r>
              <a:rPr lang="en-US" sz="4100" b="1" dirty="0">
                <a:solidFill>
                  <a:srgbClr val="C00000"/>
                </a:solidFill>
              </a:rPr>
              <a:t> </a:t>
            </a:r>
            <a:r>
              <a:rPr lang="en-US" sz="4100" b="1" dirty="0" err="1">
                <a:solidFill>
                  <a:srgbClr val="C00000"/>
                </a:solidFill>
              </a:rPr>
              <a:t>adalah</a:t>
            </a:r>
            <a:r>
              <a:rPr lang="en-US" sz="4100" b="1" dirty="0">
                <a:solidFill>
                  <a:srgbClr val="C00000"/>
                </a:solidFill>
              </a:rPr>
              <a:t> </a:t>
            </a:r>
            <a:endParaRPr lang="en-US" sz="4100" b="1" dirty="0" smtClean="0">
              <a:solidFill>
                <a:srgbClr val="C00000"/>
              </a:solidFill>
            </a:endParaRPr>
          </a:p>
          <a:p>
            <a:pPr marL="746095" indent="-444482" algn="just">
              <a:buNone/>
            </a:pPr>
            <a:r>
              <a:rPr lang="en-US" sz="4100" b="1" i="1" dirty="0">
                <a:solidFill>
                  <a:srgbClr val="C00000"/>
                </a:solidFill>
              </a:rPr>
              <a:t>	</a:t>
            </a:r>
            <a:r>
              <a:rPr lang="en-US" sz="4100" b="1" i="1" dirty="0" smtClean="0">
                <a:solidFill>
                  <a:srgbClr val="C00000"/>
                </a:solidFill>
              </a:rPr>
              <a:t>Ps = (n </a:t>
            </a:r>
            <a:r>
              <a:rPr lang="en-US" sz="4100" b="1" i="1" dirty="0">
                <a:solidFill>
                  <a:srgbClr val="C00000"/>
                </a:solidFill>
              </a:rPr>
              <a:t>– 1)!</a:t>
            </a:r>
          </a:p>
        </p:txBody>
      </p:sp>
    </p:spTree>
    <p:extLst>
      <p:ext uri="{BB962C8B-B14F-4D97-AF65-F5344CB8AC3E}">
        <p14:creationId xmlns:p14="http://schemas.microsoft.com/office/powerpoint/2010/main" val="150757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526</Words>
  <Application>Microsoft Office PowerPoint</Application>
  <PresentationFormat>On-screen Show (16:10)</PresentationFormat>
  <Paragraphs>73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Arial Black</vt:lpstr>
      <vt:lpstr>Bell MT</vt:lpstr>
      <vt:lpstr>Calibri</vt:lpstr>
      <vt:lpstr>Perpetua</vt:lpstr>
      <vt:lpstr>Tahoma</vt:lpstr>
      <vt:lpstr>Wingdings</vt:lpstr>
      <vt:lpstr>Office Theme</vt:lpstr>
      <vt:lpstr>Equation</vt:lpstr>
      <vt:lpstr>MathType 6.0 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d. Permutasi Siklis</vt:lpstr>
      <vt:lpstr>PowerPoint Presentation</vt:lpstr>
      <vt:lpstr>SOAL LATIHAN</vt:lpstr>
      <vt:lpstr>Discuss</vt:lpstr>
      <vt:lpstr>Discuss</vt:lpstr>
    </vt:vector>
  </TitlesOfParts>
  <Company>SMANTIKA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GURU</dc:creator>
  <cp:lastModifiedBy>lenovo</cp:lastModifiedBy>
  <cp:revision>123</cp:revision>
  <dcterms:created xsi:type="dcterms:W3CDTF">2011-02-24T01:57:07Z</dcterms:created>
  <dcterms:modified xsi:type="dcterms:W3CDTF">2021-01-02T04:27:39Z</dcterms:modified>
</cp:coreProperties>
</file>