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3" r:id="rId4"/>
    <p:sldId id="264" r:id="rId5"/>
    <p:sldId id="268" r:id="rId6"/>
    <p:sldId id="272" r:id="rId7"/>
    <p:sldId id="273" r:id="rId8"/>
    <p:sldId id="274" r:id="rId9"/>
    <p:sldId id="276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E2EB-6887-427E-AB5B-72143D5D2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3E5F0-F535-42F5-A6E9-A04D57261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23DB3-95D2-4E6B-9CD6-7053B089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0316-D7A0-48AD-B479-DAE35C44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2CA29-E3C3-43F4-B255-654FD671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E5FF-621F-4DD8-AAEB-68603C5B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ED5A0-5852-440D-8B3D-77EC959A1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F24F5-6CD3-4135-8709-1CB83FDE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8A16A-50DC-40AA-A029-8636BC1A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202F-4DA8-4BC2-B09F-8AC2955A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F7960-220C-4A5A-B7BC-C4D2BB39C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B50C5-1539-4BC8-A744-EC3419267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6066-4EE4-46AC-A1FE-DBE28D08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41320-0FA2-466C-8C39-4958F01B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09227-14B1-4E7A-9D8E-B18D0DF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F078-F2AC-473D-871D-2B220416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9B0A-DA06-495D-BB31-B922C0AD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90F2-E830-40F2-AA44-9F48B78E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FBF4F-E551-402C-BF2C-97C50BB6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3D8C1-3F0E-4C02-9E5B-A9E9FFE5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3B98-6090-4670-BBBA-B0621E5F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C7C3D-6232-4BD7-AC80-640696387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BC1C-1CFD-468B-A780-B4F4A240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8953F-8359-4921-B46A-0672B25C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0C707-820F-457A-B6B2-0F5BCC0B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2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1CE8-8097-4257-9B88-A6E82CBD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EB19-8FC1-4DF5-81D2-03E1108A2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B2780-0D03-48BD-B379-1EA91573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E9D57-F798-48A0-B84A-7E1D362E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88359-890D-4E3B-83AC-CDF97772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EEDBC-2136-48F4-95F8-7426E6A7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4BCF-906A-410C-A976-5B50988E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2CC24-8160-4B87-82E1-3F036963D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15F24-F930-4355-8E55-B3ED4609C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BD394-D423-416C-8FFB-FC6114257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AA91E-F5CC-40A1-8A00-46EB33B69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4B46F-7E68-4C3C-B31F-BAEAFF39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C1C29-DC51-4D09-9F5F-6F0E7F95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3C6E9-900D-48FA-BF57-F1FDA9DC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9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D105-8875-43DB-99DC-5A710269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48B6E-A6CB-4F36-8884-9020EC9E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2E8D6-CBC7-48BA-944B-82BF7498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44760-E960-4C77-B330-B81BC292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6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B00BF-3B11-4FB2-AADE-DEE2C5E4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49D2B-9D55-4716-9453-D1501E15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DBFE2-7522-42B4-B06D-EB76FA46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C9D8-8D39-471A-A2E3-DF17AF8F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3AAA-FE17-41F5-8E26-196C22EFB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E38D7-7F3A-4E77-BBFB-35F6F3D2C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3BB37-D441-4246-A95E-10DDA4E7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40E4E-DB93-4BEE-A9BA-63D299B8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11B3B-7742-428F-BD2B-98D79D9E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4856-5D95-400C-B16B-0A972C12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4C0B8-EA0F-49CF-9548-11FE3E73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E4869-66F4-454A-9795-2A05A7A23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18DA8-AEAB-4967-ADE9-0DCA42BA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1431D-F304-4142-8A9D-DB8E80F3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AEFF5-5121-4D6F-9FE2-263BF135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77784-2707-4269-AE8B-879CFFC1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D6D8-047F-4F65-9247-D74DB9F5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B6DE-98D8-4319-B445-CCE9C73EA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C287-EEC5-459C-8A46-6B7DF126D1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8D847-5023-4197-819D-13753AA68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0A47-C2D9-4DB3-B4C8-B2232BEE1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8296-3E38-4011-9852-563562D7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2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8579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Elastisitas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Permintaan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(ED)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endParaRPr lang="id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8C77A1-6AD3-4D5E-BADD-55FDFCDEC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b="28773"/>
          <a:stretch/>
        </p:blipFill>
        <p:spPr>
          <a:xfrm>
            <a:off x="1311965" y="1340767"/>
            <a:ext cx="8898835" cy="51395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20649" y="2429885"/>
            <a:ext cx="5300896" cy="4453437"/>
            <a:chOff x="-3351" y="2429884"/>
            <a:chExt cx="5300896" cy="445343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03"/>
            <a:stretch/>
          </p:blipFill>
          <p:spPr>
            <a:xfrm>
              <a:off x="-3351" y="2429884"/>
              <a:ext cx="5300896" cy="443123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1" t="90295" r="42372" b="816"/>
            <a:stretch/>
          </p:blipFill>
          <p:spPr>
            <a:xfrm>
              <a:off x="1787958" y="6453336"/>
              <a:ext cx="983162" cy="429985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>
            <a:off x="2329812" y="4087958"/>
            <a:ext cx="26566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4968" y="4581128"/>
            <a:ext cx="26214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9800" y="817687"/>
            <a:ext cx="5408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e. 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Inelastis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506" y="1199074"/>
            <a:ext cx="749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inelastis sempurna jika koefisien elastisitas </a:t>
            </a:r>
            <a:r>
              <a:rPr lang="sv-SE" sz="2500" dirty="0"/>
              <a:t>permintaannya nol. Hal ini terjadi karena berapa pun harga berubah, </a:t>
            </a:r>
            <a:r>
              <a:rPr lang="en-US" sz="2500" dirty="0" err="1"/>
              <a:t>kuantitas</a:t>
            </a:r>
            <a:r>
              <a:rPr lang="en-US" sz="2500" dirty="0"/>
              <a:t> yang </a:t>
            </a:r>
            <a:r>
              <a:rPr lang="en-US" sz="2500" dirty="0" err="1"/>
              <a:t>diminta</a:t>
            </a:r>
            <a:r>
              <a:rPr lang="en-US" sz="2500" dirty="0"/>
              <a:t> </a:t>
            </a:r>
            <a:r>
              <a:rPr lang="en-US" sz="2500" dirty="0" err="1"/>
              <a:t>tetap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berubah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86416" y="2963044"/>
            <a:ext cx="0" cy="352839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08168" y="262330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930299" y="325266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2415" y="362200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31501" y="327694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8 unit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35445" y="363215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8 unit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905211" y="400069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11441" y="4495549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872" y="265710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40" name="Line Callout 2 39"/>
          <p:cNvSpPr/>
          <p:nvPr/>
        </p:nvSpPr>
        <p:spPr>
          <a:xfrm rot="10800000" flipH="1" flipV="1">
            <a:off x="7176120" y="4941169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144105"/>
              <a:gd name="adj6" fmla="val -70433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Kurva permintaan in</a:t>
            </a:r>
            <a:r>
              <a:rPr lang="en-US" dirty="0" err="1">
                <a:solidFill>
                  <a:schemeClr val="tx1"/>
                </a:solidFill>
              </a:rPr>
              <a:t>elastis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vertikal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23" grpId="0" animBg="1"/>
      <p:bldP spid="26" grpId="0" animBg="1"/>
      <p:bldP spid="28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98043" y="2726301"/>
            <a:ext cx="8469958" cy="4126424"/>
            <a:chOff x="674043" y="2726301"/>
            <a:chExt cx="8469958" cy="41264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385" y="2726301"/>
              <a:ext cx="7368616" cy="4126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4043" y="4800197"/>
              <a:ext cx="317787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Garam adalah salah satu contoh </a:t>
              </a:r>
              <a:r>
                <a:rPr lang="en-US" dirty="0" err="1"/>
                <a:t>barang</a:t>
              </a:r>
              <a:r>
                <a:rPr lang="en-US" dirty="0"/>
                <a:t> 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memiliki</a:t>
              </a:r>
              <a:r>
                <a:rPr lang="en-US" dirty="0"/>
                <a:t> </a:t>
              </a:r>
              <a:r>
                <a:rPr lang="en-US" dirty="0" err="1"/>
                <a:t>barang</a:t>
              </a:r>
              <a:r>
                <a:rPr lang="en-US" dirty="0"/>
                <a:t> </a:t>
              </a:r>
              <a:r>
                <a:rPr lang="en-US" dirty="0" err="1"/>
                <a:t>substitusi</a:t>
              </a:r>
              <a:r>
                <a:rPr lang="en-US" dirty="0"/>
                <a:t>, </a:t>
              </a:r>
              <a:r>
                <a:rPr lang="en-US" dirty="0" err="1"/>
                <a:t>sehingga</a:t>
              </a:r>
              <a:r>
                <a:rPr lang="en-US" dirty="0"/>
                <a:t> </a:t>
              </a:r>
              <a:r>
                <a:rPr lang="en-US" dirty="0" err="1"/>
                <a:t>permintaan</a:t>
              </a:r>
              <a:r>
                <a:rPr lang="en-US" dirty="0"/>
                <a:t> </a:t>
              </a:r>
              <a:r>
                <a:rPr lang="en-US" dirty="0" err="1"/>
                <a:t>garam</a:t>
              </a:r>
              <a:r>
                <a:rPr lang="en-US" dirty="0"/>
                <a:t> </a:t>
              </a:r>
              <a:r>
                <a:rPr lang="en-US" dirty="0" err="1"/>
                <a:t>bersifat</a:t>
              </a:r>
              <a:r>
                <a:rPr lang="en-US" dirty="0"/>
                <a:t> </a:t>
              </a:r>
              <a:r>
                <a:rPr lang="en-US" dirty="0" err="1"/>
                <a:t>kurang</a:t>
              </a:r>
              <a:r>
                <a:rPr lang="en-US" dirty="0"/>
                <a:t> </a:t>
              </a:r>
              <a:r>
                <a:rPr lang="en-US" dirty="0" err="1"/>
                <a:t>elastis</a:t>
              </a:r>
              <a:r>
                <a:rPr lang="en-US" dirty="0"/>
                <a:t>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98044" y="980728"/>
            <a:ext cx="83624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 dirty="0" err="1"/>
              <a:t>Faktor-Faktor</a:t>
            </a:r>
            <a:r>
              <a:rPr lang="en-US" sz="2500" b="1" dirty="0"/>
              <a:t> yang </a:t>
            </a:r>
            <a:r>
              <a:rPr lang="en-US" sz="2500" b="1" dirty="0" err="1"/>
              <a:t>Memengaruhi</a:t>
            </a:r>
            <a:r>
              <a:rPr lang="en-US" sz="2500" b="1" dirty="0"/>
              <a:t> </a:t>
            </a:r>
            <a:r>
              <a:rPr lang="en-US" sz="2500" b="1" dirty="0" err="1"/>
              <a:t>Elastisitas</a:t>
            </a:r>
            <a:r>
              <a:rPr lang="en-US" sz="2500" b="1" dirty="0"/>
              <a:t> </a:t>
            </a:r>
            <a:r>
              <a:rPr lang="en-US" sz="2500" b="1" dirty="0" err="1"/>
              <a:t>Permintaan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7568" y="1507719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ketersediaan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 </a:t>
            </a:r>
            <a:r>
              <a:rPr lang="en-US" sz="2500" dirty="0" err="1"/>
              <a:t>substitusi</a:t>
            </a:r>
            <a:r>
              <a:rPr lang="en-US" sz="2500" dirty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proporsi</a:t>
            </a:r>
            <a:r>
              <a:rPr lang="en-US" sz="2500" dirty="0"/>
              <a:t> </a:t>
            </a:r>
            <a:r>
              <a:rPr lang="en-US" sz="2500" dirty="0" err="1"/>
              <a:t>pendapatan</a:t>
            </a:r>
            <a:r>
              <a:rPr lang="en-US" sz="2500" dirty="0"/>
              <a:t> yang </a:t>
            </a:r>
            <a:r>
              <a:rPr lang="en-US" sz="2500" dirty="0" err="1"/>
              <a:t>dibelanjakan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kategori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: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pokok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mewah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endParaRPr lang="en-US" sz="25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keragaman</a:t>
            </a:r>
            <a:r>
              <a:rPr lang="en-US" sz="2500" dirty="0"/>
              <a:t> </a:t>
            </a:r>
            <a:r>
              <a:rPr lang="en-US" sz="2500" dirty="0" err="1"/>
              <a:t>penggunaan</a:t>
            </a:r>
            <a:r>
              <a:rPr lang="en-US" sz="2500" dirty="0"/>
              <a:t> </a:t>
            </a:r>
            <a:r>
              <a:rPr lang="en-US" sz="2500" dirty="0" err="1"/>
              <a:t>barang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0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1504" y="1689100"/>
            <a:ext cx="9036496" cy="5170810"/>
            <a:chOff x="107504" y="1689100"/>
            <a:chExt cx="9036496" cy="51708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" t="5235" r="6732" b="19452"/>
            <a:stretch/>
          </p:blipFill>
          <p:spPr>
            <a:xfrm>
              <a:off x="1460500" y="1689100"/>
              <a:ext cx="7683500" cy="50111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7504" y="5936580"/>
              <a:ext cx="69127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Penawaran</a:t>
              </a:r>
              <a:r>
                <a:rPr lang="en-US" dirty="0"/>
                <a:t> gadget </a:t>
              </a:r>
            </a:p>
            <a:p>
              <a:r>
                <a:rPr lang="en-US" dirty="0" err="1"/>
                <a:t>bersifat</a:t>
              </a:r>
              <a:r>
                <a:rPr lang="en-US" dirty="0"/>
                <a:t> </a:t>
              </a:r>
              <a:r>
                <a:rPr lang="en-US" dirty="0" err="1"/>
                <a:t>elastis</a:t>
              </a:r>
              <a:r>
                <a:rPr lang="en-US" dirty="0"/>
                <a:t> </a:t>
              </a:r>
              <a:r>
                <a:rPr lang="sv-SE" dirty="0"/>
                <a:t>karena produsen dapat dengan cepat </a:t>
              </a:r>
            </a:p>
            <a:p>
              <a:r>
                <a:rPr lang="sv-SE" dirty="0"/>
                <a:t>menambah </a:t>
              </a:r>
              <a:r>
                <a:rPr lang="en-US" dirty="0" err="1"/>
                <a:t>produksi</a:t>
              </a:r>
              <a:r>
                <a:rPr lang="en-US" dirty="0"/>
                <a:t> </a:t>
              </a:r>
              <a:r>
                <a:rPr lang="en-US" dirty="0" err="1"/>
                <a:t>melalui</a:t>
              </a:r>
              <a:r>
                <a:rPr lang="en-US" dirty="0"/>
                <a:t> proses </a:t>
              </a:r>
              <a:r>
                <a:rPr lang="en-US" dirty="0" err="1"/>
                <a:t>produksi</a:t>
              </a:r>
              <a:r>
                <a:rPr lang="en-US" dirty="0"/>
                <a:t> yang modern.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4028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378193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Penawaran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99800" y="1988840"/>
            <a:ext cx="8216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Elastisitas</a:t>
            </a:r>
            <a:r>
              <a:rPr lang="en-US" sz="2500" dirty="0"/>
              <a:t> </a:t>
            </a:r>
            <a:r>
              <a:rPr lang="en-US" sz="2500" dirty="0" err="1"/>
              <a:t>penawaran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sebuah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seberapa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kepekaan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perubahan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8044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931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620689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Anda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,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19536" y="3757538"/>
            <a:ext cx="8640960" cy="1111623"/>
            <a:chOff x="395536" y="3757537"/>
            <a:chExt cx="8640960" cy="1111623"/>
          </a:xfrm>
        </p:grpSpPr>
        <p:sp>
          <p:nvSpPr>
            <p:cNvPr id="5" name="Rectangle 4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7544" y="4241084"/>
              <a:ext cx="8496944" cy="5337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disiplin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kerja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keras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mandiri</a:t>
              </a:r>
              <a:r>
                <a:rPr lang="en-US" dirty="0">
                  <a:solidFill>
                    <a:schemeClr val="tx1"/>
                  </a:solidFill>
                </a:rPr>
                <a:t>, rasa </a:t>
              </a:r>
              <a:r>
                <a:rPr lang="en-US" dirty="0" err="1">
                  <a:solidFill>
                    <a:schemeClr val="tx1"/>
                  </a:solidFill>
                </a:rPr>
                <a:t>ingin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tahu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semangat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kebangsaan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dan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cinta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tanah</a:t>
              </a:r>
              <a:r>
                <a:rPr lang="en-US" dirty="0">
                  <a:solidFill>
                    <a:schemeClr val="tx1"/>
                  </a:solidFill>
                </a:rPr>
                <a:t> air.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109" y="3757537"/>
              <a:ext cx="2984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19537" y="5013176"/>
            <a:ext cx="8685981" cy="1555916"/>
            <a:chOff x="395536" y="5013176"/>
            <a:chExt cx="8685981" cy="1555916"/>
          </a:xfrm>
        </p:grpSpPr>
        <p:sp>
          <p:nvSpPr>
            <p:cNvPr id="9" name="Rectangle 8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13756" y="5127391"/>
              <a:ext cx="2232248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Hukum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Hukum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79304" y="5117951"/>
              <a:ext cx="4006924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Pergeseran</a:t>
              </a:r>
              <a:r>
                <a:rPr lang="en-US" sz="1700" dirty="0"/>
                <a:t>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Pergeseran</a:t>
              </a:r>
              <a:r>
                <a:rPr lang="en-US" sz="1700" dirty="0"/>
                <a:t> </a:t>
              </a:r>
              <a:r>
                <a:rPr lang="en-US" sz="1700" dirty="0" err="1"/>
                <a:t>kurva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Koefisien</a:t>
              </a:r>
              <a:r>
                <a:rPr lang="en-US" sz="1700" dirty="0"/>
                <a:t>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Koefisien</a:t>
              </a:r>
              <a:r>
                <a:rPr lang="en-US" sz="1700" dirty="0"/>
                <a:t>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16005" y="5117951"/>
              <a:ext cx="2465512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• </a:t>
              </a:r>
              <a:r>
                <a:rPr lang="en-US" sz="1700" dirty="0" err="1"/>
                <a:t>Harga</a:t>
              </a:r>
              <a:r>
                <a:rPr lang="en-US" sz="1700" dirty="0"/>
                <a:t> </a:t>
              </a:r>
              <a:r>
                <a:rPr lang="en-US" sz="1700" dirty="0" err="1"/>
                <a:t>Keseimbangan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permintaan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penawaran</a:t>
              </a:r>
              <a:endParaRPr lang="en-US" sz="1700" dirty="0"/>
            </a:p>
            <a:p>
              <a:r>
                <a:rPr lang="en-US" sz="1700" dirty="0"/>
                <a:t>• </a:t>
              </a:r>
              <a:r>
                <a:rPr lang="en-US" sz="1700" dirty="0" err="1"/>
                <a:t>Elastisitas</a:t>
              </a:r>
              <a:r>
                <a:rPr lang="en-US" sz="1700" dirty="0"/>
                <a:t> </a:t>
              </a:r>
              <a:r>
                <a:rPr lang="en-US" sz="1700" dirty="0" err="1"/>
                <a:t>busur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78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524000" y="1476832"/>
            <a:ext cx="9144000" cy="5408552"/>
            <a:chOff x="0" y="1476832"/>
            <a:chExt cx="9144000" cy="54085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5"/>
            <a:stretch/>
          </p:blipFill>
          <p:spPr>
            <a:xfrm>
              <a:off x="0" y="1476832"/>
              <a:ext cx="9144000" cy="540855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5093568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/>
                <a:t>Beras</a:t>
              </a:r>
              <a:r>
                <a:rPr lang="en-US" dirty="0"/>
                <a:t> </a:t>
              </a:r>
              <a:r>
                <a:rPr lang="en-US" dirty="0" err="1"/>
                <a:t>adalah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contoh</a:t>
              </a:r>
              <a:r>
                <a:rPr lang="en-US" dirty="0"/>
                <a:t> </a:t>
              </a:r>
              <a:r>
                <a:rPr lang="en-US" dirty="0" err="1"/>
                <a:t>barang</a:t>
              </a:r>
              <a:endParaRPr lang="en-US" dirty="0"/>
            </a:p>
            <a:p>
              <a:r>
                <a:rPr lang="en-US" dirty="0"/>
                <a:t>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peka</a:t>
              </a:r>
              <a:r>
                <a:rPr lang="en-US" dirty="0"/>
                <a:t> </a:t>
              </a:r>
              <a:r>
                <a:rPr lang="en-US" dirty="0" err="1"/>
                <a:t>terhadap</a:t>
              </a:r>
              <a:endParaRPr lang="en-US" dirty="0"/>
            </a:p>
            <a:p>
              <a:r>
                <a:rPr lang="en-US" dirty="0" err="1"/>
                <a:t>perubahan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r>
                <a:rPr lang="en-US" dirty="0"/>
                <a:t>. </a:t>
              </a:r>
              <a:r>
                <a:rPr lang="en-US" dirty="0" err="1"/>
                <a:t>Ketika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endParaRPr lang="en-US" dirty="0"/>
            </a:p>
            <a:p>
              <a:r>
                <a:rPr lang="en-US" dirty="0" err="1"/>
                <a:t>naik</a:t>
              </a:r>
              <a:r>
                <a:rPr lang="en-US" dirty="0"/>
                <a:t>, </a:t>
              </a:r>
              <a:r>
                <a:rPr lang="en-US" dirty="0" err="1"/>
                <a:t>penjualan</a:t>
              </a:r>
              <a:r>
                <a:rPr lang="en-US" dirty="0"/>
                <a:t> </a:t>
              </a:r>
              <a:r>
                <a:rPr lang="en-US" dirty="0" err="1"/>
                <a:t>beras</a:t>
              </a:r>
              <a:r>
                <a:rPr lang="en-US" dirty="0"/>
                <a:t>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berubah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atau</a:t>
              </a:r>
              <a:r>
                <a:rPr lang="en-US" dirty="0"/>
                <a:t> </a:t>
              </a:r>
              <a:r>
                <a:rPr lang="en-US" dirty="0" err="1"/>
                <a:t>hanya</a:t>
              </a:r>
              <a:r>
                <a:rPr lang="en-US" dirty="0"/>
                <a:t> </a:t>
              </a:r>
              <a:r>
                <a:rPr lang="en-US" dirty="0" err="1"/>
                <a:t>berubah</a:t>
              </a:r>
              <a:r>
                <a:rPr lang="en-US" dirty="0"/>
                <a:t> </a:t>
              </a:r>
              <a:r>
                <a:rPr lang="en-US" dirty="0" err="1"/>
                <a:t>sedikit</a:t>
              </a:r>
              <a:r>
                <a:rPr lang="en-US" dirty="0"/>
                <a:t> </a:t>
              </a:r>
              <a:r>
                <a:rPr lang="en-US" dirty="0" err="1"/>
                <a:t>saja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054028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384534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Permintaan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99800" y="1988840"/>
            <a:ext cx="8216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Elastisitas</a:t>
            </a:r>
            <a:r>
              <a:rPr lang="en-US" sz="2500" dirty="0"/>
              <a:t> </a:t>
            </a:r>
            <a:r>
              <a:rPr lang="en-US" sz="2500" dirty="0" err="1"/>
              <a:t>permintaan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seberapa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kepekaan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perubahan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8044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3118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8579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.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Elastisitas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Permintaan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(ED)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endParaRPr lang="id-ID" b="1" i="1" dirty="0"/>
          </a:p>
        </p:txBody>
      </p:sp>
      <p:pic>
        <p:nvPicPr>
          <p:cNvPr id="4" name="Content Placeholder 3" descr="ELASTISIT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39" y="1444487"/>
            <a:ext cx="8441635" cy="46277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JENIS JENIS ELASTISITAS </a:t>
            </a:r>
          </a:p>
        </p:txBody>
      </p:sp>
      <p:pic>
        <p:nvPicPr>
          <p:cNvPr id="4" name="Content Placeholder 3" descr="JENIS JENIS ELASTISIT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039" y="1486922"/>
            <a:ext cx="7858180" cy="41434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1476832"/>
            <a:ext cx="9144000" cy="5408552"/>
            <a:chOff x="0" y="1476832"/>
            <a:chExt cx="9144000" cy="54085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5"/>
            <a:stretch/>
          </p:blipFill>
          <p:spPr>
            <a:xfrm>
              <a:off x="0" y="1476832"/>
              <a:ext cx="9144000" cy="540855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5093568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/>
                <a:t>Beras</a:t>
              </a:r>
              <a:r>
                <a:rPr lang="en-US" dirty="0"/>
                <a:t> </a:t>
              </a:r>
              <a:r>
                <a:rPr lang="en-US" dirty="0" err="1"/>
                <a:t>adalah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contoh</a:t>
              </a:r>
              <a:r>
                <a:rPr lang="en-US" dirty="0"/>
                <a:t> </a:t>
              </a:r>
              <a:r>
                <a:rPr lang="en-US" dirty="0" err="1"/>
                <a:t>barang</a:t>
              </a:r>
              <a:endParaRPr lang="en-US" dirty="0"/>
            </a:p>
            <a:p>
              <a:r>
                <a:rPr lang="en-US" dirty="0"/>
                <a:t>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peka</a:t>
              </a:r>
              <a:r>
                <a:rPr lang="en-US" dirty="0"/>
                <a:t> </a:t>
              </a:r>
              <a:r>
                <a:rPr lang="en-US" dirty="0" err="1"/>
                <a:t>terhadap</a:t>
              </a:r>
              <a:endParaRPr lang="en-US" dirty="0"/>
            </a:p>
            <a:p>
              <a:r>
                <a:rPr lang="en-US" dirty="0" err="1"/>
                <a:t>perubahan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r>
                <a:rPr lang="en-US" dirty="0"/>
                <a:t>. </a:t>
              </a:r>
              <a:r>
                <a:rPr lang="en-US" dirty="0" err="1"/>
                <a:t>Ketika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endParaRPr lang="en-US" dirty="0"/>
            </a:p>
            <a:p>
              <a:r>
                <a:rPr lang="en-US" dirty="0" err="1"/>
                <a:t>naik</a:t>
              </a:r>
              <a:r>
                <a:rPr lang="en-US" dirty="0"/>
                <a:t>, </a:t>
              </a:r>
              <a:r>
                <a:rPr lang="en-US" dirty="0" err="1"/>
                <a:t>penjualan</a:t>
              </a:r>
              <a:r>
                <a:rPr lang="en-US" dirty="0"/>
                <a:t> </a:t>
              </a:r>
              <a:r>
                <a:rPr lang="en-US" dirty="0" err="1"/>
                <a:t>beras</a:t>
              </a:r>
              <a:r>
                <a:rPr lang="en-US" dirty="0"/>
                <a:t>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berubah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atau</a:t>
              </a:r>
              <a:r>
                <a:rPr lang="en-US" dirty="0"/>
                <a:t> </a:t>
              </a:r>
              <a:r>
                <a:rPr lang="en-US" dirty="0" err="1"/>
                <a:t>hanya</a:t>
              </a:r>
              <a:r>
                <a:rPr lang="en-US" dirty="0"/>
                <a:t> </a:t>
              </a:r>
              <a:r>
                <a:rPr lang="en-US" dirty="0" err="1"/>
                <a:t>berubah</a:t>
              </a:r>
              <a:r>
                <a:rPr lang="en-US" dirty="0"/>
                <a:t> </a:t>
              </a:r>
              <a:r>
                <a:rPr lang="en-US" dirty="0" err="1"/>
                <a:t>sedikit</a:t>
              </a:r>
              <a:r>
                <a:rPr lang="en-US" dirty="0"/>
                <a:t> </a:t>
              </a:r>
              <a:r>
                <a:rPr lang="en-US" dirty="0" err="1"/>
                <a:t>saja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4028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384534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Permintaan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99800" y="1988840"/>
            <a:ext cx="8216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Elastisitas</a:t>
            </a:r>
            <a:r>
              <a:rPr lang="en-US" sz="2500" dirty="0"/>
              <a:t> </a:t>
            </a:r>
            <a:r>
              <a:rPr lang="en-US" sz="2500" dirty="0" err="1"/>
              <a:t>permintaan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seberapa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kepekaan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perubahan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8044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17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4852814" y="3121918"/>
            <a:ext cx="2736304" cy="93610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8" y="2658734"/>
            <a:ext cx="6376375" cy="41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9800" y="1169750"/>
            <a:ext cx="3176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044" y="764704"/>
            <a:ext cx="4402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Jenis</a:t>
            </a:r>
            <a:r>
              <a:rPr lang="en-US" sz="2500" b="1" dirty="0"/>
              <a:t> </a:t>
            </a:r>
            <a:r>
              <a:rPr lang="en-US" sz="2500" b="1" dirty="0" err="1"/>
              <a:t>Elastisitas</a:t>
            </a:r>
            <a:r>
              <a:rPr lang="en-US" sz="2500" b="1" dirty="0"/>
              <a:t> </a:t>
            </a:r>
            <a:r>
              <a:rPr lang="en-US" sz="2500" b="1" dirty="0" err="1"/>
              <a:t>Permintaan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4506" y="1526457"/>
            <a:ext cx="749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elastis jika persentase perubahan permintaan lebih besar </a:t>
            </a:r>
            <a:r>
              <a:rPr lang="en-US" sz="2500" dirty="0" err="1"/>
              <a:t>daripada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08168" y="262330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930299" y="325266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9" name="Rectangle 8"/>
          <p:cNvSpPr/>
          <p:nvPr/>
        </p:nvSpPr>
        <p:spPr>
          <a:xfrm>
            <a:off x="7932415" y="362200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72991" y="3276942"/>
            <a:ext cx="85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 unit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78989" y="363215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 unit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20746" y="3816818"/>
            <a:ext cx="0" cy="2204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3716" y="3437335"/>
            <a:ext cx="0" cy="2567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67608" y="3393791"/>
            <a:ext cx="303522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34950" y="3832584"/>
            <a:ext cx="43857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533786" y="2980410"/>
            <a:ext cx="706230" cy="501006"/>
            <a:chOff x="4179492" y="4881734"/>
            <a:chExt cx="706230" cy="501006"/>
          </a:xfrm>
        </p:grpSpPr>
        <p:sp>
          <p:nvSpPr>
            <p:cNvPr id="40" name="Oval 39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5228" y="4881734"/>
              <a:ext cx="6304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r>
                <a:rPr lang="en-US" sz="2500" b="1" i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844545" y="3406390"/>
            <a:ext cx="390983" cy="501006"/>
            <a:chOff x="4179492" y="4881734"/>
            <a:chExt cx="390983" cy="501006"/>
          </a:xfrm>
        </p:grpSpPr>
        <p:sp>
          <p:nvSpPr>
            <p:cNvPr id="43" name="Oval 42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55228" y="4881734"/>
              <a:ext cx="3152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endParaRPr lang="en-US" sz="2500" b="1" i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503502" y="390459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53" name="Line Callout 2 52"/>
          <p:cNvSpPr/>
          <p:nvPr/>
        </p:nvSpPr>
        <p:spPr>
          <a:xfrm rot="10800000" flipH="1" flipV="1">
            <a:off x="8286176" y="4627783"/>
            <a:ext cx="1986288" cy="1443741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34529"/>
              <a:gd name="adj6" fmla="val -4721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Pada permintaan elastis, kurva </a:t>
            </a:r>
            <a:r>
              <a:rPr lang="en-US" dirty="0" err="1">
                <a:solidFill>
                  <a:schemeClr val="tx1"/>
                </a:solidFill>
              </a:rPr>
              <a:t>permintaannya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landai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1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4" grpId="0"/>
      <p:bldP spid="51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8" y="2658734"/>
            <a:ext cx="6376375" cy="41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9800" y="817687"/>
            <a:ext cx="4213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Inelastis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4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inelastis jika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permintaan</a:t>
            </a:r>
            <a:r>
              <a:rPr lang="en-US" sz="2500" dirty="0"/>
              <a:t>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kecil</a:t>
            </a:r>
            <a:r>
              <a:rPr lang="en-US" sz="2500" dirty="0"/>
              <a:t> </a:t>
            </a:r>
            <a:r>
              <a:rPr lang="en-US" sz="2500" dirty="0" err="1"/>
              <a:t>daripada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79504" y="2691393"/>
            <a:ext cx="1767542" cy="170752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08168" y="220486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yang </a:t>
                      </a:r>
                      <a:r>
                        <a:rPr lang="en-US" dirty="0" err="1"/>
                        <a:t>diminta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930299" y="283422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Rp5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32415" y="320356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Rp6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72991" y="2858502"/>
            <a:ext cx="85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78989" y="321371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9 unit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920746" y="3816818"/>
            <a:ext cx="0" cy="2204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17162" y="3437335"/>
            <a:ext cx="0" cy="2567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67608" y="3393791"/>
            <a:ext cx="394955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34950" y="3832584"/>
            <a:ext cx="43857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437232" y="2980410"/>
            <a:ext cx="706230" cy="501006"/>
            <a:chOff x="4179492" y="4881734"/>
            <a:chExt cx="706230" cy="501006"/>
          </a:xfrm>
        </p:grpSpPr>
        <p:sp>
          <p:nvSpPr>
            <p:cNvPr id="19" name="Oval 18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5228" y="4881734"/>
              <a:ext cx="6304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r>
                <a:rPr lang="en-US" sz="2500" b="1" i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44545" y="3406390"/>
            <a:ext cx="390983" cy="501006"/>
            <a:chOff x="4179492" y="4881734"/>
            <a:chExt cx="390983" cy="501006"/>
          </a:xfrm>
        </p:grpSpPr>
        <p:sp>
          <p:nvSpPr>
            <p:cNvPr id="22" name="Oval 21"/>
            <p:cNvSpPr/>
            <p:nvPr/>
          </p:nvSpPr>
          <p:spPr>
            <a:xfrm>
              <a:off x="4179492" y="5211018"/>
              <a:ext cx="171722" cy="171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55228" y="4881734"/>
              <a:ext cx="3152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prstClr val="black"/>
                  </a:solidFill>
                </a:rPr>
                <a:t>E</a:t>
              </a:r>
              <a:endParaRPr lang="en-US" sz="2500" b="1" i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92616" y="418058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25" name="Line Callout 2 24"/>
          <p:cNvSpPr/>
          <p:nvPr/>
        </p:nvSpPr>
        <p:spPr>
          <a:xfrm rot="10800000" flipH="1" flipV="1">
            <a:off x="8286176" y="4627783"/>
            <a:ext cx="1986288" cy="1443741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9647"/>
              <a:gd name="adj6" fmla="val -38446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Pada permintaan inelastis, kurva </a:t>
            </a:r>
            <a:r>
              <a:rPr lang="en-US" dirty="0" err="1">
                <a:solidFill>
                  <a:schemeClr val="tx1"/>
                </a:solidFill>
              </a:rPr>
              <a:t>permintaannya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tajam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9800" y="817687"/>
            <a:ext cx="461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Elastis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Permintaan disebut elastis sempurna jika koefisien elastisitas </a:t>
            </a:r>
            <a:r>
              <a:rPr lang="sv-SE" sz="2500" dirty="0"/>
              <a:t>permintaannya sama dengan tak terhingga. 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92" y="1916832"/>
            <a:ext cx="5345545" cy="506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67608" y="4149080"/>
            <a:ext cx="384519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5154" y="393513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12" name="Line Callout 2 11"/>
          <p:cNvSpPr/>
          <p:nvPr/>
        </p:nvSpPr>
        <p:spPr>
          <a:xfrm rot="10800000" flipH="1" flipV="1">
            <a:off x="7176120" y="4941169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59961"/>
              <a:gd name="adj6" fmla="val -4903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Kurva permintaan </a:t>
            </a:r>
            <a:r>
              <a:rPr lang="en-US" dirty="0" err="1">
                <a:solidFill>
                  <a:schemeClr val="tx1"/>
                </a:solidFill>
              </a:rPr>
              <a:t>elastis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horizontal.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442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Wingdings</vt:lpstr>
      <vt:lpstr>Office Theme</vt:lpstr>
      <vt:lpstr>Elastisitas Permintaan (ED) </vt:lpstr>
      <vt:lpstr>PowerPoint Presentation</vt:lpstr>
      <vt:lpstr>PowerPoint Presentation</vt:lpstr>
      <vt:lpstr>. Elastisitas Permintaan (ED) </vt:lpstr>
      <vt:lpstr>JENIS JENIS ELASTISITAS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PENAWARAN (SUPPLY)</dc:title>
  <dc:creator>user</dc:creator>
  <cp:lastModifiedBy>user</cp:lastModifiedBy>
  <cp:revision>6</cp:revision>
  <dcterms:created xsi:type="dcterms:W3CDTF">2021-10-04T04:58:17Z</dcterms:created>
  <dcterms:modified xsi:type="dcterms:W3CDTF">2021-10-13T08:06:02Z</dcterms:modified>
</cp:coreProperties>
</file>