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9" r:id="rId2"/>
    <p:sldId id="299" r:id="rId3"/>
    <p:sldId id="300" r:id="rId4"/>
    <p:sldId id="260" r:id="rId5"/>
    <p:sldId id="301" r:id="rId6"/>
    <p:sldId id="262" r:id="rId7"/>
    <p:sldId id="263" r:id="rId8"/>
    <p:sldId id="264" r:id="rId9"/>
    <p:sldId id="265" r:id="rId10"/>
    <p:sldId id="267" r:id="rId11"/>
    <p:sldId id="30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5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5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87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2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9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7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13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51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17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5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September 28,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4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September 28,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07043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0" r:id="rId6"/>
    <p:sldLayoutId id="2147483736" r:id="rId7"/>
    <p:sldLayoutId id="2147483737" r:id="rId8"/>
    <p:sldLayoutId id="2147483738" r:id="rId9"/>
    <p:sldLayoutId id="2147483739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51" t="17199"/>
          <a:stretch/>
        </p:blipFill>
        <p:spPr>
          <a:xfrm>
            <a:off x="1524000" y="331303"/>
            <a:ext cx="9594574" cy="52875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524000" y="4982817"/>
            <a:ext cx="9144000" cy="123245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latin typeface="Times New Roman" pitchFamily="18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7426" y="5157192"/>
            <a:ext cx="6228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Harga</a:t>
            </a:r>
            <a:r>
              <a:rPr lang="en-US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 </a:t>
            </a:r>
            <a:r>
              <a:rPr lang="en-US" sz="54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rPr>
              <a:t>Pasar</a:t>
            </a:r>
            <a:endParaRPr lang="en-US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94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>
            <a:endCxn id="24" idx="7"/>
          </p:cNvCxnSpPr>
          <p:nvPr/>
        </p:nvCxnSpPr>
        <p:spPr>
          <a:xfrm flipV="1">
            <a:off x="3608421" y="2643542"/>
            <a:ext cx="2749813" cy="274611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98044" y="764704"/>
            <a:ext cx="29990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500" b="1" dirty="0" err="1">
                <a:solidFill>
                  <a:prstClr val="black"/>
                </a:solidFill>
              </a:rPr>
              <a:t>Kurva</a:t>
            </a:r>
            <a:r>
              <a:rPr lang="en-US" sz="2500" b="1" dirty="0">
                <a:solidFill>
                  <a:prstClr val="black"/>
                </a:solidFill>
              </a:rPr>
              <a:t> </a:t>
            </a:r>
            <a:r>
              <a:rPr lang="en-US" sz="2500" b="1" dirty="0" err="1">
                <a:solidFill>
                  <a:prstClr val="black"/>
                </a:solidFill>
              </a:rPr>
              <a:t>Penawaran</a:t>
            </a:r>
            <a:endParaRPr lang="en-US" sz="2500" b="1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554" y="1668150"/>
            <a:ext cx="6890387" cy="5256584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528050" y="1290532"/>
          <a:ext cx="3960439" cy="2768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Kombinasi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Harga</a:t>
                      </a:r>
                      <a:r>
                        <a:rPr lang="en-US" dirty="0"/>
                        <a:t> per kilogram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Kuantitas</a:t>
                      </a:r>
                      <a:r>
                        <a:rPr lang="en-US" baseline="0" dirty="0"/>
                        <a:t> yang </a:t>
                      </a:r>
                      <a:r>
                        <a:rPr lang="en-US" baseline="0" dirty="0" err="1"/>
                        <a:t>diminta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072723" y="1931103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7087767" y="2300435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B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91775" y="2669767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C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83377" y="3049985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D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96584" y="3419708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981252" y="1940395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Rp5.000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000195" y="2310118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Rp4.000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979562" y="2680653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Rp3.000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982063" y="3050376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Rp2.000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90121" y="3419708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Rp1.000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465150" y="1929900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60 kg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465290" y="2299232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50 kg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465290" y="2660054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40 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465150" y="3039881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30 kg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465149" y="3408822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</a:rPr>
              <a:t>20 kg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982871" y="2276873"/>
            <a:ext cx="400510" cy="513243"/>
            <a:chOff x="1212019" y="2116526"/>
            <a:chExt cx="400510" cy="513243"/>
          </a:xfrm>
        </p:grpSpPr>
        <p:sp>
          <p:nvSpPr>
            <p:cNvPr id="24" name="Oval 23"/>
            <p:cNvSpPr/>
            <p:nvPr/>
          </p:nvSpPr>
          <p:spPr>
            <a:xfrm>
              <a:off x="1440807" y="2458047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212019" y="2116526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>
                  <a:solidFill>
                    <a:prstClr val="black"/>
                  </a:solidFill>
                </a:rPr>
                <a:t>A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274525" y="3019312"/>
            <a:ext cx="414422" cy="477054"/>
            <a:chOff x="1902457" y="2848555"/>
            <a:chExt cx="414422" cy="477054"/>
          </a:xfrm>
        </p:grpSpPr>
        <p:sp>
          <p:nvSpPr>
            <p:cNvPr id="25" name="Oval 24"/>
            <p:cNvSpPr/>
            <p:nvPr/>
          </p:nvSpPr>
          <p:spPr>
            <a:xfrm>
              <a:off x="2145157" y="3153290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902457" y="2848555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>
                  <a:solidFill>
                    <a:prstClr val="black"/>
                  </a:solidFill>
                </a:rPr>
                <a:t>B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44313" y="3623365"/>
            <a:ext cx="403454" cy="504998"/>
            <a:chOff x="2604933" y="3525391"/>
            <a:chExt cx="403454" cy="504998"/>
          </a:xfrm>
        </p:grpSpPr>
        <p:sp>
          <p:nvSpPr>
            <p:cNvPr id="26" name="Oval 25"/>
            <p:cNvSpPr/>
            <p:nvPr/>
          </p:nvSpPr>
          <p:spPr>
            <a:xfrm>
              <a:off x="2836665" y="3858667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04933" y="3525391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>
                  <a:solidFill>
                    <a:prstClr val="black"/>
                  </a:solidFill>
                </a:rPr>
                <a:t>C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967777" y="4303419"/>
            <a:ext cx="423468" cy="486983"/>
            <a:chOff x="3249658" y="4210526"/>
            <a:chExt cx="423468" cy="486983"/>
          </a:xfrm>
        </p:grpSpPr>
        <p:sp>
          <p:nvSpPr>
            <p:cNvPr id="27" name="Oval 26"/>
            <p:cNvSpPr/>
            <p:nvPr/>
          </p:nvSpPr>
          <p:spPr>
            <a:xfrm>
              <a:off x="3501404" y="4525787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49658" y="4210526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>
                  <a:solidFill>
                    <a:prstClr val="black"/>
                  </a:solidFill>
                </a:rPr>
                <a:t>D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13089" y="4958182"/>
            <a:ext cx="390867" cy="492372"/>
            <a:chOff x="3960347" y="4890368"/>
            <a:chExt cx="390867" cy="492372"/>
          </a:xfrm>
        </p:grpSpPr>
        <p:sp>
          <p:nvSpPr>
            <p:cNvPr id="28" name="Oval 27"/>
            <p:cNvSpPr/>
            <p:nvPr/>
          </p:nvSpPr>
          <p:spPr>
            <a:xfrm>
              <a:off x="4179492" y="5211018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60347" y="4890368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>
                  <a:solidFill>
                    <a:prstClr val="black"/>
                  </a:solidFill>
                </a:rPr>
                <a:t>E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801032" y="5356458"/>
            <a:ext cx="16407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err="1">
                <a:solidFill>
                  <a:prstClr val="black"/>
                </a:solidFill>
              </a:rPr>
              <a:t>Penawaran</a:t>
            </a:r>
            <a:endParaRPr lang="en-US" sz="2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77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topchoicesupplies.com/product_images/uploaded_images/thumbs-up-smiley-300x2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1340768"/>
            <a:ext cx="5184576" cy="50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51985" y="1052736"/>
            <a:ext cx="446449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Let’s Go to</a:t>
            </a:r>
          </a:p>
          <a:p>
            <a:pPr algn="ctr"/>
            <a:r>
              <a:rPr 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The </a:t>
            </a:r>
            <a:r>
              <a:rPr lang="id-ID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Next Lesson</a:t>
            </a:r>
            <a:r>
              <a:rPr 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8226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54028" y="980728"/>
            <a:ext cx="6387607" cy="496104"/>
            <a:chOff x="530027" y="980728"/>
            <a:chExt cx="5482133" cy="49610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674043" y="980728"/>
              <a:ext cx="2319289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A. </a:t>
              </a:r>
              <a:r>
                <a:rPr lang="en-US" sz="25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Permintaan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60314" y="2110498"/>
            <a:ext cx="771262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/>
              <a:t>Permintaan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keinginan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/>
              <a:t>yang </a:t>
            </a:r>
            <a:r>
              <a:rPr lang="en-US" sz="2500" dirty="0" err="1"/>
              <a:t>disertai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kemampuan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membeli</a:t>
            </a:r>
            <a:r>
              <a:rPr lang="en-US" sz="2500" dirty="0"/>
              <a:t> </a:t>
            </a:r>
            <a:r>
              <a:rPr lang="en-US" sz="2500" dirty="0" err="1"/>
              <a:t>barang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jasa</a:t>
            </a:r>
            <a:r>
              <a:rPr lang="en-US" sz="2500" dirty="0"/>
              <a:t> </a:t>
            </a:r>
            <a:r>
              <a:rPr lang="en-US" sz="2500" dirty="0" err="1"/>
              <a:t>pada</a:t>
            </a:r>
            <a:r>
              <a:rPr lang="en-US" sz="2500" dirty="0"/>
              <a:t> </a:t>
            </a:r>
            <a:r>
              <a:rPr lang="en-US" sz="2500" dirty="0" err="1"/>
              <a:t>tingkat</a:t>
            </a:r>
            <a:r>
              <a:rPr lang="en-US" sz="2500" dirty="0"/>
              <a:t> </a:t>
            </a:r>
            <a:r>
              <a:rPr lang="en-US" sz="2500" dirty="0" err="1"/>
              <a:t>harga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tertentu</a:t>
            </a:r>
            <a:r>
              <a:rPr lang="en-US" sz="2500" dirty="0"/>
              <a:t>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8044" y="1748993"/>
            <a:ext cx="681343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b="1" dirty="0" err="1"/>
              <a:t>Pengertian</a:t>
            </a:r>
            <a:r>
              <a:rPr lang="en-US" sz="2500" b="1" dirty="0"/>
              <a:t> </a:t>
            </a:r>
            <a:r>
              <a:rPr lang="en-US" sz="2500" b="1" dirty="0" err="1"/>
              <a:t>Permintaan</a:t>
            </a:r>
            <a:endParaRPr lang="en-US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61583" y="3645024"/>
            <a:ext cx="78488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Hal-</a:t>
            </a:r>
            <a:r>
              <a:rPr lang="en-US" sz="2500" dirty="0" err="1"/>
              <a:t>hal</a:t>
            </a:r>
            <a:r>
              <a:rPr lang="en-US" sz="2500" dirty="0"/>
              <a:t> yang </a:t>
            </a:r>
            <a:r>
              <a:rPr lang="en-US" sz="2500" dirty="0" err="1"/>
              <a:t>berkaitan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konsep</a:t>
            </a:r>
            <a:r>
              <a:rPr lang="en-US" sz="2500" dirty="0"/>
              <a:t> </a:t>
            </a:r>
            <a:r>
              <a:rPr lang="en-US" sz="2500" dirty="0" err="1"/>
              <a:t>permintaan</a:t>
            </a:r>
            <a:r>
              <a:rPr lang="en-US" sz="2500" dirty="0"/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2461584" y="4090721"/>
            <a:ext cx="823292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Kuantitas</a:t>
            </a:r>
            <a:r>
              <a:rPr lang="en-US" sz="2500" dirty="0"/>
              <a:t> yang </a:t>
            </a:r>
            <a:r>
              <a:rPr lang="en-US" sz="2500" dirty="0" err="1"/>
              <a:t>diminta</a:t>
            </a:r>
            <a:r>
              <a:rPr lang="en-US" sz="2500" dirty="0"/>
              <a:t> </a:t>
            </a:r>
            <a:r>
              <a:rPr lang="en-US" sz="2500" dirty="0" err="1"/>
              <a:t>merupakan</a:t>
            </a:r>
            <a:r>
              <a:rPr lang="en-US" sz="2500" dirty="0"/>
              <a:t> </a:t>
            </a:r>
            <a:r>
              <a:rPr lang="en-US" sz="2500" dirty="0" err="1"/>
              <a:t>kuantitas</a:t>
            </a:r>
            <a:r>
              <a:rPr lang="en-US" sz="2500" dirty="0"/>
              <a:t> yang </a:t>
            </a:r>
            <a:r>
              <a:rPr lang="en-US" sz="2500" dirty="0" err="1"/>
              <a:t>diinginkan</a:t>
            </a:r>
            <a:r>
              <a:rPr lang="en-US" sz="2500" dirty="0"/>
              <a:t>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Keinginan</a:t>
            </a:r>
            <a:r>
              <a:rPr lang="en-US" sz="2500" dirty="0"/>
              <a:t> </a:t>
            </a:r>
            <a:r>
              <a:rPr lang="en-US" sz="2500" dirty="0" err="1"/>
              <a:t>konsumen</a:t>
            </a:r>
            <a:r>
              <a:rPr lang="en-US" sz="2500" dirty="0"/>
              <a:t> </a:t>
            </a:r>
            <a:r>
              <a:rPr lang="en-US" sz="2500" dirty="0" err="1"/>
              <a:t>tersebut</a:t>
            </a:r>
            <a:r>
              <a:rPr lang="en-US" sz="2500" dirty="0"/>
              <a:t> </a:t>
            </a:r>
            <a:r>
              <a:rPr lang="en-US" sz="2500" dirty="0" err="1"/>
              <a:t>disertai</a:t>
            </a:r>
            <a:r>
              <a:rPr lang="en-US" sz="2500" dirty="0"/>
              <a:t> oleh </a:t>
            </a:r>
            <a:r>
              <a:rPr lang="en-US" sz="2500" dirty="0" err="1"/>
              <a:t>kemampuan</a:t>
            </a:r>
            <a:r>
              <a:rPr lang="en-US" sz="2500" dirty="0"/>
              <a:t> </a:t>
            </a:r>
            <a:r>
              <a:rPr lang="en-US" sz="2500" dirty="0" err="1"/>
              <a:t>serta</a:t>
            </a:r>
            <a:r>
              <a:rPr lang="en-US" sz="2500" dirty="0"/>
              <a:t> </a:t>
            </a:r>
            <a:r>
              <a:rPr lang="en-US" sz="2500" dirty="0" err="1"/>
              <a:t>kesediaan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membeli</a:t>
            </a:r>
            <a:r>
              <a:rPr lang="en-US" sz="2500" dirty="0"/>
              <a:t>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Kuantitas</a:t>
            </a:r>
            <a:r>
              <a:rPr lang="en-US" sz="2500" dirty="0"/>
              <a:t> yang </a:t>
            </a:r>
            <a:r>
              <a:rPr lang="en-US" sz="2500" dirty="0" err="1"/>
              <a:t>diminta</a:t>
            </a:r>
            <a:r>
              <a:rPr lang="en-US" sz="2500" dirty="0"/>
              <a:t> </a:t>
            </a:r>
            <a:r>
              <a:rPr lang="en-US" sz="2500" dirty="0" err="1"/>
              <a:t>dinyatakan</a:t>
            </a:r>
            <a:r>
              <a:rPr lang="en-US" sz="2500" dirty="0"/>
              <a:t> </a:t>
            </a:r>
            <a:r>
              <a:rPr lang="en-US" sz="2500" dirty="0" err="1"/>
              <a:t>dalam</a:t>
            </a:r>
            <a:r>
              <a:rPr lang="en-US" sz="2500" dirty="0"/>
              <a:t> </a:t>
            </a:r>
            <a:r>
              <a:rPr lang="en-US" sz="2500" dirty="0" err="1"/>
              <a:t>satuan</a:t>
            </a:r>
            <a:r>
              <a:rPr lang="en-US" sz="2500" dirty="0"/>
              <a:t> </a:t>
            </a:r>
            <a:r>
              <a:rPr lang="en-US" sz="2500" dirty="0" err="1"/>
              <a:t>waktu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97926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9800" y="1169751"/>
            <a:ext cx="47602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500" dirty="0"/>
              <a:t>“Jika </a:t>
            </a:r>
            <a:r>
              <a:rPr lang="sv-SE" sz="2500" b="1" dirty="0">
                <a:solidFill>
                  <a:schemeClr val="accent6">
                    <a:lumMod val="75000"/>
                  </a:schemeClr>
                </a:solidFill>
              </a:rPr>
              <a:t>harga</a:t>
            </a:r>
            <a:r>
              <a:rPr lang="sv-SE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v-SE" sz="2500" dirty="0"/>
              <a:t>suatu barang dan jasa </a:t>
            </a:r>
            <a:r>
              <a:rPr lang="sv-SE" sz="2500" b="1" dirty="0">
                <a:solidFill>
                  <a:schemeClr val="accent6">
                    <a:lumMod val="75000"/>
                  </a:schemeClr>
                </a:solidFill>
              </a:rPr>
              <a:t>meningkat</a:t>
            </a:r>
            <a:r>
              <a:rPr lang="sv-SE" sz="2500" dirty="0"/>
              <a:t>, </a:t>
            </a:r>
            <a:r>
              <a:rPr lang="fi-FI" sz="2500" dirty="0"/>
              <a:t>maka </a:t>
            </a:r>
            <a:r>
              <a:rPr lang="fi-FI" sz="2500" b="1" dirty="0">
                <a:solidFill>
                  <a:schemeClr val="accent6">
                    <a:lumMod val="75000"/>
                  </a:schemeClr>
                </a:solidFill>
              </a:rPr>
              <a:t>permintaan</a:t>
            </a:r>
            <a:r>
              <a:rPr lang="fi-FI" sz="2500" dirty="0"/>
              <a:t> akan </a:t>
            </a:r>
            <a:r>
              <a:rPr lang="fi-FI" sz="2500" b="1" dirty="0">
                <a:solidFill>
                  <a:schemeClr val="accent6">
                    <a:lumMod val="75000"/>
                  </a:schemeClr>
                </a:solidFill>
              </a:rPr>
              <a:t>menurun</a:t>
            </a:r>
            <a:r>
              <a:rPr lang="fi-FI" sz="2500" dirty="0"/>
              <a:t>. </a:t>
            </a:r>
            <a:r>
              <a:rPr lang="en-US" sz="2500" dirty="0" err="1"/>
              <a:t>Sebaliknya</a:t>
            </a:r>
            <a:r>
              <a:rPr lang="en-US" sz="2500" dirty="0"/>
              <a:t>, </a:t>
            </a:r>
            <a:r>
              <a:rPr lang="en-US" sz="2500" dirty="0" err="1"/>
              <a:t>apabila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harga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barang</a:t>
            </a:r>
            <a:r>
              <a:rPr lang="en-US" sz="2500" dirty="0"/>
              <a:t> </a:t>
            </a:r>
          </a:p>
          <a:p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fi-FI" sz="2500" dirty="0"/>
              <a:t>jasa </a:t>
            </a:r>
            <a:r>
              <a:rPr lang="fi-FI" sz="2500" b="1" dirty="0">
                <a:solidFill>
                  <a:schemeClr val="accent6">
                    <a:lumMod val="75000"/>
                  </a:schemeClr>
                </a:solidFill>
              </a:rPr>
              <a:t>menurun</a:t>
            </a:r>
            <a:r>
              <a:rPr lang="fi-FI" sz="2500" dirty="0"/>
              <a:t>, </a:t>
            </a:r>
          </a:p>
          <a:p>
            <a:r>
              <a:rPr lang="fi-FI" sz="2500" dirty="0"/>
              <a:t>maka </a:t>
            </a:r>
            <a:r>
              <a:rPr lang="fi-FI" sz="2500" b="1" dirty="0">
                <a:solidFill>
                  <a:schemeClr val="accent6">
                    <a:lumMod val="75000"/>
                  </a:schemeClr>
                </a:solidFill>
              </a:rPr>
              <a:t>permintaan</a:t>
            </a:r>
            <a:r>
              <a:rPr lang="fi-FI" sz="2500" dirty="0"/>
              <a:t> </a:t>
            </a:r>
          </a:p>
          <a:p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meningkat</a:t>
            </a:r>
            <a:r>
              <a:rPr lang="en-US" sz="2500" dirty="0"/>
              <a:t>, </a:t>
            </a:r>
          </a:p>
          <a:p>
            <a:r>
              <a:rPr lang="en-US" sz="2500" i="1" dirty="0"/>
              <a:t>ceteris paribus</a:t>
            </a:r>
            <a:r>
              <a:rPr lang="en-US" sz="2500" dirty="0"/>
              <a:t>.”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8044" y="764704"/>
            <a:ext cx="38580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500" b="1" dirty="0" err="1"/>
              <a:t>Hukum</a:t>
            </a:r>
            <a:r>
              <a:rPr lang="en-US" sz="2500" b="1" dirty="0"/>
              <a:t> </a:t>
            </a:r>
            <a:r>
              <a:rPr lang="en-US" sz="2500" b="1" dirty="0" err="1"/>
              <a:t>Permintaan</a:t>
            </a:r>
            <a:endParaRPr lang="en-US" sz="25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4007769" y="1012427"/>
            <a:ext cx="6760235" cy="5865713"/>
            <a:chOff x="2483768" y="1012426"/>
            <a:chExt cx="6760235" cy="5865713"/>
          </a:xfrm>
        </p:grpSpPr>
        <p:sp>
          <p:nvSpPr>
            <p:cNvPr id="7" name="TextBox 6"/>
            <p:cNvSpPr txBox="1"/>
            <p:nvPr/>
          </p:nvSpPr>
          <p:spPr>
            <a:xfrm>
              <a:off x="7290726" y="3985467"/>
              <a:ext cx="148316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sz="3200" b="1" dirty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HARGA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83768" y="5111150"/>
              <a:ext cx="249553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en-US" sz="3200" b="1" dirty="0">
                  <a:ln w="11430"/>
                  <a:solidFill>
                    <a:schemeClr val="accent6">
                      <a:lumMod val="75000"/>
                    </a:schemeClr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PERMINTAAN</a:t>
              </a: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483768" y="1012426"/>
              <a:ext cx="6760235" cy="58657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05948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>
            <a:off x="3050234" y="2538713"/>
            <a:ext cx="2738685" cy="2752971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198044" y="764704"/>
            <a:ext cx="38580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500" b="1" dirty="0" err="1"/>
              <a:t>Kurva</a:t>
            </a:r>
            <a:r>
              <a:rPr lang="en-US" sz="2500" b="1" dirty="0"/>
              <a:t> </a:t>
            </a:r>
            <a:r>
              <a:rPr lang="en-US" sz="2500" b="1" dirty="0" err="1"/>
              <a:t>Permintaan</a:t>
            </a:r>
            <a:endParaRPr lang="en-US" sz="25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206" y="1495836"/>
            <a:ext cx="7159066" cy="5362164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95800" y="1312304"/>
          <a:ext cx="6096000" cy="2225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Kombinasi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Harga</a:t>
                      </a:r>
                      <a:r>
                        <a:rPr lang="en-US" dirty="0"/>
                        <a:t> per kilogram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Kuantitas</a:t>
                      </a:r>
                      <a:r>
                        <a:rPr lang="en-US" baseline="0" dirty="0"/>
                        <a:t> yang </a:t>
                      </a:r>
                      <a:r>
                        <a:rPr lang="en-US" baseline="0" dirty="0" err="1"/>
                        <a:t>diminta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35808" y="1669744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4750852" y="2039076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54860" y="2408408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746462" y="278862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59669" y="3158349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207825" y="1679036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Rp5.000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26768" y="2048759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Rp4.000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06135" y="2419294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Rp3.000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08636" y="2789017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Rp2.000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216694" y="3158349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Rp1.000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784418" y="1679036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10 kg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784557" y="2048368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20 kg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784557" y="2409190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30 kg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784417" y="2789017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40 kg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784416" y="3157958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50 kg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964808" y="2170956"/>
            <a:ext cx="430893" cy="477054"/>
            <a:chOff x="1440807" y="2170956"/>
            <a:chExt cx="430893" cy="477054"/>
          </a:xfrm>
        </p:grpSpPr>
        <p:sp>
          <p:nvSpPr>
            <p:cNvPr id="24" name="Oval 23"/>
            <p:cNvSpPr/>
            <p:nvPr/>
          </p:nvSpPr>
          <p:spPr>
            <a:xfrm>
              <a:off x="1440807" y="2458047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47664" y="2170956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/>
                <a:t>A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669157" y="2848555"/>
            <a:ext cx="418048" cy="477054"/>
            <a:chOff x="2145157" y="2848555"/>
            <a:chExt cx="418048" cy="477054"/>
          </a:xfrm>
        </p:grpSpPr>
        <p:sp>
          <p:nvSpPr>
            <p:cNvPr id="25" name="Oval 24"/>
            <p:cNvSpPr/>
            <p:nvPr/>
          </p:nvSpPr>
          <p:spPr>
            <a:xfrm>
              <a:off x="2145157" y="3153290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39169" y="2848555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/>
                <a:t>B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360665" y="3563491"/>
            <a:ext cx="412712" cy="477054"/>
            <a:chOff x="2836665" y="3563491"/>
            <a:chExt cx="412712" cy="477054"/>
          </a:xfrm>
        </p:grpSpPr>
        <p:sp>
          <p:nvSpPr>
            <p:cNvPr id="26" name="Oval 25"/>
            <p:cNvSpPr/>
            <p:nvPr/>
          </p:nvSpPr>
          <p:spPr>
            <a:xfrm>
              <a:off x="2836665" y="3858667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25341" y="3563491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/>
                <a:t>C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025404" y="4272212"/>
            <a:ext cx="431198" cy="477054"/>
            <a:chOff x="3501404" y="4272212"/>
            <a:chExt cx="431198" cy="477054"/>
          </a:xfrm>
        </p:grpSpPr>
        <p:sp>
          <p:nvSpPr>
            <p:cNvPr id="27" name="Oval 26"/>
            <p:cNvSpPr/>
            <p:nvPr/>
          </p:nvSpPr>
          <p:spPr>
            <a:xfrm>
              <a:off x="3501404" y="4525787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608566" y="4272212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/>
                <a:t>D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03492" y="4941168"/>
            <a:ext cx="438608" cy="477054"/>
            <a:chOff x="4179492" y="4941168"/>
            <a:chExt cx="438608" cy="477054"/>
          </a:xfrm>
        </p:grpSpPr>
        <p:sp>
          <p:nvSpPr>
            <p:cNvPr id="28" name="Oval 27"/>
            <p:cNvSpPr/>
            <p:nvPr/>
          </p:nvSpPr>
          <p:spPr>
            <a:xfrm>
              <a:off x="4179492" y="5211018"/>
              <a:ext cx="171722" cy="17172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294064" y="4941168"/>
              <a:ext cx="32403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i="1" dirty="0"/>
                <a:t>E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5059313" y="5354204"/>
            <a:ext cx="164070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err="1"/>
              <a:t>Permintaan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0969854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000"/>
                            </p:stCondLst>
                            <p:childTnLst>
                              <p:par>
                                <p:cTn id="1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152939" y="3140970"/>
            <a:ext cx="10787270" cy="3312840"/>
            <a:chOff x="-284521" y="3140968"/>
            <a:chExt cx="9443261" cy="3717031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52149" y="3140968"/>
              <a:ext cx="5406591" cy="3717031"/>
            </a:xfrm>
            <a:prstGeom prst="rect">
              <a:avLst/>
            </a:prstGeom>
          </p:spPr>
        </p:pic>
        <p:sp>
          <p:nvSpPr>
            <p:cNvPr id="28" name="Rectangle 27"/>
            <p:cNvSpPr/>
            <p:nvPr/>
          </p:nvSpPr>
          <p:spPr>
            <a:xfrm>
              <a:off x="-284521" y="5267010"/>
              <a:ext cx="4029341" cy="1035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dirty="0" err="1"/>
                <a:t>Rencana</a:t>
              </a:r>
              <a:r>
                <a:rPr lang="en-US" dirty="0"/>
                <a:t> </a:t>
              </a:r>
              <a:r>
                <a:rPr lang="en-US" dirty="0" err="1"/>
                <a:t>pemerintah</a:t>
              </a:r>
              <a:r>
                <a:rPr lang="en-US" dirty="0"/>
                <a:t> </a:t>
              </a:r>
              <a:r>
                <a:rPr lang="en-US" dirty="0" err="1"/>
                <a:t>menaikkan</a:t>
              </a:r>
              <a:r>
                <a:rPr lang="en-US" dirty="0"/>
                <a:t> </a:t>
              </a:r>
              <a:r>
                <a:rPr lang="en-US" dirty="0" err="1"/>
                <a:t>harga</a:t>
              </a:r>
              <a:r>
                <a:rPr lang="en-US" dirty="0"/>
                <a:t> BBM </a:t>
              </a:r>
              <a:r>
                <a:rPr lang="en-US" dirty="0" err="1"/>
                <a:t>akan</a:t>
              </a:r>
              <a:r>
                <a:rPr lang="en-US" dirty="0"/>
                <a:t> </a:t>
              </a:r>
              <a:r>
                <a:rPr lang="en-US" dirty="0" err="1"/>
                <a:t>memengaruhi</a:t>
              </a:r>
              <a:r>
                <a:rPr lang="en-US" dirty="0"/>
                <a:t> </a:t>
              </a:r>
              <a:r>
                <a:rPr lang="en-US" dirty="0" err="1"/>
                <a:t>permintaan</a:t>
              </a:r>
              <a:r>
                <a:rPr lang="en-US" dirty="0"/>
                <a:t> </a:t>
              </a:r>
              <a:r>
                <a:rPr lang="en-US" dirty="0" err="1"/>
                <a:t>konsumen</a:t>
              </a:r>
              <a:r>
                <a:rPr lang="en-US" dirty="0"/>
                <a:t> </a:t>
              </a:r>
              <a:r>
                <a:rPr lang="en-US" dirty="0" err="1"/>
                <a:t>sebelum</a:t>
              </a:r>
              <a:r>
                <a:rPr lang="en-US" dirty="0"/>
                <a:t> </a:t>
              </a:r>
              <a:r>
                <a:rPr lang="en-US" dirty="0" err="1"/>
                <a:t>kenaikan</a:t>
              </a:r>
              <a:r>
                <a:rPr lang="en-US" dirty="0"/>
                <a:t> </a:t>
              </a:r>
              <a:r>
                <a:rPr lang="en-US" dirty="0" err="1"/>
                <a:t>harga</a:t>
              </a:r>
              <a:r>
                <a:rPr lang="en-US" dirty="0"/>
                <a:t> </a:t>
              </a:r>
              <a:r>
                <a:rPr lang="en-US" dirty="0" err="1"/>
                <a:t>diberlakukan</a:t>
              </a:r>
              <a:r>
                <a:rPr lang="en-US" dirty="0"/>
                <a:t>.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198044" y="764704"/>
            <a:ext cx="523642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500" b="1" dirty="0" err="1"/>
              <a:t>Pergeseran</a:t>
            </a:r>
            <a:r>
              <a:rPr lang="en-US" sz="2500" b="1" dirty="0"/>
              <a:t> </a:t>
            </a:r>
            <a:r>
              <a:rPr lang="en-US" sz="2500" b="1" dirty="0" err="1"/>
              <a:t>Kurva</a:t>
            </a:r>
            <a:r>
              <a:rPr lang="en-US" sz="2500" b="1" dirty="0"/>
              <a:t> </a:t>
            </a:r>
            <a:r>
              <a:rPr lang="en-US" sz="2500" b="1" dirty="0" err="1"/>
              <a:t>Permintaan</a:t>
            </a:r>
            <a:endParaRPr lang="en-US" sz="25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99799" y="1151424"/>
            <a:ext cx="90115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P</a:t>
            </a:r>
            <a:r>
              <a:rPr lang="sv-SE" sz="2500" dirty="0"/>
              <a:t>ergeseran kurva permintaan disebabkan oleh beberapa faktor</a:t>
            </a:r>
            <a:r>
              <a:rPr lang="en-US" sz="2500" dirty="0"/>
              <a:t>, </a:t>
            </a:r>
            <a:r>
              <a:rPr lang="en-US" sz="2500" dirty="0" err="1"/>
              <a:t>antara</a:t>
            </a:r>
            <a:r>
              <a:rPr lang="en-US" sz="2500" dirty="0"/>
              <a:t> lain: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07568" y="1995805"/>
            <a:ext cx="756084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harga</a:t>
            </a:r>
            <a:r>
              <a:rPr lang="en-US" sz="2500" dirty="0"/>
              <a:t> </a:t>
            </a:r>
            <a:r>
              <a:rPr lang="en-US" sz="2500" dirty="0" err="1"/>
              <a:t>barang</a:t>
            </a:r>
            <a:r>
              <a:rPr lang="en-US" sz="2500" dirty="0"/>
              <a:t> </a:t>
            </a:r>
            <a:r>
              <a:rPr lang="en-US" sz="2500" dirty="0" err="1"/>
              <a:t>komplementer</a:t>
            </a:r>
            <a:r>
              <a:rPr lang="en-US" sz="2500" dirty="0"/>
              <a:t> dan </a:t>
            </a:r>
            <a:r>
              <a:rPr lang="en-US" sz="2500" dirty="0" err="1"/>
              <a:t>substitusi</a:t>
            </a:r>
            <a:r>
              <a:rPr lang="en-US" sz="2500" dirty="0"/>
              <a:t>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jumlah</a:t>
            </a:r>
            <a:r>
              <a:rPr lang="en-US" sz="2500" dirty="0"/>
              <a:t> </a:t>
            </a:r>
            <a:r>
              <a:rPr lang="en-US" sz="2500" dirty="0" err="1"/>
              <a:t>pendapatan</a:t>
            </a:r>
            <a:r>
              <a:rPr lang="en-US" sz="2500" dirty="0"/>
              <a:t>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Jumlah</a:t>
            </a:r>
            <a:r>
              <a:rPr lang="en-US" sz="2500" dirty="0"/>
              <a:t> dan </a:t>
            </a:r>
            <a:r>
              <a:rPr lang="en-US" sz="2500" dirty="0" err="1"/>
              <a:t>karakteristik</a:t>
            </a:r>
            <a:r>
              <a:rPr lang="en-US" sz="2500" dirty="0"/>
              <a:t> </a:t>
            </a:r>
            <a:r>
              <a:rPr lang="en-US" sz="2500" dirty="0" err="1"/>
              <a:t>penduduk</a:t>
            </a:r>
            <a:r>
              <a:rPr lang="en-US" sz="2500" dirty="0"/>
              <a:t>,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perubahan</a:t>
            </a:r>
            <a:r>
              <a:rPr lang="en-US" sz="2500" dirty="0"/>
              <a:t> </a:t>
            </a:r>
            <a:r>
              <a:rPr lang="en-US" sz="2500" dirty="0" err="1"/>
              <a:t>tradisi</a:t>
            </a:r>
            <a:r>
              <a:rPr lang="en-US" sz="2500" dirty="0"/>
              <a:t>, mode, dan </a:t>
            </a:r>
            <a:r>
              <a:rPr lang="en-US" sz="2500" dirty="0" err="1"/>
              <a:t>selera</a:t>
            </a:r>
            <a:r>
              <a:rPr lang="en-US" sz="2500" dirty="0"/>
              <a:t> </a:t>
            </a:r>
            <a:r>
              <a:rPr lang="en-US" sz="2500" dirty="0" err="1"/>
              <a:t>masyarakat</a:t>
            </a:r>
            <a:r>
              <a:rPr lang="en-US" sz="2500" dirty="0"/>
              <a:t>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perkiraan</a:t>
            </a:r>
            <a:r>
              <a:rPr lang="en-US" sz="2500" dirty="0"/>
              <a:t> dan </a:t>
            </a:r>
            <a:r>
              <a:rPr lang="en-US" sz="2500" dirty="0" err="1"/>
              <a:t>harapan</a:t>
            </a:r>
            <a:r>
              <a:rPr lang="en-US" sz="2500" dirty="0"/>
              <a:t> </a:t>
            </a:r>
            <a:r>
              <a:rPr lang="en-US" sz="2500" dirty="0" err="1"/>
              <a:t>masyarakat</a:t>
            </a:r>
            <a:r>
              <a:rPr lang="en-US" sz="2500" dirty="0"/>
              <a:t>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hari</a:t>
            </a:r>
            <a:r>
              <a:rPr lang="en-US" sz="2500" dirty="0"/>
              <a:t> </a:t>
            </a:r>
            <a:r>
              <a:rPr lang="en-US" sz="2500" dirty="0" err="1"/>
              <a:t>raya</a:t>
            </a:r>
            <a:r>
              <a:rPr lang="en-US" sz="2500" dirty="0"/>
              <a:t> </a:t>
            </a:r>
            <a:r>
              <a:rPr lang="en-US" sz="2500" dirty="0" err="1"/>
              <a:t>keagamaan</a:t>
            </a:r>
            <a:r>
              <a:rPr lang="en-US" sz="2500" dirty="0"/>
              <a:t>, dan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500" dirty="0" err="1"/>
              <a:t>kondisi</a:t>
            </a:r>
            <a:r>
              <a:rPr lang="en-US" sz="2500" dirty="0"/>
              <a:t> </a:t>
            </a:r>
            <a:r>
              <a:rPr lang="en-US" sz="2500" dirty="0" err="1"/>
              <a:t>sosial</a:t>
            </a:r>
            <a:r>
              <a:rPr lang="en-US" sz="2500" dirty="0"/>
              <a:t> dan </a:t>
            </a:r>
            <a:r>
              <a:rPr lang="en-US" sz="2500" dirty="0" err="1"/>
              <a:t>ekonomi</a:t>
            </a:r>
            <a:r>
              <a:rPr lang="en-US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8352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>
            <a:off x="3992376" y="2224106"/>
            <a:ext cx="2190713" cy="2191235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48416" y="2211020"/>
            <a:ext cx="2190713" cy="219123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28048" y="1283840"/>
          <a:ext cx="3852866" cy="3413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Harga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Kuantitas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awal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diminta</a:t>
                      </a:r>
                      <a:r>
                        <a:rPr lang="en-US" dirty="0"/>
                        <a:t> (kg)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Kuantitas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baru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diminta</a:t>
                      </a:r>
                      <a:r>
                        <a:rPr lang="en-US" dirty="0"/>
                        <a:t> (kg)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91669" y="2479509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Rp9.000</a:t>
            </a:r>
          </a:p>
        </p:txBody>
      </p:sp>
      <p:sp>
        <p:nvSpPr>
          <p:cNvPr id="6" name="Rectangle 5"/>
          <p:cNvSpPr/>
          <p:nvPr/>
        </p:nvSpPr>
        <p:spPr>
          <a:xfrm>
            <a:off x="6702704" y="2848841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Rp8.000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6695845" y="3218173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Rp7.000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00039" y="3598391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Rp6.000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13246" y="3968114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Rp5.000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263964" y="250378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67310" y="2873505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262274" y="324404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40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64775" y="3613763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50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257236" y="3983095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60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560780" y="248499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40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560919" y="285433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50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560919" y="321515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60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560779" y="3594979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70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560778" y="396392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80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79577" y="764704"/>
            <a:ext cx="34563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/>
              <a:t>Peningkatan</a:t>
            </a:r>
            <a:r>
              <a:rPr lang="en-US" sz="2500" b="1" dirty="0"/>
              <a:t> </a:t>
            </a:r>
            <a:r>
              <a:rPr lang="en-US" sz="2500" b="1" dirty="0" err="1"/>
              <a:t>Permintaan</a:t>
            </a:r>
            <a:endParaRPr lang="en-US" sz="2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06731" y="4327348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Rp4.000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250721" y="4342329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70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554263" y="432315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90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26" y="1723710"/>
            <a:ext cx="5868156" cy="5050316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3117101" y="2164573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521290" y="2580815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931273" y="2972310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6036" y="3411535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749620" y="3814455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192554" y="426656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968418" y="2176400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4372607" y="259264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782590" y="2984137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197353" y="342336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600937" y="382628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043871" y="4278393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>
            <a:off x="4054280" y="2764364"/>
            <a:ext cx="291757" cy="20794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>
            <a:off x="5132537" y="3815906"/>
            <a:ext cx="291757" cy="20794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231904" y="4335488"/>
            <a:ext cx="54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D</a:t>
            </a:r>
            <a:r>
              <a:rPr lang="en-US" sz="2400" i="1" baseline="-25000" dirty="0"/>
              <a:t>1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6043871" y="4335488"/>
            <a:ext cx="54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D</a:t>
            </a:r>
            <a:r>
              <a:rPr lang="en-US" sz="2400" i="1" baseline="-25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78203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500"/>
                            </p:stCondLst>
                            <p:childTnLst>
                              <p:par>
                                <p:cTn id="1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000"/>
                            </p:stCondLst>
                            <p:childTnLst>
                              <p:par>
                                <p:cTn id="1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000"/>
                            </p:stCondLst>
                            <p:childTnLst>
                              <p:par>
                                <p:cTn id="1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500"/>
                            </p:stCondLst>
                            <p:childTnLst>
                              <p:par>
                                <p:cTn id="1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8000"/>
                            </p:stCondLst>
                            <p:childTnLst>
                              <p:par>
                                <p:cTn id="1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8500"/>
                            </p:stCondLst>
                            <p:childTnLst>
                              <p:par>
                                <p:cTn id="18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9000"/>
                            </p:stCondLst>
                            <p:childTnLst>
                              <p:par>
                                <p:cTn id="1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9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0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1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4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5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6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7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5" grpId="1" animBg="1"/>
      <p:bldP spid="46" grpId="0" animBg="1"/>
      <p:bldP spid="46" grpId="1" animBg="1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>
            <a:off x="2314420" y="2224106"/>
            <a:ext cx="2190713" cy="2191235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148416" y="2211020"/>
            <a:ext cx="2190713" cy="2191235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528048" y="1283840"/>
          <a:ext cx="3852866" cy="3413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Harga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Kuantitas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awal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diminta</a:t>
                      </a:r>
                      <a:r>
                        <a:rPr lang="en-US" dirty="0"/>
                        <a:t> (kg)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Kuantitas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baru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diminta</a:t>
                      </a:r>
                      <a:r>
                        <a:rPr lang="en-US" dirty="0"/>
                        <a:t> (kg)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691669" y="2479509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Rp9.000</a:t>
            </a:r>
          </a:p>
        </p:txBody>
      </p:sp>
      <p:sp>
        <p:nvSpPr>
          <p:cNvPr id="6" name="Rectangle 5"/>
          <p:cNvSpPr/>
          <p:nvPr/>
        </p:nvSpPr>
        <p:spPr>
          <a:xfrm>
            <a:off x="6702704" y="2848841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Rp8.000</a:t>
            </a:r>
          </a:p>
        </p:txBody>
      </p:sp>
      <p:sp>
        <p:nvSpPr>
          <p:cNvPr id="7" name="Rectangle 6"/>
          <p:cNvSpPr/>
          <p:nvPr/>
        </p:nvSpPr>
        <p:spPr>
          <a:xfrm>
            <a:off x="6695845" y="3218173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Rp7.000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700039" y="3598391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Rp6.000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713246" y="3968114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Rp5.000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263964" y="250378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20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267310" y="2873505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30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262274" y="324404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40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64775" y="3613763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50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257236" y="3983095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60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621694" y="2484998"/>
            <a:ext cx="306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560919" y="285433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10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560919" y="321515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20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560779" y="3594979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560778" y="3963920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40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79577" y="764704"/>
            <a:ext cx="34563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/>
              <a:t>Penurunan</a:t>
            </a:r>
            <a:r>
              <a:rPr lang="en-US" sz="2500" b="1" dirty="0"/>
              <a:t> </a:t>
            </a:r>
            <a:r>
              <a:rPr lang="en-US" sz="2500" b="1" dirty="0" err="1"/>
              <a:t>Permintaan</a:t>
            </a:r>
            <a:endParaRPr lang="en-US" sz="2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06731" y="4327348"/>
            <a:ext cx="987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Rp4.000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250721" y="4342329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70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554263" y="4323154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50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26" y="1723710"/>
            <a:ext cx="5868156" cy="5050316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3117101" y="2164573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521290" y="2580815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931273" y="2972310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346036" y="3411535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749620" y="3814455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192554" y="426656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290462" y="2176400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694651" y="259264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104634" y="2984137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519397" y="342336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922981" y="382628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365915" y="4278393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 flipH="1">
            <a:off x="3213819" y="2764364"/>
            <a:ext cx="291757" cy="20794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flipH="1">
            <a:off x="4292076" y="3815906"/>
            <a:ext cx="291757" cy="207946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231904" y="4335488"/>
            <a:ext cx="54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D</a:t>
            </a:r>
            <a:r>
              <a:rPr lang="en-US" sz="2400" i="1" baseline="-25000" dirty="0"/>
              <a:t>1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4295800" y="4335488"/>
            <a:ext cx="54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D</a:t>
            </a:r>
            <a:r>
              <a:rPr lang="en-US" sz="2400" i="1" baseline="-25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14969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5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500"/>
                            </p:stCondLst>
                            <p:childTnLst>
                              <p:par>
                                <p:cTn id="1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6000"/>
                            </p:stCondLst>
                            <p:childTnLst>
                              <p:par>
                                <p:cTn id="1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000"/>
                            </p:stCondLst>
                            <p:childTnLst>
                              <p:par>
                                <p:cTn id="1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7500"/>
                            </p:stCondLst>
                            <p:childTnLst>
                              <p:par>
                                <p:cTn id="1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8000"/>
                            </p:stCondLst>
                            <p:childTnLst>
                              <p:par>
                                <p:cTn id="1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8500"/>
                            </p:stCondLst>
                            <p:childTnLst>
                              <p:par>
                                <p:cTn id="18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9000"/>
                            </p:stCondLst>
                            <p:childTnLst>
                              <p:par>
                                <p:cTn id="1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9500"/>
                            </p:stCondLst>
                            <p:childTnLst>
                              <p:par>
                                <p:cTn id="1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9" presetID="27" presetClass="emph" presetSubtype="0" repeatCount="indefinite" fill="remov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0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1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2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250" autoRev="1" fill="remove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27" presetClass="emph" presetSubtype="0" repeatCount="indefinite" fill="remove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205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6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7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25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5" grpId="1" animBg="1"/>
      <p:bldP spid="46" grpId="0" animBg="1"/>
      <p:bldP spid="46" grpId="1" animBg="1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2" b="5732"/>
          <a:stretch/>
        </p:blipFill>
        <p:spPr>
          <a:xfrm>
            <a:off x="1524000" y="1457782"/>
            <a:ext cx="7884368" cy="5400218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2054028" y="980728"/>
            <a:ext cx="5482133" cy="496104"/>
            <a:chOff x="530027" y="980728"/>
            <a:chExt cx="5482133" cy="49610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48213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4043" y="980728"/>
              <a:ext cx="2215735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B. </a:t>
              </a:r>
              <a:r>
                <a:rPr lang="en-US" sz="25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Penawaran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439816" y="2176125"/>
            <a:ext cx="605644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500" dirty="0" err="1"/>
              <a:t>Penawaran</a:t>
            </a:r>
            <a:r>
              <a:rPr lang="en-US" sz="2500" dirty="0"/>
              <a:t> </a:t>
            </a:r>
            <a:r>
              <a:rPr lang="en-US" sz="2500" dirty="0" err="1"/>
              <a:t>adalah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kuantitas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barang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jasa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/>
              <a:t>yang </a:t>
            </a:r>
            <a:r>
              <a:rPr lang="en-US" sz="2500" dirty="0" err="1"/>
              <a:t>tersedia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dapat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ditawarkan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oleh</a:t>
            </a:r>
            <a:r>
              <a:rPr lang="en-US" sz="2500" dirty="0"/>
              <a:t> </a:t>
            </a:r>
            <a:r>
              <a:rPr lang="en-US" sz="2500" err="1"/>
              <a:t>produsen</a:t>
            </a:r>
            <a:r>
              <a:rPr lang="en-US" sz="2500"/>
              <a:t> kepada </a:t>
            </a:r>
            <a:r>
              <a:rPr lang="en-US" sz="2500" dirty="0" err="1"/>
              <a:t>konsumen</a:t>
            </a:r>
            <a:r>
              <a:rPr lang="en-US" sz="2500" dirty="0"/>
              <a:t> </a:t>
            </a:r>
            <a:r>
              <a:rPr lang="en-US" sz="2500" err="1"/>
              <a:t>pada</a:t>
            </a:r>
            <a:r>
              <a:rPr lang="en-US" sz="2500"/>
              <a:t> </a:t>
            </a:r>
          </a:p>
          <a:p>
            <a:pPr algn="r"/>
            <a:r>
              <a:rPr lang="en-US" sz="2500"/>
              <a:t>setiap </a:t>
            </a:r>
            <a:r>
              <a:rPr lang="en-US" sz="2500" dirty="0" err="1"/>
              <a:t>tingkat</a:t>
            </a:r>
            <a:r>
              <a:rPr lang="en-US" sz="2500" dirty="0"/>
              <a:t> </a:t>
            </a:r>
            <a:r>
              <a:rPr lang="en-US" sz="2500" dirty="0" err="1"/>
              <a:t>harga</a:t>
            </a:r>
            <a:r>
              <a:rPr lang="en-US" sz="2500" dirty="0"/>
              <a:t> </a:t>
            </a:r>
            <a:r>
              <a:rPr lang="en-US" sz="2500" err="1"/>
              <a:t>selama</a:t>
            </a:r>
            <a:r>
              <a:rPr lang="en-US" sz="2500"/>
              <a:t> </a:t>
            </a:r>
          </a:p>
          <a:p>
            <a:pPr algn="r"/>
            <a:r>
              <a:rPr lang="en-US" sz="2500"/>
              <a:t>periode </a:t>
            </a:r>
            <a:r>
              <a:rPr lang="en-US" sz="2500" dirty="0" err="1"/>
              <a:t>waktu</a:t>
            </a:r>
            <a:r>
              <a:rPr lang="en-US" sz="2500" dirty="0"/>
              <a:t> </a:t>
            </a:r>
            <a:r>
              <a:rPr lang="en-US" sz="2500" dirty="0" err="1"/>
              <a:t>tertentu</a:t>
            </a:r>
            <a:r>
              <a:rPr lang="en-US" sz="2500" dirty="0"/>
              <a:t>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5906" y="1700808"/>
            <a:ext cx="38580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>
              <a:buFont typeface="+mj-lt"/>
              <a:buAutoNum type="arabicPeriod"/>
            </a:pPr>
            <a:r>
              <a:rPr lang="en-US" sz="2500" b="1" dirty="0" err="1"/>
              <a:t>Pengertian</a:t>
            </a:r>
            <a:r>
              <a:rPr lang="en-US" sz="2500" b="1" dirty="0"/>
              <a:t> </a:t>
            </a:r>
            <a:r>
              <a:rPr lang="en-US" sz="2500" b="1" dirty="0" err="1"/>
              <a:t>Penawaran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317448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19"/>
          <a:stretch/>
        </p:blipFill>
        <p:spPr>
          <a:xfrm>
            <a:off x="1524000" y="1296144"/>
            <a:ext cx="9144000" cy="55618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99800" y="1169750"/>
            <a:ext cx="785664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/>
              <a:t>”</a:t>
            </a:r>
            <a:r>
              <a:rPr lang="en-US" sz="2500" dirty="0" err="1"/>
              <a:t>Jika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harga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barang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jasa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meningkat</a:t>
            </a:r>
            <a:r>
              <a:rPr lang="en-US" sz="2500" dirty="0"/>
              <a:t>, </a:t>
            </a:r>
            <a:r>
              <a:rPr lang="en-US" sz="2500" dirty="0" err="1"/>
              <a:t>maka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penawaran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meningkat</a:t>
            </a:r>
            <a:r>
              <a:rPr lang="en-US" sz="2500" dirty="0"/>
              <a:t>. </a:t>
            </a:r>
            <a:r>
              <a:rPr lang="en-US" sz="2500" dirty="0" err="1"/>
              <a:t>Sebaliknya</a:t>
            </a:r>
            <a:r>
              <a:rPr lang="en-US" sz="2500" dirty="0"/>
              <a:t>, </a:t>
            </a:r>
            <a:r>
              <a:rPr lang="en-US" sz="2500" dirty="0" err="1"/>
              <a:t>apabila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harga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suatu</a:t>
            </a:r>
            <a:r>
              <a:rPr lang="en-US" sz="2500" dirty="0"/>
              <a:t> </a:t>
            </a:r>
            <a:r>
              <a:rPr lang="en-US" sz="2500" dirty="0" err="1"/>
              <a:t>barang</a:t>
            </a:r>
            <a:r>
              <a:rPr lang="en-US" sz="2500" dirty="0"/>
              <a:t> </a:t>
            </a:r>
            <a:r>
              <a:rPr lang="en-US" sz="2500" dirty="0" err="1"/>
              <a:t>dan</a:t>
            </a:r>
            <a:r>
              <a:rPr lang="en-US" sz="2500" dirty="0"/>
              <a:t> </a:t>
            </a:r>
            <a:r>
              <a:rPr lang="en-US" sz="2500" dirty="0" err="1"/>
              <a:t>jasa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menurun</a:t>
            </a:r>
            <a:r>
              <a:rPr lang="en-US" sz="2500" dirty="0"/>
              <a:t>, </a:t>
            </a:r>
          </a:p>
          <a:p>
            <a:r>
              <a:rPr lang="en-US" sz="2500" dirty="0" err="1"/>
              <a:t>maka</a:t>
            </a:r>
            <a:r>
              <a:rPr lang="en-US" sz="2500" dirty="0"/>
              <a:t> 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penawaran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/>
              <a:t>juga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</a:p>
          <a:p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</a:rPr>
              <a:t>menurun</a:t>
            </a:r>
            <a:r>
              <a:rPr lang="en-US" sz="2500" dirty="0"/>
              <a:t>, </a:t>
            </a:r>
            <a:r>
              <a:rPr lang="en-US" sz="2500" i="1" dirty="0"/>
              <a:t>ceteris paribus.</a:t>
            </a:r>
            <a:r>
              <a:rPr lang="en-US" sz="2500" dirty="0"/>
              <a:t>”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8044" y="764704"/>
            <a:ext cx="38580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500" b="1" dirty="0" err="1"/>
              <a:t>Hukum</a:t>
            </a:r>
            <a:r>
              <a:rPr lang="en-US" sz="2500" b="1" dirty="0"/>
              <a:t> </a:t>
            </a:r>
            <a:r>
              <a:rPr lang="en-US" sz="2500" b="1" dirty="0" err="1"/>
              <a:t>Penawaran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58448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377</Words>
  <Application>Microsoft Office PowerPoint</Application>
  <PresentationFormat>Widescreen</PresentationFormat>
  <Paragraphs>135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Myriad Pro</vt:lpstr>
      <vt:lpstr>Times New Roman</vt:lpstr>
      <vt:lpstr>Tw Cen MT</vt:lpstr>
      <vt:lpstr>Wingdings</vt:lpstr>
      <vt:lpstr>GradientRiseVTI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Perilaku Konsumen</dc:title>
  <dc:creator>user</dc:creator>
  <cp:lastModifiedBy>user</cp:lastModifiedBy>
  <cp:revision>6</cp:revision>
  <dcterms:created xsi:type="dcterms:W3CDTF">2021-09-27T05:41:06Z</dcterms:created>
  <dcterms:modified xsi:type="dcterms:W3CDTF">2021-09-28T07:40:26Z</dcterms:modified>
</cp:coreProperties>
</file>