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FCDB-B7CF-407D-88C3-B534AA4E4707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0F71-3D20-4596-9580-2E01605532D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3535"/>
          <a:stretch/>
        </p:blipFill>
        <p:spPr>
          <a:xfrm>
            <a:off x="0" y="0"/>
            <a:ext cx="8526488" cy="52348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-1611918"/>
            <a:ext cx="31718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0" dirty="0">
              <a:solidFill>
                <a:srgbClr val="FFFFFF"/>
              </a:solidFill>
              <a:latin typeface="Rockwell" pitchFamily="18" charset="0"/>
              <a:ea typeface="Kozuka Mincho Pr6N B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091" y="1844824"/>
            <a:ext cx="27709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608" y="4725144"/>
            <a:ext cx="5885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Peran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Pelaku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Kegiatan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744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antarpelaku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</a:t>
            </a:r>
          </a:p>
          <a:p>
            <a:r>
              <a:rPr lang="en-US" dirty="0"/>
              <a:t>●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,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.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395536" y="3601276"/>
            <a:ext cx="8424936" cy="1459160"/>
            <a:chOff x="395536" y="3265984"/>
            <a:chExt cx="8424936" cy="1459160"/>
          </a:xfrm>
        </p:grpSpPr>
        <p:sp>
          <p:nvSpPr>
            <p:cNvPr id="15" name="Rectangle 14"/>
            <p:cNvSpPr/>
            <p:nvPr/>
          </p:nvSpPr>
          <p:spPr>
            <a:xfrm>
              <a:off x="395536" y="3265984"/>
              <a:ext cx="8424936" cy="1459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3635316"/>
              <a:ext cx="8280920" cy="10178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Nilai-nilai yang dapat dikembangkan setelah mempelajari bab ini adalah bersikap jujur, disiplin, kerja keras, kreatif, mandiri, bertanggung jawab, dan gemar membaca.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6109" y="3265984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95536" y="5162758"/>
            <a:ext cx="8470304" cy="1578610"/>
            <a:chOff x="395536" y="5162758"/>
            <a:chExt cx="8470304" cy="1578610"/>
          </a:xfrm>
        </p:grpSpPr>
        <p:sp>
          <p:nvSpPr>
            <p:cNvPr id="19" name="Rectangle 18"/>
            <p:cNvSpPr/>
            <p:nvPr/>
          </p:nvSpPr>
          <p:spPr>
            <a:xfrm>
              <a:off x="395536" y="5162758"/>
              <a:ext cx="8424936" cy="15786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2630" y="5282158"/>
              <a:ext cx="7056784" cy="13549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4" y="5939988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572148"/>
              <a:ext cx="432050" cy="94390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712888" y="535200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Rumah tangga keluarga</a:t>
              </a:r>
            </a:p>
            <a:p>
              <a:r>
                <a:rPr lang="en-US"/>
                <a:t>• Rumah tangga produsen</a:t>
              </a:r>
            </a:p>
            <a:p>
              <a:r>
                <a:rPr lang="en-US"/>
                <a:t>• Pemerintah</a:t>
              </a:r>
            </a:p>
            <a:p>
              <a:r>
                <a:rPr lang="en-US"/>
                <a:t>• Masyarakat luar negeri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14924" y="5364598"/>
              <a:ext cx="2646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Konsumsi</a:t>
              </a:r>
            </a:p>
            <a:p>
              <a:r>
                <a:rPr lang="en-US"/>
                <a:t>• Produksi</a:t>
              </a:r>
              <a:endParaRPr lang="en-US" b="1"/>
            </a:p>
            <a:p>
              <a:r>
                <a:rPr lang="en-US"/>
                <a:t>• Hukum Gossen</a:t>
              </a:r>
            </a:p>
            <a:p>
              <a:r>
                <a:rPr lang="en-US"/>
                <a:t>• Pendekatan kardinal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9840" y="5364708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• Pendekatan ordinal</a:t>
              </a:r>
            </a:p>
            <a:p>
              <a:r>
                <a:rPr lang="en-US"/>
                <a:t>• Faktor produksi</a:t>
              </a:r>
            </a:p>
            <a:p>
              <a:r>
                <a:rPr lang="en-US"/>
                <a:t>• Proses produksi</a:t>
              </a:r>
            </a:p>
            <a:p>
              <a:r>
                <a:rPr lang="en-US"/>
                <a:t>• Fungsi produksi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4091721" y="3068960"/>
            <a:ext cx="5052279" cy="3803724"/>
            <a:chOff x="4091721" y="3068960"/>
            <a:chExt cx="5052279" cy="38037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26" b="10464"/>
            <a:stretch/>
          </p:blipFill>
          <p:spPr>
            <a:xfrm>
              <a:off x="4091721" y="3068960"/>
              <a:ext cx="5052279" cy="380372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48264" y="3336667"/>
              <a:ext cx="20661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modal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0728"/>
              <a:ext cx="299793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Perilaku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Produsen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548" y="2090172"/>
            <a:ext cx="7712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menciptakan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menambah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guna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benda</a:t>
            </a:r>
            <a:r>
              <a:rPr lang="en-US" sz="2500" dirty="0"/>
              <a:t> </a:t>
            </a:r>
            <a:r>
              <a:rPr lang="en-US" sz="2500" dirty="0" err="1"/>
              <a:t>sehingga</a:t>
            </a:r>
            <a:r>
              <a:rPr lang="en-US" sz="2500" dirty="0"/>
              <a:t> </a:t>
            </a:r>
            <a:r>
              <a:rPr lang="en-US" sz="2500" dirty="0" err="1"/>
              <a:t>bermanfaat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043" y="1655802"/>
            <a:ext cx="37539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Pengertian</a:t>
            </a:r>
            <a:r>
              <a:rPr lang="en-US" sz="2500" b="1" dirty="0"/>
              <a:t> </a:t>
            </a:r>
            <a:r>
              <a:rPr lang="en-US" sz="2500" b="1" dirty="0" err="1"/>
              <a:t>Produksi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7986" y="3356992"/>
            <a:ext cx="292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/>
              <a:t>Produksi Barang</a:t>
            </a:r>
          </a:p>
        </p:txBody>
      </p:sp>
      <p:grpSp>
        <p:nvGrpSpPr>
          <p:cNvPr id="10" name="Group 13"/>
          <p:cNvGrpSpPr/>
          <p:nvPr/>
        </p:nvGrpSpPr>
        <p:grpSpPr>
          <a:xfrm>
            <a:off x="-163636" y="3583676"/>
            <a:ext cx="6543848" cy="3433024"/>
            <a:chOff x="-163636" y="3583676"/>
            <a:chExt cx="6543848" cy="3433024"/>
          </a:xfrm>
        </p:grpSpPr>
        <p:sp>
          <p:nvSpPr>
            <p:cNvPr id="11" name="TextBox 10"/>
            <p:cNvSpPr txBox="1"/>
            <p:nvPr/>
          </p:nvSpPr>
          <p:spPr>
            <a:xfrm>
              <a:off x="3694956" y="6307832"/>
              <a:ext cx="26852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konsumsi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636" y="3583676"/>
              <a:ext cx="4511974" cy="3433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46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938" y="764704"/>
            <a:ext cx="29219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/>
              <a:t>Produksi</a:t>
            </a:r>
            <a:r>
              <a:rPr lang="en-US" sz="2500" dirty="0"/>
              <a:t> </a:t>
            </a:r>
            <a:r>
              <a:rPr lang="en-US" sz="2500" dirty="0" err="1"/>
              <a:t>Jasa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232982"/>
            <a:ext cx="37539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Jasa</a:t>
            </a:r>
            <a:r>
              <a:rPr lang="en-US" sz="2500" dirty="0"/>
              <a:t> yang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4280" y="4908093"/>
            <a:ext cx="44034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 err="1"/>
              <a:t>Jasa</a:t>
            </a:r>
            <a:r>
              <a:rPr lang="en-US" sz="2500" dirty="0"/>
              <a:t> yang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endParaRPr lang="en-US" sz="25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6936" y="1380084"/>
            <a:ext cx="8561213" cy="3383223"/>
            <a:chOff x="166936" y="1380084"/>
            <a:chExt cx="8561213" cy="3383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6" y="1380084"/>
              <a:ext cx="4765104" cy="3383223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50668" y="2492896"/>
              <a:ext cx="37774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perawatan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kesehatan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4973" y="3356992"/>
            <a:ext cx="6709027" cy="3501008"/>
            <a:chOff x="2434973" y="3356992"/>
            <a:chExt cx="6709027" cy="35010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989" y="3356992"/>
              <a:ext cx="4668011" cy="3501008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34973" y="5896738"/>
              <a:ext cx="20327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pergudangan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05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/>
          <p:nvPr/>
        </p:nvGrpSpPr>
        <p:grpSpPr>
          <a:xfrm>
            <a:off x="569022" y="2759785"/>
            <a:ext cx="8573391" cy="4098216"/>
            <a:chOff x="569022" y="2759785"/>
            <a:chExt cx="8573391" cy="40982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8"/>
            <a:stretch/>
          </p:blipFill>
          <p:spPr>
            <a:xfrm>
              <a:off x="2684521" y="2759785"/>
              <a:ext cx="6457892" cy="40982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9022" y="5085184"/>
              <a:ext cx="20327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barang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tambang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674043" y="908720"/>
            <a:ext cx="7596869" cy="1248318"/>
            <a:chOff x="674043" y="908720"/>
            <a:chExt cx="7596869" cy="1248318"/>
          </a:xfrm>
        </p:grpSpPr>
        <p:sp>
          <p:nvSpPr>
            <p:cNvPr id="2" name="TextBox 1"/>
            <p:cNvSpPr txBox="1"/>
            <p:nvPr/>
          </p:nvSpPr>
          <p:spPr>
            <a:xfrm>
              <a:off x="674043" y="908720"/>
              <a:ext cx="37539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sz="2500" b="1"/>
                <a:t>Faktor-Faktor Produksi</a:t>
              </a:r>
            </a:p>
            <a:p>
              <a:endParaRPr lang="en-US" sz="2500" b="1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28868" y="1295264"/>
              <a:ext cx="71420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Faktor produksi adalah segala sesuatu yang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dibutuhkan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untuk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memproduksi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barang dan jasa.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0547" y="2282731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Terdiri atas: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1115616" y="2807930"/>
            <a:ext cx="6552728" cy="1338828"/>
            <a:chOff x="1115616" y="2807930"/>
            <a:chExt cx="6552728" cy="1338828"/>
          </a:xfrm>
        </p:grpSpPr>
        <p:sp>
          <p:nvSpPr>
            <p:cNvPr id="4" name="TextBox 3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/>
              </a:pPr>
              <a:r>
                <a:rPr lang="en-US" sz="2500"/>
                <a:t>Faktor Produksi Alam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Semua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kekayaan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alam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/>
                <a:t>yang </a:t>
              </a:r>
              <a:r>
                <a:rPr lang="en-US" sz="2500" dirty="0" err="1"/>
                <a:t>dapat</a:t>
              </a:r>
              <a:r>
                <a:rPr lang="en-US" sz="2500" dirty="0"/>
                <a:t> </a:t>
              </a:r>
              <a:r>
                <a:rPr lang="en-US" sz="2500" dirty="0" err="1"/>
                <a:t>digunakan</a:t>
              </a:r>
              <a:r>
                <a:rPr lang="en-US" sz="2500" dirty="0"/>
                <a:t> </a:t>
              </a:r>
              <a:r>
                <a:rPr lang="en-US" sz="2500" dirty="0" err="1"/>
                <a:t>dalam</a:t>
              </a:r>
              <a:r>
                <a:rPr lang="en-US" sz="2500" dirty="0"/>
                <a:t> 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proses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produksi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32248" y="4146758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Contohnya:</a:t>
            </a:r>
          </a:p>
        </p:txBody>
      </p:sp>
    </p:spTree>
    <p:extLst>
      <p:ext uri="{BB962C8B-B14F-4D97-AF65-F5344CB8AC3E}">
        <p14:creationId xmlns:p14="http://schemas.microsoft.com/office/powerpoint/2010/main" val="8653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5616" y="794028"/>
            <a:ext cx="6552728" cy="1723549"/>
            <a:chOff x="1115616" y="2807930"/>
            <a:chExt cx="6552728" cy="1723549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2"/>
              </a:pPr>
              <a:r>
                <a:rPr lang="en-US" sz="2500"/>
                <a:t>Faktor Tenaga Kerja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faktor produksi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insani</a:t>
              </a:r>
              <a:r>
                <a:rPr lang="en-US" sz="250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/>
                <a:t>yang secara langsung maupun tidak langsung </a:t>
              </a:r>
              <a:r>
                <a:rPr lang="en-US" sz="2500" b="1">
                  <a:solidFill>
                    <a:schemeClr val="accent6">
                      <a:lumMod val="75000"/>
                    </a:schemeClr>
                  </a:solidFill>
                </a:rPr>
                <a:t>menjalankan kegiatan produksi</a:t>
              </a:r>
              <a:r>
                <a:rPr lang="en-US" sz="250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90851" y="2636912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Pengelompokan Tenaga Kerja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850" y="3098284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/>
              <a:t>Menurut kualitasnya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3275856" y="3575338"/>
            <a:ext cx="5688632" cy="1219492"/>
            <a:chOff x="3275856" y="3575338"/>
            <a:chExt cx="5688632" cy="1219492"/>
          </a:xfrm>
        </p:grpSpPr>
        <p:sp>
          <p:nvSpPr>
            <p:cNvPr id="9" name="TextBox 8"/>
            <p:cNvSpPr txBox="1"/>
            <p:nvPr/>
          </p:nvSpPr>
          <p:spPr>
            <a:xfrm>
              <a:off x="3275856" y="3575338"/>
              <a:ext cx="21602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arenR"/>
              </a:pPr>
              <a:r>
                <a:rPr lang="en-US" sz="2500" dirty="0" err="1"/>
                <a:t>Terdidik</a:t>
              </a:r>
              <a:endParaRPr lang="en-US" sz="2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2176" y="3933056"/>
              <a:ext cx="52223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Melalui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pendidikan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tertentu</a:t>
              </a:r>
              <a:r>
                <a:rPr lang="en-US" sz="2500" dirty="0"/>
                <a:t> </a:t>
              </a:r>
              <a:r>
                <a:rPr lang="en-US" sz="2500" dirty="0" err="1"/>
                <a:t>sehingga</a:t>
              </a:r>
              <a:r>
                <a:rPr lang="en-US" sz="2500" dirty="0"/>
                <a:t> </a:t>
              </a:r>
              <a:r>
                <a:rPr lang="en-US" sz="2500" dirty="0" err="1"/>
                <a:t>memiliki</a:t>
              </a:r>
              <a:r>
                <a:rPr lang="en-US" sz="2500" dirty="0"/>
                <a:t> </a:t>
              </a:r>
              <a:r>
                <a:rPr lang="en-US" sz="2500" dirty="0" err="1"/>
                <a:t>ke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ahli</a:t>
              </a:r>
              <a:r>
                <a:rPr lang="en-US" sz="2500" dirty="0" err="1"/>
                <a:t>an</a:t>
              </a:r>
              <a:r>
                <a:rPr lang="en-US" sz="2500" dirty="0"/>
                <a:t> di </a:t>
              </a:r>
              <a:r>
                <a:rPr lang="en-US" sz="2500" dirty="0" err="1"/>
                <a:t>bidangnya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0" y="2374125"/>
            <a:ext cx="5257808" cy="4483876"/>
            <a:chOff x="0" y="2374125"/>
            <a:chExt cx="5257808" cy="4483876"/>
          </a:xfrm>
        </p:grpSpPr>
        <p:sp>
          <p:nvSpPr>
            <p:cNvPr id="12" name="TextBox 11"/>
            <p:cNvSpPr txBox="1"/>
            <p:nvPr/>
          </p:nvSpPr>
          <p:spPr>
            <a:xfrm>
              <a:off x="3995936" y="5805264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Dokter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85"/>
            <a:stretch/>
          </p:blipFill>
          <p:spPr>
            <a:xfrm>
              <a:off x="0" y="2374125"/>
              <a:ext cx="4046037" cy="4483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64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348928" y="1055058"/>
            <a:ext cx="4498768" cy="1988934"/>
            <a:chOff x="539552" y="1055058"/>
            <a:chExt cx="4498768" cy="1988934"/>
          </a:xfrm>
        </p:grpSpPr>
        <p:sp>
          <p:nvSpPr>
            <p:cNvPr id="2" name="TextBox 1"/>
            <p:cNvSpPr txBox="1"/>
            <p:nvPr/>
          </p:nvSpPr>
          <p:spPr>
            <a:xfrm>
              <a:off x="539552" y="1055058"/>
              <a:ext cx="44987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Font typeface="+mj-lt"/>
                <a:buAutoNum type="alphaLcParenR" startAt="2"/>
              </a:pPr>
              <a:r>
                <a:rPr lang="en-US" sz="2500" dirty="0" err="1"/>
                <a:t>Terampil</a:t>
              </a:r>
              <a:endParaRPr lang="en-US" sz="25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5872" y="1412776"/>
              <a:ext cx="40324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dirty="0" err="1"/>
                <a:t>Memerlukan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kursus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atau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latihan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 err="1"/>
                <a:t>keterampilan</a:t>
              </a:r>
              <a:r>
                <a:rPr lang="en-US" sz="2500" dirty="0"/>
                <a:t> </a:t>
              </a:r>
              <a:r>
                <a:rPr lang="en-US" sz="2500" dirty="0" err="1"/>
                <a:t>tertentu</a:t>
              </a:r>
              <a:r>
                <a:rPr lang="en-US" sz="2500" dirty="0"/>
                <a:t> </a:t>
              </a:r>
              <a:r>
                <a:rPr lang="en-US" sz="2500" dirty="0" err="1"/>
                <a:t>sehingga</a:t>
              </a:r>
              <a:r>
                <a:rPr lang="en-US" sz="2500" dirty="0"/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terampil</a:t>
              </a:r>
              <a:r>
                <a:rPr lang="en-US" sz="25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dirty="0"/>
                <a:t>di </a:t>
              </a:r>
              <a:r>
                <a:rPr lang="en-US" sz="2500" dirty="0" err="1"/>
                <a:t>bidangnya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3923928" y="4058274"/>
            <a:ext cx="5086064" cy="1722309"/>
            <a:chOff x="3275856" y="4058274"/>
            <a:chExt cx="5086064" cy="1722309"/>
          </a:xfrm>
        </p:grpSpPr>
        <p:sp>
          <p:nvSpPr>
            <p:cNvPr id="5" name="TextBox 4"/>
            <p:cNvSpPr txBox="1"/>
            <p:nvPr/>
          </p:nvSpPr>
          <p:spPr>
            <a:xfrm>
              <a:off x="3275856" y="4058274"/>
              <a:ext cx="50860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arenR" startAt="3"/>
              </a:pPr>
              <a:r>
                <a:rPr lang="en-US" sz="2500" dirty="0" err="1"/>
                <a:t>Tidak</a:t>
              </a:r>
              <a:r>
                <a:rPr lang="en-US" sz="2500" dirty="0"/>
                <a:t> </a:t>
              </a:r>
              <a:r>
                <a:rPr lang="en-US" sz="2500" dirty="0" err="1"/>
                <a:t>Terdidik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Tidak</a:t>
              </a:r>
              <a:r>
                <a:rPr lang="en-US" sz="2500" dirty="0"/>
                <a:t> </a:t>
              </a:r>
              <a:r>
                <a:rPr lang="en-US" sz="2500" dirty="0" err="1"/>
                <a:t>Terlatih</a:t>
              </a:r>
              <a:endParaRPr lang="en-US" sz="25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304" y="4534088"/>
              <a:ext cx="403244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Tenaga</a:t>
              </a:r>
              <a:r>
                <a:rPr lang="en-US" sz="2500" dirty="0"/>
                <a:t> </a:t>
              </a:r>
              <a:r>
                <a:rPr lang="en-US" sz="2500" dirty="0" err="1"/>
                <a:t>kerja</a:t>
              </a:r>
              <a:r>
                <a:rPr lang="en-US" sz="2500" dirty="0"/>
                <a:t> yang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tidak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melalui</a:t>
              </a:r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500" b="1" dirty="0" err="1">
                  <a:solidFill>
                    <a:schemeClr val="accent6">
                      <a:lumMod val="75000"/>
                    </a:schemeClr>
                  </a:solidFill>
                </a:rPr>
                <a:t>pendidikan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latihan</a:t>
              </a:r>
              <a:r>
                <a:rPr lang="en-US" sz="2500" dirty="0"/>
                <a:t>.</a:t>
              </a: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598160" y="836712"/>
            <a:ext cx="5351404" cy="3012663"/>
            <a:chOff x="3598160" y="836712"/>
            <a:chExt cx="5351404" cy="3012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90"/>
            <a:stretch/>
          </p:blipFill>
          <p:spPr>
            <a:xfrm>
              <a:off x="5004048" y="836712"/>
              <a:ext cx="3945516" cy="3012663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598160" y="3368139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Sopir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179512" y="3344227"/>
            <a:ext cx="7136812" cy="3381375"/>
            <a:chOff x="179512" y="3344227"/>
            <a:chExt cx="7136812" cy="33813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4" r="16969"/>
            <a:stretch/>
          </p:blipFill>
          <p:spPr>
            <a:xfrm>
              <a:off x="179512" y="3344227"/>
              <a:ext cx="3689544" cy="3381375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923928" y="6021288"/>
              <a:ext cx="3392396" cy="47705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Petugas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kebersihan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2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5616" y="794028"/>
            <a:ext cx="6552728" cy="1338828"/>
            <a:chOff x="1115616" y="2807930"/>
            <a:chExt cx="6552728" cy="1338828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38884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3"/>
              </a:pPr>
              <a:r>
                <a:rPr lang="en-US" sz="2500"/>
                <a:t>Faktor Modal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/>
                <a:t>Meliputi segala hal yang digunakan untuk proses produksi barang dan jasa.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92492" y="2159858"/>
            <a:ext cx="1711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Contohnya: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-396552" y="3005102"/>
            <a:ext cx="5328592" cy="4067458"/>
            <a:chOff x="-396552" y="3005102"/>
            <a:chExt cx="5328592" cy="40674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552" y="3076116"/>
              <a:ext cx="5328592" cy="39964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051720" y="3005102"/>
              <a:ext cx="1261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uang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4210171" y="2812742"/>
            <a:ext cx="4933829" cy="4029109"/>
            <a:chOff x="4210171" y="2812742"/>
            <a:chExt cx="4933829" cy="40291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171" y="3501008"/>
              <a:ext cx="4933829" cy="334084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77844" y="2812742"/>
              <a:ext cx="10249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mesin</a:t>
              </a:r>
              <a:r>
                <a:rPr lang="en-US" sz="25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 </a:t>
              </a:r>
            </a:p>
            <a:p>
              <a:r>
                <a:rPr lang="en-US" sz="25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</a:rPr>
                <a:t>pabrik</a:t>
              </a:r>
              <a:endPara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125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1032555"/>
            <a:ext cx="6732240" cy="5825445"/>
            <a:chOff x="0" y="1032555"/>
            <a:chExt cx="6732240" cy="58254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b="11685"/>
            <a:stretch/>
          </p:blipFill>
          <p:spPr>
            <a:xfrm>
              <a:off x="0" y="1032555"/>
              <a:ext cx="3845893" cy="58254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491880" y="4149080"/>
              <a:ext cx="32403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err="1"/>
                <a:t>Keahlian</a:t>
              </a:r>
              <a:r>
                <a:rPr lang="en-US" sz="2000" dirty="0"/>
                <a:t> </a:t>
              </a:r>
              <a:r>
                <a:rPr lang="en-US" sz="2000" dirty="0" err="1"/>
                <a:t>atau</a:t>
              </a:r>
              <a:r>
                <a:rPr lang="en-US" sz="2000" dirty="0"/>
                <a:t> </a:t>
              </a:r>
              <a:r>
                <a:rPr lang="en-US" sz="2000" dirty="0" err="1"/>
                <a:t>keterampilan</a:t>
              </a:r>
              <a:r>
                <a:rPr lang="en-US" sz="2000" dirty="0"/>
                <a:t> </a:t>
              </a:r>
              <a:r>
                <a:rPr lang="en-US" sz="2000" dirty="0" err="1"/>
                <a:t>memasak</a:t>
              </a:r>
              <a:r>
                <a:rPr lang="en-US" sz="2000" dirty="0"/>
                <a:t> </a:t>
              </a:r>
              <a:r>
                <a:rPr lang="en-US" sz="2000" dirty="0" err="1"/>
                <a:t>wajib</a:t>
              </a:r>
              <a:r>
                <a:rPr lang="en-US" sz="2000" dirty="0"/>
                <a:t> </a:t>
              </a:r>
              <a:r>
                <a:rPr lang="en-US" sz="2000" dirty="0" err="1"/>
                <a:t>dimiliki</a:t>
              </a:r>
              <a:r>
                <a:rPr lang="en-US" sz="2000" dirty="0"/>
                <a:t> </a:t>
              </a:r>
              <a:r>
                <a:rPr lang="en-US" sz="2000" dirty="0" err="1"/>
                <a:t>bila</a:t>
              </a:r>
              <a:r>
                <a:rPr lang="en-US" sz="2000" dirty="0"/>
                <a:t> </a:t>
              </a:r>
              <a:r>
                <a:rPr lang="en-US" sz="2000" dirty="0" err="1"/>
                <a:t>seseorang</a:t>
              </a:r>
              <a:r>
                <a:rPr lang="en-US" sz="2000" dirty="0"/>
                <a:t> </a:t>
              </a:r>
              <a:r>
                <a:rPr lang="en-US" sz="2000" dirty="0" err="1"/>
                <a:t>ingin</a:t>
              </a:r>
              <a:r>
                <a:rPr lang="en-US" sz="2000" dirty="0"/>
                <a:t> </a:t>
              </a:r>
              <a:r>
                <a:rPr lang="en-US" sz="2000" dirty="0" err="1"/>
                <a:t>menjadi</a:t>
              </a:r>
              <a:r>
                <a:rPr lang="en-US" sz="2000" dirty="0"/>
                <a:t> </a:t>
              </a:r>
              <a:r>
                <a:rPr lang="en-US" sz="2000" dirty="0" err="1"/>
                <a:t>koki</a:t>
              </a:r>
              <a:r>
                <a:rPr lang="en-US" sz="2000" dirty="0"/>
                <a:t> yang </a:t>
              </a:r>
              <a:r>
                <a:rPr lang="en-US" sz="2000" dirty="0" err="1"/>
                <a:t>hebat</a:t>
              </a:r>
              <a:r>
                <a:rPr lang="en-US" sz="2000" dirty="0"/>
                <a:t>.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2483768" y="794028"/>
            <a:ext cx="6552728" cy="1338828"/>
            <a:chOff x="1115616" y="2807930"/>
            <a:chExt cx="6552728" cy="1338828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807930"/>
              <a:ext cx="50405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lphaLcPeriod" startAt="4"/>
              </a:pPr>
              <a:r>
                <a:rPr lang="en-US" sz="2500"/>
                <a:t>Faktor Tenaga Kewirausahaan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400" y="3284984"/>
              <a:ext cx="60829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Merupakan</a:t>
              </a:r>
              <a:r>
                <a:rPr lang="en-US" sz="2500" dirty="0"/>
                <a:t> </a:t>
              </a:r>
              <a:r>
                <a:rPr lang="en-US" sz="2500" dirty="0" err="1"/>
                <a:t>keahlian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keterampilan</a:t>
              </a:r>
              <a:r>
                <a:rPr lang="en-US" sz="2500" dirty="0"/>
                <a:t> </a:t>
              </a:r>
              <a:r>
                <a:rPr lang="en-US" sz="2500" dirty="0" err="1"/>
                <a:t>pelaku</a:t>
              </a:r>
              <a:r>
                <a:rPr lang="en-US" sz="2500" dirty="0"/>
                <a:t> </a:t>
              </a:r>
              <a:r>
                <a:rPr lang="en-US" sz="2500" dirty="0" err="1"/>
                <a:t>usaha</a:t>
              </a:r>
              <a:r>
                <a:rPr lang="en-US" sz="2500" dirty="0"/>
                <a:t>.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52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332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Myriad Pro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</cp:revision>
  <dcterms:created xsi:type="dcterms:W3CDTF">2020-08-18T15:46:14Z</dcterms:created>
  <dcterms:modified xsi:type="dcterms:W3CDTF">2021-09-23T08:10:38Z</dcterms:modified>
</cp:coreProperties>
</file>