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29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65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30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778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484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865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870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741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028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602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99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C8CB-3F06-4325-A45A-069C3BF7CA32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67CE4-230A-4211-9382-3C49B981E76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026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id-ID" sz="66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PERHITUNGAN KIMIA DALAM PERSAMAAN REAKSI-1 </a:t>
            </a:r>
            <a:endParaRPr lang="id-ID" sz="66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00578" y="4941440"/>
            <a:ext cx="6858000" cy="1655762"/>
          </a:xfrm>
        </p:spPr>
        <p:txBody>
          <a:bodyPr/>
          <a:lstStyle/>
          <a:p>
            <a:pPr lvl="2" algn="r"/>
            <a:r>
              <a:rPr lang="id-ID" dirty="0" smtClean="0"/>
              <a:t>BY.RAHEL KEMIT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410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120462" y="1725769"/>
            <a:ext cx="7418231" cy="4623516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 smtClean="0">
                <a:solidFill>
                  <a:srgbClr val="FFFF00"/>
                </a:solidFill>
              </a:rPr>
              <a:t>TERIMAKASIH SUDAH BERGABUNG....DAN GOODLUCK ANAK IBU.....</a:t>
            </a:r>
            <a:endParaRPr lang="id-ID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7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789" y="193183"/>
            <a:ext cx="88349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800" b="1" dirty="0" smtClean="0">
                <a:solidFill>
                  <a:srgbClr val="C00000"/>
                </a:solidFill>
              </a:rPr>
              <a:t>Stoikiometri Persamaan Reaksi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      </a:t>
            </a:r>
            <a:r>
              <a:rPr lang="id-ID" sz="2800" dirty="0" smtClean="0">
                <a:solidFill>
                  <a:srgbClr val="00B050"/>
                </a:solidFill>
              </a:rPr>
              <a:t>Persamaan reaksi, selain menunjukkan jumlah partikel-partikel yang terlibat dalam reaksi, juga menunjukkan jenis-jenis zat perekasi dan hasil reaksi.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Perbandingan jumlah molekul-molekul yang bereaksi dan yang di hasilkan dari reaksi di tunjukkan oleh koefisien persamaan reaksi tersebut.</a:t>
            </a:r>
            <a:endParaRPr lang="id-ID" sz="2800" dirty="0">
              <a:solidFill>
                <a:srgbClr val="0070C0"/>
              </a:solidFill>
            </a:endParaRPr>
          </a:p>
          <a:p>
            <a:r>
              <a:rPr lang="id-ID" sz="2800" dirty="0" smtClean="0">
                <a:solidFill>
                  <a:srgbClr val="FF0000"/>
                </a:solidFill>
              </a:rPr>
              <a:t>Contoh :  Reaksi pembakaran gas etana: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2C</a:t>
            </a:r>
            <a:r>
              <a:rPr lang="id-ID" sz="2800" baseline="-25000" dirty="0" smtClean="0"/>
              <a:t>2</a:t>
            </a:r>
            <a:r>
              <a:rPr lang="id-ID" sz="2800" dirty="0" smtClean="0"/>
              <a:t>H</a:t>
            </a:r>
            <a:r>
              <a:rPr lang="id-ID" sz="2800" baseline="-25000" dirty="0" smtClean="0"/>
              <a:t>6(g)</a:t>
            </a:r>
            <a:r>
              <a:rPr lang="id-ID" sz="2800" dirty="0" smtClean="0"/>
              <a:t>  +  7O</a:t>
            </a:r>
            <a:r>
              <a:rPr lang="id-ID" sz="2800" baseline="-25000" dirty="0" smtClean="0"/>
              <a:t>2(g)</a:t>
            </a:r>
            <a:r>
              <a:rPr lang="id-ID" sz="2800" dirty="0" smtClean="0"/>
              <a:t> →  4CO</a:t>
            </a:r>
            <a:r>
              <a:rPr lang="id-ID" sz="2800" baseline="-25000" dirty="0" smtClean="0"/>
              <a:t>2(g)</a:t>
            </a:r>
            <a:r>
              <a:rPr lang="id-ID" sz="2800" dirty="0" smtClean="0"/>
              <a:t>  +   6H</a:t>
            </a:r>
            <a:r>
              <a:rPr lang="id-ID" sz="2800" baseline="-25000" dirty="0" smtClean="0"/>
              <a:t>2</a:t>
            </a:r>
            <a:r>
              <a:rPr lang="id-ID" sz="2800" dirty="0" smtClean="0"/>
              <a:t>O</a:t>
            </a:r>
            <a:r>
              <a:rPr lang="id-ID" sz="2800" baseline="-25000" dirty="0" smtClean="0"/>
              <a:t>(g)</a:t>
            </a:r>
          </a:p>
          <a:p>
            <a:r>
              <a:rPr lang="id-ID" sz="2800" baseline="-25000" dirty="0"/>
              <a:t> </a:t>
            </a:r>
            <a:r>
              <a:rPr lang="id-ID" sz="2800" baseline="-25000" dirty="0" smtClean="0"/>
              <a:t> </a:t>
            </a:r>
            <a:r>
              <a:rPr lang="id-ID" sz="2800" dirty="0" smtClean="0"/>
              <a:t>  2                 7               4                 6 </a:t>
            </a:r>
            <a:r>
              <a:rPr lang="id-ID" sz="2800" dirty="0" smtClean="0">
                <a:solidFill>
                  <a:srgbClr val="7030A0"/>
                </a:solidFill>
              </a:rPr>
              <a:t>( </a:t>
            </a:r>
            <a:r>
              <a:rPr lang="id-ID" sz="2400" dirty="0" smtClean="0">
                <a:solidFill>
                  <a:srgbClr val="7030A0"/>
                </a:solidFill>
              </a:rPr>
              <a:t>di sebut koefisien reaksi)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2       :        7         :     4         :       6 </a:t>
            </a:r>
            <a:r>
              <a:rPr lang="id-ID" sz="2800" dirty="0" smtClean="0">
                <a:solidFill>
                  <a:srgbClr val="0070C0"/>
                </a:solidFill>
              </a:rPr>
              <a:t>( di sebut PKPR)</a:t>
            </a:r>
            <a:endParaRPr lang="id-ID" sz="2800" dirty="0">
              <a:solidFill>
                <a:srgbClr val="0070C0"/>
              </a:solidFill>
            </a:endParaRPr>
          </a:p>
          <a:p>
            <a:r>
              <a:rPr lang="id-ID" sz="2800" dirty="0" smtClean="0">
                <a:solidFill>
                  <a:srgbClr val="00B050"/>
                </a:solidFill>
              </a:rPr>
              <a:t>Fungsi PKPR ( untuk homogen gas, bisa sebagai </a:t>
            </a:r>
            <a:r>
              <a:rPr lang="id-ID" sz="2800" dirty="0" smtClean="0">
                <a:solidFill>
                  <a:srgbClr val="C00000"/>
                </a:solidFill>
              </a:rPr>
              <a:t>perbandingan mol</a:t>
            </a:r>
            <a:r>
              <a:rPr lang="id-ID" sz="2800" dirty="0" smtClean="0"/>
              <a:t>, </a:t>
            </a:r>
            <a:r>
              <a:rPr lang="id-ID" sz="2800" dirty="0" smtClean="0">
                <a:solidFill>
                  <a:srgbClr val="002060"/>
                </a:solidFill>
              </a:rPr>
              <a:t>perbandingan volume </a:t>
            </a:r>
            <a:r>
              <a:rPr lang="id-ID" sz="2800" dirty="0" smtClean="0"/>
              <a:t>maupun sebagai perbandingan tekanan.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65630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" y="193183"/>
            <a:ext cx="86803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Artinya:</a:t>
            </a:r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 smtClean="0"/>
          </a:p>
          <a:p>
            <a:r>
              <a:rPr lang="id-ID" sz="2800" b="1" dirty="0" smtClean="0">
                <a:solidFill>
                  <a:srgbClr val="0070C0"/>
                </a:solidFill>
              </a:rPr>
              <a:t>2C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2800" b="1" dirty="0" smtClean="0">
                <a:solidFill>
                  <a:srgbClr val="0070C0"/>
                </a:solidFill>
              </a:rPr>
              <a:t>H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6(g)</a:t>
            </a:r>
            <a:r>
              <a:rPr lang="id-ID" sz="2800" b="1" dirty="0" smtClean="0">
                <a:solidFill>
                  <a:srgbClr val="0070C0"/>
                </a:solidFill>
              </a:rPr>
              <a:t>   +   7O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2(g)</a:t>
            </a:r>
            <a:r>
              <a:rPr lang="id-ID" sz="2800" b="1" dirty="0" smtClean="0">
                <a:solidFill>
                  <a:srgbClr val="0070C0"/>
                </a:solidFill>
              </a:rPr>
              <a:t>    →   4CO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2(g)</a:t>
            </a:r>
            <a:r>
              <a:rPr lang="id-ID" sz="2800" b="1" dirty="0" smtClean="0">
                <a:solidFill>
                  <a:srgbClr val="0070C0"/>
                </a:solidFill>
              </a:rPr>
              <a:t>   +   6H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2800" b="1" dirty="0" smtClean="0">
                <a:solidFill>
                  <a:srgbClr val="0070C0"/>
                </a:solidFill>
              </a:rPr>
              <a:t>O</a:t>
            </a:r>
            <a:r>
              <a:rPr lang="id-ID" sz="2800" b="1" baseline="-25000" dirty="0" smtClean="0">
                <a:solidFill>
                  <a:srgbClr val="0070C0"/>
                </a:solidFill>
              </a:rPr>
              <a:t>(g)</a:t>
            </a:r>
          </a:p>
          <a:p>
            <a:r>
              <a:rPr lang="id-ID" sz="2800" baseline="-25000" dirty="0" smtClean="0"/>
              <a:t>  </a:t>
            </a:r>
            <a:r>
              <a:rPr lang="id-ID" sz="2800" dirty="0" smtClean="0"/>
              <a:t>  </a:t>
            </a:r>
            <a:r>
              <a:rPr lang="id-ID" sz="2800" dirty="0" smtClean="0">
                <a:solidFill>
                  <a:srgbClr val="00B050"/>
                </a:solidFill>
              </a:rPr>
              <a:t>2                 7                  4                   6 ( </a:t>
            </a:r>
            <a:r>
              <a:rPr lang="id-ID" sz="2000" dirty="0" smtClean="0">
                <a:solidFill>
                  <a:srgbClr val="00B050"/>
                </a:solidFill>
              </a:rPr>
              <a:t>di sebut koefisien reaksi)</a:t>
            </a:r>
          </a:p>
          <a:p>
            <a:r>
              <a:rPr lang="id-ID" sz="2800" dirty="0" smtClean="0">
                <a:solidFill>
                  <a:srgbClr val="7030A0"/>
                </a:solidFill>
              </a:rPr>
              <a:t>    2           :    7           :      4             :     6 ( di sebut PKPR)</a:t>
            </a:r>
          </a:p>
          <a:p>
            <a:r>
              <a:rPr lang="id-ID" sz="2800" dirty="0" smtClean="0"/>
              <a:t>    2 mol   :    7 mol   :      4 mol     :      6 mol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4 L        :    14 L      :      8 L          :      12 L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</a:t>
            </a:r>
            <a:r>
              <a:rPr lang="id-ID" sz="2800" dirty="0" smtClean="0">
                <a:solidFill>
                  <a:srgbClr val="7030A0"/>
                </a:solidFill>
              </a:rPr>
              <a:t>6 atm   :    21 atm :      24 atm  :       36  atm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 </a:t>
            </a:r>
            <a:r>
              <a:rPr lang="id-ID" sz="2800" dirty="0" smtClean="0">
                <a:solidFill>
                  <a:srgbClr val="C00000"/>
                </a:solidFill>
              </a:rPr>
              <a:t>10 mol:    35 mol :       20 mol  :       30 mol</a:t>
            </a:r>
          </a:p>
          <a:p>
            <a:endParaRPr lang="id-ID" sz="2800" dirty="0"/>
          </a:p>
        </p:txBody>
      </p:sp>
      <p:sp>
        <p:nvSpPr>
          <p:cNvPr id="5" name="Cloud Callout 4"/>
          <p:cNvSpPr/>
          <p:nvPr/>
        </p:nvSpPr>
        <p:spPr>
          <a:xfrm>
            <a:off x="3103808" y="296213"/>
            <a:ext cx="5215944" cy="1558345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solidFill>
                  <a:schemeClr val="accent2">
                    <a:lumMod val="75000"/>
                  </a:schemeClr>
                </a:solidFill>
              </a:rPr>
              <a:t>Faham kan nak......???</a:t>
            </a:r>
            <a:endParaRPr lang="id-ID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7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206062"/>
            <a:ext cx="859020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00B050"/>
                </a:solidFill>
              </a:rPr>
              <a:t>Untuk reaksi Heterogen,yaitu tidak sefasa, maka PKPR hanya berfungsi sebagai </a:t>
            </a:r>
            <a:r>
              <a:rPr lang="id-ID" sz="3200" dirty="0" smtClean="0">
                <a:solidFill>
                  <a:srgbClr val="0070C0"/>
                </a:solidFill>
              </a:rPr>
              <a:t>perbandingan mol saja</a:t>
            </a:r>
            <a:r>
              <a:rPr lang="id-ID" sz="3200" dirty="0" smtClean="0">
                <a:solidFill>
                  <a:srgbClr val="00B050"/>
                </a:solidFill>
              </a:rPr>
              <a:t>( </a:t>
            </a:r>
            <a:r>
              <a:rPr lang="id-ID" sz="3200" dirty="0" smtClean="0">
                <a:solidFill>
                  <a:srgbClr val="7030A0"/>
                </a:solidFill>
              </a:rPr>
              <a:t>tidak sebagai perbandingan volume </a:t>
            </a:r>
            <a:r>
              <a:rPr lang="id-ID" sz="3200" dirty="0" smtClean="0">
                <a:solidFill>
                  <a:schemeClr val="accent2">
                    <a:lumMod val="75000"/>
                  </a:schemeClr>
                </a:solidFill>
              </a:rPr>
              <a:t>maupun tekanan)</a:t>
            </a:r>
          </a:p>
          <a:p>
            <a:r>
              <a:rPr lang="id-ID" sz="3200" dirty="0" smtClean="0">
                <a:solidFill>
                  <a:srgbClr val="FF0000"/>
                </a:solidFill>
              </a:rPr>
              <a:t>Contoh , Reaksi oksidasi besi :</a:t>
            </a:r>
          </a:p>
          <a:p>
            <a:endParaRPr lang="id-ID" sz="3200" dirty="0" smtClean="0"/>
          </a:p>
          <a:p>
            <a:r>
              <a:rPr lang="id-ID" sz="3200" dirty="0" smtClean="0">
                <a:solidFill>
                  <a:srgbClr val="002060"/>
                </a:solidFill>
              </a:rPr>
              <a:t>4Fe</a:t>
            </a:r>
            <a:r>
              <a:rPr lang="id-ID" sz="3200" baseline="-25000" dirty="0" smtClean="0">
                <a:solidFill>
                  <a:srgbClr val="002060"/>
                </a:solidFill>
              </a:rPr>
              <a:t>(s)</a:t>
            </a:r>
            <a:r>
              <a:rPr lang="id-ID" sz="3200" dirty="0" smtClean="0">
                <a:solidFill>
                  <a:srgbClr val="002060"/>
                </a:solidFill>
              </a:rPr>
              <a:t>  +  3O</a:t>
            </a:r>
            <a:r>
              <a:rPr lang="id-ID" sz="3200" baseline="-25000" dirty="0" smtClean="0">
                <a:solidFill>
                  <a:srgbClr val="002060"/>
                </a:solidFill>
              </a:rPr>
              <a:t>2(g)</a:t>
            </a:r>
            <a:r>
              <a:rPr lang="id-ID" sz="3200" dirty="0" smtClean="0">
                <a:solidFill>
                  <a:srgbClr val="002060"/>
                </a:solidFill>
              </a:rPr>
              <a:t>  → 2Fe</a:t>
            </a:r>
            <a:r>
              <a:rPr lang="id-ID" sz="3200" baseline="-25000" dirty="0" smtClean="0">
                <a:solidFill>
                  <a:srgbClr val="002060"/>
                </a:solidFill>
              </a:rPr>
              <a:t>2</a:t>
            </a:r>
            <a:r>
              <a:rPr lang="id-ID" sz="3200" dirty="0" smtClean="0">
                <a:solidFill>
                  <a:srgbClr val="002060"/>
                </a:solidFill>
              </a:rPr>
              <a:t>O</a:t>
            </a:r>
            <a:r>
              <a:rPr lang="id-ID" sz="3200" baseline="-25000" dirty="0" smtClean="0">
                <a:solidFill>
                  <a:srgbClr val="002060"/>
                </a:solidFill>
              </a:rPr>
              <a:t>3(s)</a:t>
            </a:r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2000" b="1" dirty="0" smtClean="0">
                <a:solidFill>
                  <a:srgbClr val="C00000"/>
                </a:solidFill>
              </a:rPr>
              <a:t>( tidak sefasa, bersifat heterogen )</a:t>
            </a:r>
          </a:p>
          <a:p>
            <a:pPr marL="342900" indent="-342900">
              <a:buAutoNum type="arabicPlain" startAt="4"/>
            </a:pPr>
            <a:r>
              <a:rPr lang="id-ID" sz="3200" dirty="0" smtClean="0">
                <a:solidFill>
                  <a:srgbClr val="7030A0"/>
                </a:solidFill>
              </a:rPr>
              <a:t>       :     3          :  2                  ( PKPR )</a:t>
            </a:r>
          </a:p>
          <a:p>
            <a:r>
              <a:rPr lang="id-ID" sz="3200" dirty="0" smtClean="0">
                <a:solidFill>
                  <a:schemeClr val="accent2">
                    <a:lumMod val="75000"/>
                  </a:schemeClr>
                </a:solidFill>
              </a:rPr>
              <a:t>8 mol :     6 mol  :  4 mol</a:t>
            </a:r>
          </a:p>
          <a:p>
            <a:endParaRPr lang="id-ID" sz="3200" dirty="0" smtClean="0"/>
          </a:p>
          <a:p>
            <a:r>
              <a:rPr lang="id-ID" sz="3200" dirty="0" smtClean="0">
                <a:solidFill>
                  <a:srgbClr val="00B050"/>
                </a:solidFill>
              </a:rPr>
              <a:t>PKPR hanya berfungsi sebagai perbandingan mol</a:t>
            </a:r>
            <a:r>
              <a:rPr lang="id-ID" sz="3200" dirty="0" smtClean="0"/>
              <a:t>, bukan volume </a:t>
            </a:r>
            <a:r>
              <a:rPr lang="id-ID" sz="3200" dirty="0" smtClean="0">
                <a:solidFill>
                  <a:srgbClr val="7030A0"/>
                </a:solidFill>
              </a:rPr>
              <a:t>maupun tekanan.</a:t>
            </a:r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32998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218941"/>
            <a:ext cx="87705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</a:rPr>
              <a:t>Contoh soal 1.</a:t>
            </a:r>
          </a:p>
          <a:p>
            <a:r>
              <a:rPr lang="id-ID" sz="3200" dirty="0" smtClean="0">
                <a:solidFill>
                  <a:srgbClr val="00B050"/>
                </a:solidFill>
              </a:rPr>
              <a:t>Jika 10,8 gram Aluminium ( Ar= 27 ) di reaksikan dengan gas oksigen dan menghasilkan aluminium oksida ( Ar O = 16 ) menurut reaksi sbb:</a:t>
            </a:r>
          </a:p>
          <a:p>
            <a:endParaRPr lang="id-ID" sz="3200" dirty="0"/>
          </a:p>
          <a:p>
            <a:r>
              <a:rPr lang="id-ID" sz="3200" dirty="0" smtClean="0">
                <a:solidFill>
                  <a:srgbClr val="0070C0"/>
                </a:solidFill>
              </a:rPr>
              <a:t>Al</a:t>
            </a:r>
            <a:r>
              <a:rPr lang="id-ID" sz="3200" baseline="-25000" dirty="0" smtClean="0">
                <a:solidFill>
                  <a:srgbClr val="0070C0"/>
                </a:solidFill>
              </a:rPr>
              <a:t>(s)</a:t>
            </a:r>
            <a:r>
              <a:rPr lang="id-ID" sz="3200" dirty="0" smtClean="0">
                <a:solidFill>
                  <a:srgbClr val="0070C0"/>
                </a:solidFill>
              </a:rPr>
              <a:t> +  O</a:t>
            </a:r>
            <a:r>
              <a:rPr lang="id-ID" sz="3200" baseline="-25000" dirty="0" smtClean="0">
                <a:solidFill>
                  <a:srgbClr val="0070C0"/>
                </a:solidFill>
              </a:rPr>
              <a:t>2(g)</a:t>
            </a:r>
            <a:r>
              <a:rPr lang="id-ID" sz="3200" dirty="0" smtClean="0">
                <a:solidFill>
                  <a:srgbClr val="0070C0"/>
                </a:solidFill>
              </a:rPr>
              <a:t>  →   Al</a:t>
            </a:r>
            <a:r>
              <a:rPr lang="id-ID" sz="3200" baseline="-25000" dirty="0" smtClean="0">
                <a:solidFill>
                  <a:srgbClr val="0070C0"/>
                </a:solidFill>
              </a:rPr>
              <a:t>2</a:t>
            </a:r>
            <a:r>
              <a:rPr lang="id-ID" sz="3200" dirty="0" smtClean="0">
                <a:solidFill>
                  <a:srgbClr val="0070C0"/>
                </a:solidFill>
              </a:rPr>
              <a:t>O</a:t>
            </a:r>
            <a:r>
              <a:rPr lang="id-ID" sz="3200" baseline="-25000" dirty="0" smtClean="0">
                <a:solidFill>
                  <a:srgbClr val="0070C0"/>
                </a:solidFill>
              </a:rPr>
              <a:t>3(s)</a:t>
            </a:r>
            <a:r>
              <a:rPr lang="id-ID" sz="3200" dirty="0" smtClean="0">
                <a:solidFill>
                  <a:srgbClr val="0070C0"/>
                </a:solidFill>
              </a:rPr>
              <a:t>  ( belum setara )</a:t>
            </a:r>
          </a:p>
          <a:p>
            <a:endParaRPr lang="id-ID" sz="3200" dirty="0"/>
          </a:p>
          <a:p>
            <a:r>
              <a:rPr lang="id-ID" sz="3200" b="1" dirty="0" smtClean="0">
                <a:solidFill>
                  <a:srgbClr val="C00000"/>
                </a:solidFill>
              </a:rPr>
              <a:t>Hitunglah :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a. Jumlah mol O</a:t>
            </a:r>
            <a:r>
              <a:rPr lang="id-ID" sz="3200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dirty="0" smtClean="0">
                <a:solidFill>
                  <a:srgbClr val="7030A0"/>
                </a:solidFill>
              </a:rPr>
              <a:t> dan mol </a:t>
            </a:r>
            <a:r>
              <a:rPr lang="id-ID" sz="3200" dirty="0" smtClean="0">
                <a:solidFill>
                  <a:srgbClr val="7030A0"/>
                </a:solidFill>
              </a:rPr>
              <a:t>Al</a:t>
            </a:r>
            <a:r>
              <a:rPr lang="id-ID" sz="3200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dirty="0" smtClean="0">
                <a:solidFill>
                  <a:srgbClr val="7030A0"/>
                </a:solidFill>
              </a:rPr>
              <a:t>O</a:t>
            </a:r>
            <a:r>
              <a:rPr lang="id-ID" sz="3200" baseline="-25000" dirty="0" smtClean="0">
                <a:solidFill>
                  <a:srgbClr val="7030A0"/>
                </a:solidFill>
              </a:rPr>
              <a:t>3 </a:t>
            </a:r>
            <a:endParaRPr lang="id-ID" sz="3200" dirty="0" smtClean="0">
              <a:solidFill>
                <a:srgbClr val="7030A0"/>
              </a:solidFill>
            </a:endParaRPr>
          </a:p>
          <a:p>
            <a:r>
              <a:rPr lang="id-ID" sz="3200" dirty="0" smtClean="0">
                <a:solidFill>
                  <a:srgbClr val="7030A0"/>
                </a:solidFill>
              </a:rPr>
              <a:t>b. Volume gas oksigen dalam kondisi STP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c. Massa </a:t>
            </a:r>
            <a:r>
              <a:rPr lang="id-ID" sz="3200" dirty="0" smtClean="0">
                <a:solidFill>
                  <a:srgbClr val="7030A0"/>
                </a:solidFill>
              </a:rPr>
              <a:t>Al</a:t>
            </a:r>
            <a:r>
              <a:rPr lang="id-ID" sz="3200" baseline="-25000" dirty="0" smtClean="0">
                <a:solidFill>
                  <a:srgbClr val="7030A0"/>
                </a:solidFill>
              </a:rPr>
              <a:t>2</a:t>
            </a:r>
            <a:r>
              <a:rPr lang="id-ID" sz="3200" dirty="0" smtClean="0">
                <a:solidFill>
                  <a:srgbClr val="7030A0"/>
                </a:solidFill>
              </a:rPr>
              <a:t>O</a:t>
            </a:r>
            <a:r>
              <a:rPr lang="id-ID" sz="3200" baseline="-25000" dirty="0" smtClean="0">
                <a:solidFill>
                  <a:srgbClr val="7030A0"/>
                </a:solidFill>
              </a:rPr>
              <a:t>3 </a:t>
            </a:r>
            <a:r>
              <a:rPr lang="id-ID" sz="3200" dirty="0" smtClean="0">
                <a:solidFill>
                  <a:srgbClr val="7030A0"/>
                </a:solidFill>
              </a:rPr>
              <a:t> yang di hasilkan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d. Massa gas oksigen yang telah bereaksi.</a:t>
            </a:r>
            <a:endParaRPr lang="id-ID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244699"/>
            <a:ext cx="8770513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</a:rPr>
              <a:t>Jawab :</a:t>
            </a:r>
          </a:p>
          <a:p>
            <a:r>
              <a:rPr lang="id-ID" sz="3200" b="1" dirty="0" smtClean="0">
                <a:solidFill>
                  <a:srgbClr val="00B050"/>
                </a:solidFill>
              </a:rPr>
              <a:t>Langkah 1, setarakan dulu persamaan reaksi nya.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4Al</a:t>
            </a:r>
            <a:r>
              <a:rPr lang="id-ID" sz="3200" baseline="-25000" dirty="0" smtClean="0">
                <a:solidFill>
                  <a:srgbClr val="0070C0"/>
                </a:solidFill>
              </a:rPr>
              <a:t>(s)</a:t>
            </a:r>
            <a:r>
              <a:rPr lang="id-ID" sz="3200" dirty="0" smtClean="0">
                <a:solidFill>
                  <a:srgbClr val="0070C0"/>
                </a:solidFill>
              </a:rPr>
              <a:t>     +       3 O</a:t>
            </a:r>
            <a:r>
              <a:rPr lang="id-ID" sz="3200" baseline="-25000" dirty="0" smtClean="0">
                <a:solidFill>
                  <a:srgbClr val="0070C0"/>
                </a:solidFill>
              </a:rPr>
              <a:t>2(g)</a:t>
            </a:r>
            <a:r>
              <a:rPr lang="id-ID" sz="3200" dirty="0" smtClean="0">
                <a:solidFill>
                  <a:srgbClr val="0070C0"/>
                </a:solidFill>
              </a:rPr>
              <a:t>      →        2Al</a:t>
            </a:r>
            <a:r>
              <a:rPr lang="id-ID" sz="3200" baseline="-25000" dirty="0" smtClean="0">
                <a:solidFill>
                  <a:srgbClr val="0070C0"/>
                </a:solidFill>
              </a:rPr>
              <a:t>2</a:t>
            </a:r>
            <a:r>
              <a:rPr lang="id-ID" sz="3200" dirty="0" smtClean="0">
                <a:solidFill>
                  <a:srgbClr val="0070C0"/>
                </a:solidFill>
              </a:rPr>
              <a:t>O</a:t>
            </a:r>
            <a:r>
              <a:rPr lang="id-ID" sz="3200" baseline="-25000" dirty="0" smtClean="0">
                <a:solidFill>
                  <a:srgbClr val="0070C0"/>
                </a:solidFill>
              </a:rPr>
              <a:t>3(s)</a:t>
            </a:r>
          </a:p>
          <a:p>
            <a:endParaRPr lang="id-ID" sz="3200" baseline="-25000" dirty="0">
              <a:solidFill>
                <a:srgbClr val="0070C0"/>
              </a:solidFill>
            </a:endParaRPr>
          </a:p>
          <a:p>
            <a:r>
              <a:rPr lang="id-ID" sz="3200" b="1" dirty="0" smtClean="0">
                <a:solidFill>
                  <a:srgbClr val="00B050"/>
                </a:solidFill>
              </a:rPr>
              <a:t>Langkah 2, Buat perbandingan koefisien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4Al</a:t>
            </a:r>
            <a:r>
              <a:rPr lang="id-ID" sz="3200" baseline="-25000" dirty="0" smtClean="0">
                <a:solidFill>
                  <a:srgbClr val="0070C0"/>
                </a:solidFill>
              </a:rPr>
              <a:t>(s)</a:t>
            </a:r>
            <a:r>
              <a:rPr lang="id-ID" sz="3200" dirty="0" smtClean="0">
                <a:solidFill>
                  <a:srgbClr val="0070C0"/>
                </a:solidFill>
              </a:rPr>
              <a:t>     +       3 O</a:t>
            </a:r>
            <a:r>
              <a:rPr lang="id-ID" sz="3200" baseline="-25000" dirty="0" smtClean="0">
                <a:solidFill>
                  <a:srgbClr val="0070C0"/>
                </a:solidFill>
              </a:rPr>
              <a:t>2(g)</a:t>
            </a:r>
            <a:r>
              <a:rPr lang="id-ID" sz="3200" dirty="0" smtClean="0">
                <a:solidFill>
                  <a:srgbClr val="0070C0"/>
                </a:solidFill>
              </a:rPr>
              <a:t>      →        2Al</a:t>
            </a:r>
            <a:r>
              <a:rPr lang="id-ID" sz="3200" baseline="-25000" dirty="0" smtClean="0">
                <a:solidFill>
                  <a:srgbClr val="0070C0"/>
                </a:solidFill>
              </a:rPr>
              <a:t>2</a:t>
            </a:r>
            <a:r>
              <a:rPr lang="id-ID" sz="3200" dirty="0" smtClean="0">
                <a:solidFill>
                  <a:srgbClr val="0070C0"/>
                </a:solidFill>
              </a:rPr>
              <a:t>O</a:t>
            </a:r>
            <a:r>
              <a:rPr lang="id-ID" sz="3200" baseline="-25000" dirty="0" smtClean="0">
                <a:solidFill>
                  <a:srgbClr val="0070C0"/>
                </a:solidFill>
              </a:rPr>
              <a:t>3(s)</a:t>
            </a:r>
          </a:p>
          <a:p>
            <a:pPr marL="342900" indent="-342900">
              <a:buAutoNum type="arabicPlain" startAt="4"/>
            </a:pPr>
            <a:r>
              <a:rPr lang="id-ID" sz="3200" dirty="0" smtClean="0">
                <a:solidFill>
                  <a:srgbClr val="0070C0"/>
                </a:solidFill>
              </a:rPr>
              <a:t>           :       3               :          2</a:t>
            </a:r>
          </a:p>
          <a:p>
            <a:endParaRPr lang="id-ID" sz="3200" dirty="0">
              <a:solidFill>
                <a:srgbClr val="0070C0"/>
              </a:solidFill>
            </a:endParaRPr>
          </a:p>
          <a:p>
            <a:r>
              <a:rPr lang="id-ID" sz="3200" b="1" dirty="0" smtClean="0">
                <a:solidFill>
                  <a:srgbClr val="00B050"/>
                </a:solidFill>
              </a:rPr>
              <a:t>Langkah 3, hitung mol salah satu zat yang di ketahui di soal, yaitu mol Al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Mol Al = gram / Mr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            =  10,8 / 27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            = 0,4 mol</a:t>
            </a:r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9903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67425"/>
            <a:ext cx="87318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00B050"/>
                </a:solidFill>
              </a:rPr>
              <a:t>Langkah 4, buat perbandingan mol sesuai PKPR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4Al</a:t>
            </a:r>
            <a:r>
              <a:rPr lang="id-ID" sz="2800" baseline="-25000" dirty="0" smtClean="0">
                <a:solidFill>
                  <a:srgbClr val="0070C0"/>
                </a:solidFill>
              </a:rPr>
              <a:t>(s)</a:t>
            </a:r>
            <a:r>
              <a:rPr lang="id-ID" sz="2800" dirty="0" smtClean="0">
                <a:solidFill>
                  <a:srgbClr val="0070C0"/>
                </a:solidFill>
              </a:rPr>
              <a:t>     +       3 O</a:t>
            </a:r>
            <a:r>
              <a:rPr lang="id-ID" sz="2800" baseline="-25000" dirty="0" smtClean="0">
                <a:solidFill>
                  <a:srgbClr val="0070C0"/>
                </a:solidFill>
              </a:rPr>
              <a:t>2(g)</a:t>
            </a:r>
            <a:r>
              <a:rPr lang="id-ID" sz="2800" dirty="0" smtClean="0">
                <a:solidFill>
                  <a:srgbClr val="0070C0"/>
                </a:solidFill>
              </a:rPr>
              <a:t>      →        2Al</a:t>
            </a:r>
            <a:r>
              <a:rPr lang="id-ID" sz="2800" baseline="-25000" dirty="0" smtClean="0">
                <a:solidFill>
                  <a:srgbClr val="0070C0"/>
                </a:solidFill>
              </a:rPr>
              <a:t>2</a:t>
            </a:r>
            <a:r>
              <a:rPr lang="id-ID" sz="2800" dirty="0" smtClean="0">
                <a:solidFill>
                  <a:srgbClr val="0070C0"/>
                </a:solidFill>
              </a:rPr>
              <a:t>O</a:t>
            </a:r>
            <a:r>
              <a:rPr lang="id-ID" sz="2800" baseline="-25000" dirty="0" smtClean="0">
                <a:solidFill>
                  <a:srgbClr val="0070C0"/>
                </a:solidFill>
              </a:rPr>
              <a:t>3(s)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4            :        3               :          2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0,4 mol :      ¾ x 0,4 mol :        2/4 x 0,4 mol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                     = 0,3 mol              = 0,2</a:t>
            </a:r>
          </a:p>
          <a:p>
            <a:r>
              <a:rPr lang="id-ID" sz="2800" b="1" dirty="0" smtClean="0">
                <a:solidFill>
                  <a:srgbClr val="00B050"/>
                </a:solidFill>
              </a:rPr>
              <a:t>Langkah 5, sesuaikan dengan pertanyaan soal.</a:t>
            </a:r>
          </a:p>
          <a:p>
            <a:endParaRPr lang="id-ID" sz="2800" b="1" dirty="0">
              <a:solidFill>
                <a:srgbClr val="00B050"/>
              </a:solidFill>
            </a:endParaRPr>
          </a:p>
          <a:p>
            <a:pPr marL="514350" indent="-514350">
              <a:buAutoNum type="alphaLcPeriod"/>
            </a:pPr>
            <a:r>
              <a:rPr lang="id-ID" sz="2800" dirty="0" smtClean="0">
                <a:solidFill>
                  <a:srgbClr val="7030A0"/>
                </a:solidFill>
              </a:rPr>
              <a:t>*Jumlah mol O</a:t>
            </a:r>
            <a:r>
              <a:rPr lang="id-ID" sz="2800" baseline="-25000" dirty="0" smtClean="0">
                <a:solidFill>
                  <a:srgbClr val="7030A0"/>
                </a:solidFill>
              </a:rPr>
              <a:t>2</a:t>
            </a:r>
            <a:r>
              <a:rPr lang="id-ID" sz="2800" dirty="0" smtClean="0">
                <a:solidFill>
                  <a:srgbClr val="7030A0"/>
                </a:solidFill>
              </a:rPr>
              <a:t> = 0,3 mol  </a:t>
            </a:r>
          </a:p>
          <a:p>
            <a:r>
              <a:rPr lang="id-ID" sz="2800" dirty="0" smtClean="0">
                <a:solidFill>
                  <a:srgbClr val="7030A0"/>
                </a:solidFill>
              </a:rPr>
              <a:t>       *jumlah mol Al</a:t>
            </a:r>
            <a:r>
              <a:rPr lang="id-ID" sz="2800" baseline="-25000" dirty="0" smtClean="0">
                <a:solidFill>
                  <a:srgbClr val="7030A0"/>
                </a:solidFill>
              </a:rPr>
              <a:t>2</a:t>
            </a:r>
            <a:r>
              <a:rPr lang="id-ID" sz="2800" dirty="0" smtClean="0">
                <a:solidFill>
                  <a:srgbClr val="7030A0"/>
                </a:solidFill>
              </a:rPr>
              <a:t>O</a:t>
            </a:r>
            <a:r>
              <a:rPr lang="id-ID" sz="2800" baseline="-25000" dirty="0" smtClean="0">
                <a:solidFill>
                  <a:srgbClr val="7030A0"/>
                </a:solidFill>
              </a:rPr>
              <a:t>3</a:t>
            </a:r>
            <a:r>
              <a:rPr lang="id-ID" sz="2800" dirty="0" smtClean="0">
                <a:solidFill>
                  <a:srgbClr val="7030A0"/>
                </a:solidFill>
              </a:rPr>
              <a:t> = 0,2 mol</a:t>
            </a:r>
            <a:endParaRPr lang="id-ID" sz="2800" dirty="0">
              <a:solidFill>
                <a:srgbClr val="7030A0"/>
              </a:solidFill>
            </a:endParaRPr>
          </a:p>
          <a:p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id-ID" sz="2800" dirty="0" smtClean="0">
                <a:solidFill>
                  <a:srgbClr val="0070C0"/>
                </a:solidFill>
              </a:rPr>
              <a:t>.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Volume gas oksigen dalam kondisi STP</a:t>
            </a:r>
          </a:p>
          <a:p>
            <a:r>
              <a:rPr lang="id-ID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    Mol        = Volume / 22,4 L</a:t>
            </a:r>
          </a:p>
          <a:p>
            <a:r>
              <a:rPr lang="id-ID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    Volume  = mol x 22,4 L</a:t>
            </a:r>
          </a:p>
          <a:p>
            <a:r>
              <a:rPr lang="id-ID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                    = 0,3 x 22,4 L</a:t>
            </a:r>
          </a:p>
          <a:p>
            <a:r>
              <a:rPr lang="id-ID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</a:rPr>
              <a:t>                    = 6,72 L</a:t>
            </a:r>
          </a:p>
          <a:p>
            <a:r>
              <a:rPr lang="id-ID" sz="2800" b="1" dirty="0" smtClean="0">
                <a:solidFill>
                  <a:srgbClr val="C00000"/>
                </a:solidFill>
              </a:rPr>
              <a:t>Jadi volume gas oksigen yang di perlukan adalah 6,72 L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6494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141668"/>
            <a:ext cx="884778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rgbClr val="00B050"/>
                </a:solidFill>
              </a:rPr>
              <a:t>c</a:t>
            </a:r>
            <a:r>
              <a:rPr lang="id-ID" sz="4000" b="1" dirty="0" smtClean="0">
                <a:solidFill>
                  <a:srgbClr val="00B050"/>
                </a:solidFill>
              </a:rPr>
              <a:t>.Massa Al</a:t>
            </a:r>
            <a:r>
              <a:rPr lang="id-ID" sz="4000" b="1" baseline="-25000" dirty="0" smtClean="0">
                <a:solidFill>
                  <a:srgbClr val="00B050"/>
                </a:solidFill>
              </a:rPr>
              <a:t>2</a:t>
            </a:r>
            <a:r>
              <a:rPr lang="id-ID" sz="4000" b="1" dirty="0" smtClean="0">
                <a:solidFill>
                  <a:srgbClr val="00B050"/>
                </a:solidFill>
              </a:rPr>
              <a:t>O</a:t>
            </a:r>
            <a:r>
              <a:rPr lang="id-ID" sz="4000" b="1" baseline="-25000" dirty="0" smtClean="0">
                <a:solidFill>
                  <a:srgbClr val="00B050"/>
                </a:solidFill>
              </a:rPr>
              <a:t>3</a:t>
            </a:r>
            <a:r>
              <a:rPr lang="id-ID" sz="4000" b="1" dirty="0" smtClean="0">
                <a:solidFill>
                  <a:srgbClr val="00B050"/>
                </a:solidFill>
              </a:rPr>
              <a:t> yang di hasilkan.</a:t>
            </a:r>
          </a:p>
          <a:p>
            <a:endParaRPr lang="id-ID" sz="4000" dirty="0" smtClean="0">
              <a:solidFill>
                <a:srgbClr val="0070C0"/>
              </a:solidFill>
            </a:endParaRPr>
          </a:p>
          <a:p>
            <a:r>
              <a:rPr lang="id-ID" sz="4000" dirty="0" smtClean="0">
                <a:solidFill>
                  <a:srgbClr val="0070C0"/>
                </a:solidFill>
              </a:rPr>
              <a:t>   Mol Al</a:t>
            </a:r>
            <a:r>
              <a:rPr lang="id-ID" sz="4000" baseline="-25000" dirty="0" smtClean="0">
                <a:solidFill>
                  <a:srgbClr val="0070C0"/>
                </a:solidFill>
              </a:rPr>
              <a:t>2</a:t>
            </a:r>
            <a:r>
              <a:rPr lang="id-ID" sz="4000" dirty="0" smtClean="0">
                <a:solidFill>
                  <a:srgbClr val="0070C0"/>
                </a:solidFill>
              </a:rPr>
              <a:t>O</a:t>
            </a:r>
            <a:r>
              <a:rPr lang="id-ID" sz="4000" baseline="-25000" dirty="0" smtClean="0">
                <a:solidFill>
                  <a:srgbClr val="0070C0"/>
                </a:solidFill>
              </a:rPr>
              <a:t>3</a:t>
            </a:r>
            <a:r>
              <a:rPr lang="id-ID" sz="4000" dirty="0" smtClean="0">
                <a:solidFill>
                  <a:srgbClr val="0070C0"/>
                </a:solidFill>
              </a:rPr>
              <a:t> =  0,2 mol</a:t>
            </a:r>
          </a:p>
          <a:p>
            <a:r>
              <a:rPr lang="id-ID" sz="4000" dirty="0" smtClean="0">
                <a:solidFill>
                  <a:srgbClr val="0070C0"/>
                </a:solidFill>
              </a:rPr>
              <a:t>   Mol            = gram / Mr</a:t>
            </a:r>
          </a:p>
          <a:p>
            <a:r>
              <a:rPr lang="id-ID" sz="4000" dirty="0" smtClean="0">
                <a:solidFill>
                  <a:srgbClr val="0070C0"/>
                </a:solidFill>
              </a:rPr>
              <a:t>   gram          = mol x Mr</a:t>
            </a:r>
          </a:p>
          <a:p>
            <a:r>
              <a:rPr lang="id-ID" sz="4000" dirty="0" smtClean="0">
                <a:solidFill>
                  <a:srgbClr val="0070C0"/>
                </a:solidFill>
              </a:rPr>
              <a:t>                      = 0,2 x  102</a:t>
            </a:r>
          </a:p>
          <a:p>
            <a:r>
              <a:rPr lang="id-ID" sz="4000" dirty="0" smtClean="0">
                <a:solidFill>
                  <a:srgbClr val="0070C0"/>
                </a:solidFill>
              </a:rPr>
              <a:t>                      = 20,4 gram</a:t>
            </a:r>
          </a:p>
          <a:p>
            <a:r>
              <a:rPr lang="id-ID" sz="4000" b="1" dirty="0" smtClean="0">
                <a:solidFill>
                  <a:srgbClr val="C00000"/>
                </a:solidFill>
              </a:rPr>
              <a:t>Jadi massa Al</a:t>
            </a:r>
            <a:r>
              <a:rPr lang="id-ID" sz="4000" b="1" baseline="-25000" dirty="0" smtClean="0">
                <a:solidFill>
                  <a:srgbClr val="C00000"/>
                </a:solidFill>
              </a:rPr>
              <a:t>2</a:t>
            </a:r>
            <a:r>
              <a:rPr lang="id-ID" sz="4000" b="1" dirty="0" smtClean="0">
                <a:solidFill>
                  <a:srgbClr val="C00000"/>
                </a:solidFill>
              </a:rPr>
              <a:t>O</a:t>
            </a:r>
            <a:r>
              <a:rPr lang="id-ID" sz="4000" b="1" baseline="-25000" dirty="0" smtClean="0">
                <a:solidFill>
                  <a:srgbClr val="C00000"/>
                </a:solidFill>
              </a:rPr>
              <a:t>3 </a:t>
            </a:r>
            <a:r>
              <a:rPr lang="id-ID" sz="4000" b="1" dirty="0" smtClean="0">
                <a:solidFill>
                  <a:srgbClr val="C00000"/>
                </a:solidFill>
              </a:rPr>
              <a:t> yang di hasilkan adalah 20,4 gram</a:t>
            </a:r>
          </a:p>
          <a:p>
            <a:endParaRPr lang="id-ID" sz="4000" dirty="0">
              <a:solidFill>
                <a:srgbClr val="0070C0"/>
              </a:solidFill>
            </a:endParaRPr>
          </a:p>
          <a:p>
            <a:endParaRPr lang="id-ID" sz="3200" dirty="0" smtClean="0">
              <a:solidFill>
                <a:srgbClr val="0070C0"/>
              </a:solidFill>
            </a:endParaRPr>
          </a:p>
          <a:p>
            <a:endParaRPr lang="id-ID" sz="3200" dirty="0"/>
          </a:p>
        </p:txBody>
      </p:sp>
      <p:sp>
        <p:nvSpPr>
          <p:cNvPr id="4" name="Oval 3"/>
          <p:cNvSpPr/>
          <p:nvPr/>
        </p:nvSpPr>
        <p:spPr>
          <a:xfrm>
            <a:off x="5383368" y="1339403"/>
            <a:ext cx="3606086" cy="241863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rgbClr val="0070C0"/>
                </a:solidFill>
              </a:rPr>
              <a:t>Mr </a:t>
            </a:r>
            <a:r>
              <a:rPr lang="id-ID" sz="2000" b="1" dirty="0" smtClean="0">
                <a:solidFill>
                  <a:srgbClr val="0070C0"/>
                </a:solidFill>
              </a:rPr>
              <a:t>Al</a:t>
            </a:r>
            <a:r>
              <a:rPr lang="id-ID" sz="2000" b="1" baseline="-25000" dirty="0" smtClean="0">
                <a:solidFill>
                  <a:srgbClr val="0070C0"/>
                </a:solidFill>
              </a:rPr>
              <a:t>2</a:t>
            </a:r>
            <a:r>
              <a:rPr lang="id-ID" sz="2000" b="1" dirty="0" smtClean="0">
                <a:solidFill>
                  <a:srgbClr val="0070C0"/>
                </a:solidFill>
              </a:rPr>
              <a:t>O</a:t>
            </a:r>
            <a:r>
              <a:rPr lang="id-ID" sz="2000" b="1" baseline="-25000" dirty="0" smtClean="0">
                <a:solidFill>
                  <a:srgbClr val="0070C0"/>
                </a:solidFill>
              </a:rPr>
              <a:t>3</a:t>
            </a:r>
            <a:r>
              <a:rPr lang="id-ID" sz="2000" b="1" dirty="0" smtClean="0">
                <a:solidFill>
                  <a:srgbClr val="0070C0"/>
                </a:solidFill>
              </a:rPr>
              <a:t> = 2.27 + 3.16</a:t>
            </a:r>
          </a:p>
          <a:p>
            <a:pPr algn="ctr"/>
            <a:r>
              <a:rPr lang="id-ID" sz="2000" b="1" dirty="0" smtClean="0">
                <a:solidFill>
                  <a:srgbClr val="0070C0"/>
                </a:solidFill>
              </a:rPr>
              <a:t>     = 102 </a:t>
            </a:r>
            <a:endParaRPr lang="id-ID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3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218941"/>
            <a:ext cx="8512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00B050"/>
                </a:solidFill>
              </a:rPr>
              <a:t>d. Massa gas oksigen yang telah bereaksi.</a:t>
            </a:r>
          </a:p>
          <a:p>
            <a:r>
              <a:rPr lang="id-ID" sz="4000" dirty="0" smtClean="0">
                <a:solidFill>
                  <a:srgbClr val="7030A0"/>
                </a:solidFill>
              </a:rPr>
              <a:t>    Mol   =  gram / Mr</a:t>
            </a:r>
          </a:p>
          <a:p>
            <a:r>
              <a:rPr lang="id-ID" sz="4000" dirty="0" smtClean="0">
                <a:solidFill>
                  <a:srgbClr val="7030A0"/>
                </a:solidFill>
              </a:rPr>
              <a:t>     Gram =  Mol x  Mr</a:t>
            </a:r>
          </a:p>
          <a:p>
            <a:r>
              <a:rPr lang="id-ID" sz="4000" dirty="0" smtClean="0">
                <a:solidFill>
                  <a:srgbClr val="7030A0"/>
                </a:solidFill>
              </a:rPr>
              <a:t>                =  0,4  x  32</a:t>
            </a:r>
          </a:p>
          <a:p>
            <a:r>
              <a:rPr lang="id-ID" sz="4000" dirty="0" smtClean="0">
                <a:solidFill>
                  <a:srgbClr val="7030A0"/>
                </a:solidFill>
              </a:rPr>
              <a:t>                =  12,8 gram</a:t>
            </a:r>
          </a:p>
          <a:p>
            <a:r>
              <a:rPr lang="id-ID" sz="4000" b="1" dirty="0" smtClean="0">
                <a:solidFill>
                  <a:srgbClr val="C00000"/>
                </a:solidFill>
              </a:rPr>
              <a:t>Jadi massa gas oksigen yang di perlukan adalah 12, 8 gram</a:t>
            </a:r>
          </a:p>
          <a:p>
            <a:endParaRPr lang="id-ID" sz="4000" dirty="0"/>
          </a:p>
        </p:txBody>
      </p:sp>
      <p:sp>
        <p:nvSpPr>
          <p:cNvPr id="3" name="Oval 2"/>
          <p:cNvSpPr/>
          <p:nvPr/>
        </p:nvSpPr>
        <p:spPr>
          <a:xfrm>
            <a:off x="5151549" y="1197735"/>
            <a:ext cx="2472743" cy="20734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rgbClr val="FF0000"/>
                </a:solidFill>
              </a:rPr>
              <a:t>Mr O</a:t>
            </a:r>
            <a:r>
              <a:rPr lang="id-ID" sz="2000" b="1" baseline="-25000" dirty="0" smtClean="0">
                <a:solidFill>
                  <a:srgbClr val="FF0000"/>
                </a:solidFill>
              </a:rPr>
              <a:t>2</a:t>
            </a:r>
            <a:r>
              <a:rPr lang="id-ID" sz="2000" b="1" dirty="0" smtClean="0">
                <a:solidFill>
                  <a:srgbClr val="FF0000"/>
                </a:solidFill>
              </a:rPr>
              <a:t> = 2x16</a:t>
            </a:r>
          </a:p>
          <a:p>
            <a:pPr algn="ctr"/>
            <a:r>
              <a:rPr lang="id-ID" sz="2000" b="1" dirty="0" smtClean="0">
                <a:solidFill>
                  <a:srgbClr val="FF0000"/>
                </a:solidFill>
              </a:rPr>
              <a:t>         =  32</a:t>
            </a:r>
            <a:endParaRPr lang="id-ID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42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638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PERHITUNGAN KIMIA DALAM PERSAMAAN REAKSI-1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20</cp:revision>
  <dcterms:created xsi:type="dcterms:W3CDTF">2021-04-08T14:25:17Z</dcterms:created>
  <dcterms:modified xsi:type="dcterms:W3CDTF">2021-04-08T18:01:56Z</dcterms:modified>
</cp:coreProperties>
</file>