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73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9752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475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127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121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04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715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606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859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9807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025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38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FF425-86FA-47C0-917F-3D47C81D1627}" type="datetimeFigureOut">
              <a:rPr lang="id-ID" smtClean="0"/>
              <a:t>19/05/2021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9B366-FA8B-430F-91D2-88148B6F3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598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122363"/>
            <a:ext cx="7772400" cy="2387600"/>
          </a:xfrm>
        </p:spPr>
        <p:txBody>
          <a:bodyPr>
            <a:noAutofit/>
          </a:bodyPr>
          <a:lstStyle/>
          <a:p>
            <a:r>
              <a:rPr lang="id-ID" sz="96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PEREAKSI PEMBATAS</a:t>
            </a:r>
            <a:endParaRPr lang="id-ID" sz="9600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/>
          <a:p>
            <a:pPr algn="r"/>
            <a:r>
              <a:rPr lang="id-ID" sz="2000" b="1" i="1" dirty="0" smtClean="0">
                <a:solidFill>
                  <a:srgbClr val="7030A0"/>
                </a:solidFill>
              </a:rPr>
              <a:t>BY.RAHEL KEMIT</a:t>
            </a:r>
            <a:endParaRPr lang="id-ID" sz="20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600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52" y="90152"/>
            <a:ext cx="905384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0070C0"/>
                </a:solidFill>
              </a:rPr>
              <a:t>Jawab :</a:t>
            </a:r>
          </a:p>
          <a:p>
            <a:r>
              <a:rPr lang="id-ID" sz="3200" b="1" dirty="0" smtClean="0">
                <a:solidFill>
                  <a:srgbClr val="C00000"/>
                </a:solidFill>
              </a:rPr>
              <a:t>Langkah 1, cari jenis reaksinya dengan terlebih dahulu hitung jumlah mol masing-masing zat,lalu bagikan dengan koefisien masing-masing.</a:t>
            </a:r>
            <a:endParaRPr lang="id-ID" sz="32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3200" b="1" dirty="0" smtClean="0">
                <a:solidFill>
                  <a:srgbClr val="00B050"/>
                </a:solidFill>
              </a:rPr>
              <a:t>Mol Fe = Gram Fe/Ar  =  5,6 / 56  = 0,1 mol</a:t>
            </a:r>
          </a:p>
          <a:p>
            <a:r>
              <a:rPr lang="id-ID" sz="3200" b="1" dirty="0">
                <a:solidFill>
                  <a:srgbClr val="00B050"/>
                </a:solidFill>
              </a:rPr>
              <a:t> </a:t>
            </a:r>
            <a:r>
              <a:rPr lang="id-ID" sz="3200" b="1" dirty="0" smtClean="0">
                <a:solidFill>
                  <a:srgbClr val="00B050"/>
                </a:solidFill>
              </a:rPr>
              <a:t>     Mol Fe/ koefisien =  0,1 / 1  = </a:t>
            </a:r>
            <a:r>
              <a:rPr lang="id-ID" sz="3200" b="1" dirty="0" smtClean="0">
                <a:solidFill>
                  <a:srgbClr val="00B050"/>
                </a:solidFill>
              </a:rPr>
              <a:t>0,1</a:t>
            </a:r>
            <a:endParaRPr lang="id-ID" sz="3200" b="1" dirty="0" smtClean="0">
              <a:solidFill>
                <a:srgbClr val="00B050"/>
              </a:solidFill>
            </a:endParaRPr>
          </a:p>
          <a:p>
            <a:endParaRPr lang="id-ID" sz="3200" b="1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3200" b="1" dirty="0" smtClean="0">
                <a:solidFill>
                  <a:srgbClr val="7030A0"/>
                </a:solidFill>
              </a:rPr>
              <a:t>Mol S  =  gram S /Ar  =  3,2 / 32  = 0,1 mol</a:t>
            </a:r>
          </a:p>
          <a:p>
            <a:r>
              <a:rPr lang="id-ID" sz="3200" b="1" dirty="0">
                <a:solidFill>
                  <a:srgbClr val="7030A0"/>
                </a:solidFill>
              </a:rPr>
              <a:t> </a:t>
            </a:r>
            <a:r>
              <a:rPr lang="id-ID" sz="3200" b="1" dirty="0" smtClean="0">
                <a:solidFill>
                  <a:srgbClr val="7030A0"/>
                </a:solidFill>
              </a:rPr>
              <a:t>     Mol S / koefisien = </a:t>
            </a:r>
            <a:r>
              <a:rPr lang="id-ID" sz="3200" b="1" dirty="0" smtClean="0">
                <a:solidFill>
                  <a:srgbClr val="7030A0"/>
                </a:solidFill>
              </a:rPr>
              <a:t>0,1 </a:t>
            </a:r>
            <a:r>
              <a:rPr lang="id-ID" sz="3200" b="1" dirty="0" smtClean="0">
                <a:solidFill>
                  <a:srgbClr val="7030A0"/>
                </a:solidFill>
              </a:rPr>
              <a:t>/ 1  = </a:t>
            </a:r>
            <a:r>
              <a:rPr lang="id-ID" sz="3200" b="1" dirty="0" smtClean="0">
                <a:solidFill>
                  <a:srgbClr val="7030A0"/>
                </a:solidFill>
              </a:rPr>
              <a:t>0,1</a:t>
            </a:r>
            <a:endParaRPr lang="id-ID" sz="3200" b="1" dirty="0">
              <a:solidFill>
                <a:srgbClr val="7030A0"/>
              </a:solidFill>
            </a:endParaRPr>
          </a:p>
          <a:p>
            <a:r>
              <a:rPr lang="id-ID" sz="3200" b="1" dirty="0" smtClean="0">
                <a:solidFill>
                  <a:schemeClr val="accent6"/>
                </a:solidFill>
              </a:rPr>
              <a:t>Berarti jenis reaksi nya adalah reaksi stoikiometris ( reaksi yang sempurna ) dimana perbandingan koefisien = perbandingan mol.</a:t>
            </a:r>
            <a:endParaRPr lang="id-ID" sz="3200" dirty="0"/>
          </a:p>
          <a:p>
            <a:r>
              <a:rPr lang="id-ID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Yaitu :  1  :   1    =     0,1    :      0,1</a:t>
            </a:r>
            <a:endParaRPr lang="id-ID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85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820" y="193185"/>
            <a:ext cx="891218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C00000"/>
                </a:solidFill>
              </a:rPr>
              <a:t>Langkah 2, buat tabel biar lebih gampang.</a:t>
            </a:r>
          </a:p>
          <a:p>
            <a:endParaRPr lang="id-ID" sz="2400" dirty="0"/>
          </a:p>
          <a:p>
            <a:r>
              <a:rPr lang="id-ID" sz="2400" b="1" dirty="0" smtClean="0">
                <a:solidFill>
                  <a:srgbClr val="0070C0"/>
                </a:solidFill>
              </a:rPr>
              <a:t>                                 Fe             +              S             →          FeS </a:t>
            </a:r>
          </a:p>
          <a:p>
            <a:r>
              <a:rPr lang="id-ID" sz="2400" b="1" dirty="0" smtClean="0">
                <a:solidFill>
                  <a:srgbClr val="00B050"/>
                </a:solidFill>
              </a:rPr>
              <a:t>Mula – mula  :   0,1 mol                   0, 1 mol                     -</a:t>
            </a:r>
          </a:p>
          <a:p>
            <a:r>
              <a:rPr lang="id-ID" sz="2400" b="1" dirty="0" smtClean="0">
                <a:solidFill>
                  <a:srgbClr val="C00000"/>
                </a:solidFill>
              </a:rPr>
              <a:t>Bereaksi          :  0,1                            0, 1                           0,1 </a:t>
            </a:r>
          </a:p>
          <a:p>
            <a:r>
              <a:rPr lang="id-ID" sz="2400" b="1" dirty="0" smtClean="0">
                <a:solidFill>
                  <a:srgbClr val="7030A0"/>
                </a:solidFill>
              </a:rPr>
              <a:t>Sisa                  :    0                                 0                            0,1</a:t>
            </a:r>
          </a:p>
          <a:p>
            <a:endParaRPr lang="id-ID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id-ID" sz="3200" b="1" dirty="0" smtClean="0">
                <a:solidFill>
                  <a:srgbClr val="C00000"/>
                </a:solidFill>
              </a:rPr>
              <a:t>Langkah 3, sesuaikan dengan pertanyaan soal.</a:t>
            </a:r>
          </a:p>
          <a:p>
            <a:pPr marL="514350" indent="-514350">
              <a:buAutoNum type="alphaLcPeriod"/>
            </a:pPr>
            <a:r>
              <a:rPr lang="id-ID" sz="3200" b="1" dirty="0" smtClean="0">
                <a:solidFill>
                  <a:srgbClr val="00B050"/>
                </a:solidFill>
              </a:rPr>
              <a:t>Jenis reaksi adalah reaksi stoikiometris /reaksi sempurna, karena kedua pereaksi sama sama habis.</a:t>
            </a:r>
            <a:endParaRPr lang="id-ID" sz="3200" b="1" dirty="0">
              <a:solidFill>
                <a:srgbClr val="00B050"/>
              </a:solidFill>
            </a:endParaRPr>
          </a:p>
          <a:p>
            <a:pPr marL="514350" indent="-514350">
              <a:buAutoNum type="alphaLcPeriod"/>
            </a:pPr>
            <a:r>
              <a:rPr lang="id-ID" sz="3200" b="1" dirty="0" smtClean="0">
                <a:solidFill>
                  <a:srgbClr val="7030A0"/>
                </a:solidFill>
              </a:rPr>
              <a:t>Pereaksi pembatas : Tidak ada</a:t>
            </a:r>
          </a:p>
          <a:p>
            <a:pPr marL="514350" indent="-514350">
              <a:buAutoNum type="alphaLcPeriod"/>
            </a:pPr>
            <a:r>
              <a:rPr lang="id-ID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Jumlah mol FeS yang terbentuk : 0,1 mol</a:t>
            </a:r>
          </a:p>
          <a:p>
            <a:pPr marL="514350" indent="-514350">
              <a:buAutoNum type="alphaLcPeriod"/>
            </a:pPr>
            <a:r>
              <a:rPr lang="id-ID" sz="3200" b="1" dirty="0" smtClean="0">
                <a:solidFill>
                  <a:srgbClr val="00B0F0"/>
                </a:solidFill>
              </a:rPr>
              <a:t>Zat yang sisa  : tidak ada, dan jumlah mol yang sisa juga tidak ada</a:t>
            </a:r>
          </a:p>
          <a:p>
            <a:endParaRPr lang="id-ID" sz="2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id-ID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id-ID" sz="2400" dirty="0" smtClean="0"/>
          </a:p>
          <a:p>
            <a:endParaRPr lang="id-ID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2124" y="2163651"/>
            <a:ext cx="6915955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754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031" y="167425"/>
            <a:ext cx="895081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i="1" dirty="0" smtClean="0">
                <a:solidFill>
                  <a:srgbClr val="FF0000"/>
                </a:solidFill>
              </a:rPr>
              <a:t>Tes uji kemampuan diri :</a:t>
            </a:r>
          </a:p>
          <a:p>
            <a:endParaRPr lang="id-ID" sz="3200" b="1" i="1" dirty="0">
              <a:solidFill>
                <a:srgbClr val="FF0000"/>
              </a:solidFill>
            </a:endParaRPr>
          </a:p>
          <a:p>
            <a:r>
              <a:rPr lang="id-ID" sz="3200" b="1" dirty="0" smtClean="0">
                <a:solidFill>
                  <a:srgbClr val="00B0F0"/>
                </a:solidFill>
              </a:rPr>
              <a:t>Jika 24 gram karbon ( Ar C = 12 ) di reaksikan dengan 32 gram oksigen ( Ar O = 16 ) menurut reaksi :</a:t>
            </a:r>
          </a:p>
          <a:p>
            <a:endParaRPr lang="id-ID" sz="3200" b="1" dirty="0"/>
          </a:p>
          <a:p>
            <a:r>
              <a:rPr lang="id-ID" sz="3200" b="1" dirty="0" smtClean="0"/>
              <a:t> C               +               O</a:t>
            </a:r>
            <a:r>
              <a:rPr lang="id-ID" sz="3200" b="1" baseline="-25000" dirty="0" smtClean="0"/>
              <a:t>2</a:t>
            </a:r>
            <a:r>
              <a:rPr lang="id-ID" sz="3200" b="1" dirty="0" smtClean="0"/>
              <a:t>          →     CO</a:t>
            </a:r>
            <a:r>
              <a:rPr lang="id-ID" sz="3200" b="1" baseline="-25000" dirty="0" smtClean="0"/>
              <a:t>2</a:t>
            </a:r>
            <a:endParaRPr lang="id-ID" sz="3200" b="1" dirty="0" smtClean="0"/>
          </a:p>
          <a:p>
            <a:endParaRPr lang="id-ID" sz="3200" b="1" dirty="0"/>
          </a:p>
          <a:p>
            <a:r>
              <a:rPr lang="id-ID" sz="3200" b="1" i="1" dirty="0" smtClean="0">
                <a:solidFill>
                  <a:srgbClr val="FF0000"/>
                </a:solidFill>
              </a:rPr>
              <a:t>Tentukanlah :</a:t>
            </a:r>
          </a:p>
          <a:p>
            <a:pPr marL="342900" indent="-342900">
              <a:buAutoNum type="alphaLcPeriod"/>
            </a:pPr>
            <a:r>
              <a:rPr lang="id-ID" sz="3200" b="1" dirty="0" smtClean="0">
                <a:solidFill>
                  <a:srgbClr val="92D050"/>
                </a:solidFill>
              </a:rPr>
              <a:t>Jenis reaksi</a:t>
            </a:r>
          </a:p>
          <a:p>
            <a:pPr marL="342900" indent="-342900">
              <a:buAutoNum type="alphaLcPeriod"/>
            </a:pPr>
            <a:r>
              <a:rPr lang="id-ID" sz="3200" b="1" dirty="0" smtClean="0">
                <a:solidFill>
                  <a:srgbClr val="0070C0"/>
                </a:solidFill>
              </a:rPr>
              <a:t>Pereaksi pembatas</a:t>
            </a:r>
          </a:p>
          <a:p>
            <a:pPr marL="342900" indent="-342900">
              <a:buAutoNum type="alphaLcPeriod"/>
            </a:pPr>
            <a:r>
              <a:rPr lang="id-ID" sz="3200" b="1" dirty="0" smtClean="0">
                <a:solidFill>
                  <a:srgbClr val="7030A0"/>
                </a:solidFill>
              </a:rPr>
              <a:t>Jumlah mol CO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</a:t>
            </a:r>
            <a:r>
              <a:rPr lang="id-ID" sz="3200" b="1" dirty="0" smtClean="0">
                <a:solidFill>
                  <a:srgbClr val="7030A0"/>
                </a:solidFill>
              </a:rPr>
              <a:t> yang terbentuk</a:t>
            </a:r>
          </a:p>
          <a:p>
            <a:pPr marL="342900" indent="-342900">
              <a:buAutoNum type="alphaLcPeriod"/>
            </a:pPr>
            <a:r>
              <a:rPr lang="id-ID" sz="3200" b="1" dirty="0" smtClean="0">
                <a:solidFill>
                  <a:schemeClr val="bg2">
                    <a:lumMod val="25000"/>
                  </a:schemeClr>
                </a:solidFill>
              </a:rPr>
              <a:t>Zat yang sisa dan jumlah mol zat yang sisa</a:t>
            </a:r>
            <a:endParaRPr lang="id-ID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142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/>
          <p:cNvSpPr/>
          <p:nvPr/>
        </p:nvSpPr>
        <p:spPr>
          <a:xfrm>
            <a:off x="940158" y="1056068"/>
            <a:ext cx="7688687" cy="5074276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solidFill>
                  <a:srgbClr val="FFC000"/>
                </a:solidFill>
              </a:rPr>
              <a:t>TERIMAKASIH BUAT PERHATIAN DAN KERJASAMA NYA ANAK IBU......</a:t>
            </a:r>
          </a:p>
          <a:p>
            <a:pPr algn="ctr"/>
            <a:endParaRPr lang="id-ID" sz="3600" b="1" dirty="0">
              <a:solidFill>
                <a:srgbClr val="FFC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C000"/>
                </a:solidFill>
              </a:rPr>
              <a:t>GOD BLESS U ALL SAYANG IBU.....</a:t>
            </a:r>
            <a:endParaRPr lang="id-ID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5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1668"/>
            <a:ext cx="902809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rgbClr val="FF0000"/>
                </a:solidFill>
              </a:rPr>
              <a:t>Bila dua zat direaksikan akan di dapat dua kemungkinan.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3200" b="1" dirty="0" smtClean="0">
                <a:solidFill>
                  <a:srgbClr val="00B050"/>
                </a:solidFill>
              </a:rPr>
              <a:t>Kemungkinan pertama</a:t>
            </a:r>
            <a:r>
              <a:rPr lang="id-ID" sz="3200" dirty="0" smtClean="0"/>
              <a:t>, </a:t>
            </a:r>
            <a:r>
              <a:rPr lang="id-ID" sz="3200" dirty="0" smtClean="0">
                <a:solidFill>
                  <a:srgbClr val="7030A0"/>
                </a:solidFill>
              </a:rPr>
              <a:t>kedua pereaksi tepat habis berekasi disebut </a:t>
            </a:r>
            <a:r>
              <a:rPr lang="id-ID" sz="3200" b="1" dirty="0" smtClean="0">
                <a:solidFill>
                  <a:schemeClr val="accent4">
                    <a:lumMod val="50000"/>
                  </a:schemeClr>
                </a:solidFill>
              </a:rPr>
              <a:t>reaksi stoikiometris (reaksi sempurna)</a:t>
            </a:r>
            <a:r>
              <a:rPr lang="id-ID" sz="3200" dirty="0" smtClean="0">
                <a:solidFill>
                  <a:srgbClr val="7030A0"/>
                </a:solidFill>
              </a:rPr>
              <a:t> dan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d-ID" sz="3200" dirty="0" smtClean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3200" b="1" dirty="0" smtClean="0">
                <a:solidFill>
                  <a:srgbClr val="00B050"/>
                </a:solidFill>
              </a:rPr>
              <a:t>Kemungkinan kedua </a:t>
            </a:r>
            <a:r>
              <a:rPr lang="id-ID" sz="3200" dirty="0" smtClean="0"/>
              <a:t>, s</a:t>
            </a:r>
            <a:r>
              <a:rPr lang="id-ID" sz="3200" dirty="0" smtClean="0">
                <a:solidFill>
                  <a:srgbClr val="7030A0"/>
                </a:solidFill>
              </a:rPr>
              <a:t>alah satu pereaksi habis sedangkan pereaksi yang lain bersisa disebut </a:t>
            </a:r>
            <a:r>
              <a:rPr lang="id-ID" sz="3200" b="1" dirty="0" smtClean="0">
                <a:solidFill>
                  <a:schemeClr val="accent4">
                    <a:lumMod val="50000"/>
                  </a:schemeClr>
                </a:solidFill>
              </a:rPr>
              <a:t>reaksi non stoikiometris (reaksi tidak sempurna ).</a:t>
            </a:r>
          </a:p>
          <a:p>
            <a:endParaRPr lang="id-ID" sz="3200" dirty="0"/>
          </a:p>
          <a:p>
            <a:r>
              <a:rPr lang="id-ID" sz="3200" b="1" dirty="0" smtClean="0">
                <a:solidFill>
                  <a:schemeClr val="accent1"/>
                </a:solidFill>
              </a:rPr>
              <a:t>Pereaksi yang habis akan membatasi hasil reaksi yang di dapat</a:t>
            </a:r>
            <a:r>
              <a:rPr lang="id-ID" sz="3200" dirty="0" smtClean="0"/>
              <a:t>. </a:t>
            </a:r>
            <a:r>
              <a:rPr lang="id-ID" sz="3200" b="1" dirty="0" smtClean="0">
                <a:solidFill>
                  <a:srgbClr val="00B050"/>
                </a:solidFill>
              </a:rPr>
              <a:t>Pereaksi yang membatasi hasil reaksi ini disebut dengan </a:t>
            </a:r>
            <a:r>
              <a:rPr lang="id-ID" sz="3200" b="1" i="1" dirty="0" smtClean="0">
                <a:solidFill>
                  <a:srgbClr val="C00000"/>
                </a:solidFill>
              </a:rPr>
              <a:t>pereaksi pembatas.</a:t>
            </a:r>
          </a:p>
          <a:p>
            <a:endParaRPr lang="id-ID" sz="3600" b="1" i="1" dirty="0"/>
          </a:p>
          <a:p>
            <a:endParaRPr lang="id-ID" sz="1600" b="1" i="1" dirty="0" smtClean="0"/>
          </a:p>
          <a:p>
            <a:endParaRPr lang="id-ID" b="1" i="1" dirty="0" smtClean="0"/>
          </a:p>
          <a:p>
            <a:endParaRPr lang="id-ID" b="1" i="1" dirty="0" smtClean="0"/>
          </a:p>
          <a:p>
            <a:endParaRPr lang="id-ID" b="1" i="1" dirty="0" smtClean="0"/>
          </a:p>
        </p:txBody>
      </p:sp>
    </p:spTree>
    <p:extLst>
      <p:ext uri="{BB962C8B-B14F-4D97-AF65-F5344CB8AC3E}">
        <p14:creationId xmlns:p14="http://schemas.microsoft.com/office/powerpoint/2010/main" val="325452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52" y="193183"/>
            <a:ext cx="896369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i="1" dirty="0" smtClean="0">
                <a:solidFill>
                  <a:srgbClr val="C00000"/>
                </a:solidFill>
              </a:rPr>
              <a:t>Contoh :</a:t>
            </a:r>
          </a:p>
          <a:p>
            <a:r>
              <a:rPr lang="id-ID" sz="3600" b="1" i="1" dirty="0" smtClean="0">
                <a:solidFill>
                  <a:srgbClr val="0070C0"/>
                </a:solidFill>
              </a:rPr>
              <a:t>Jika A dan B di reaksikan membentuk produk AB,</a:t>
            </a:r>
            <a:r>
              <a:rPr lang="id-ID" sz="3600" b="1" i="1" dirty="0" smtClean="0"/>
              <a:t> </a:t>
            </a:r>
            <a:r>
              <a:rPr lang="id-ID" sz="3600" b="1" i="1" dirty="0" smtClean="0">
                <a:solidFill>
                  <a:srgbClr val="00B050"/>
                </a:solidFill>
              </a:rPr>
              <a:t>maka</a:t>
            </a:r>
          </a:p>
          <a:p>
            <a:r>
              <a:rPr lang="id-ID" sz="3600" b="1" i="1" dirty="0" smtClean="0">
                <a:solidFill>
                  <a:srgbClr val="00B050"/>
                </a:solidFill>
              </a:rPr>
              <a:t>Kemungkinan terjadi :</a:t>
            </a:r>
          </a:p>
          <a:p>
            <a:r>
              <a:rPr lang="id-ID" sz="3600" b="1" i="1" dirty="0" smtClean="0">
                <a:solidFill>
                  <a:srgbClr val="C00000"/>
                </a:solidFill>
              </a:rPr>
              <a:t>* A               +                B    →         AB</a:t>
            </a:r>
          </a:p>
          <a:p>
            <a:r>
              <a:rPr lang="id-ID" sz="3600" b="1" i="1" dirty="0" smtClean="0">
                <a:solidFill>
                  <a:srgbClr val="7030A0"/>
                </a:solidFill>
              </a:rPr>
              <a:t>(habis)                   (habis )</a:t>
            </a:r>
          </a:p>
          <a:p>
            <a:endParaRPr lang="id-ID" sz="3600" b="1" i="1" dirty="0" smtClean="0"/>
          </a:p>
          <a:p>
            <a:r>
              <a:rPr lang="id-ID" sz="3600" b="1" i="1" dirty="0" smtClean="0">
                <a:solidFill>
                  <a:srgbClr val="C00000"/>
                </a:solidFill>
              </a:rPr>
              <a:t>* A               +                B    →         AB</a:t>
            </a:r>
          </a:p>
          <a:p>
            <a:r>
              <a:rPr lang="id-ID" sz="3600" b="1" i="1" dirty="0" smtClean="0">
                <a:solidFill>
                  <a:srgbClr val="00B050"/>
                </a:solidFill>
              </a:rPr>
              <a:t>(habis)                   </a:t>
            </a:r>
            <a:r>
              <a:rPr lang="id-ID" sz="3600" b="1" i="1" dirty="0" smtClean="0">
                <a:solidFill>
                  <a:srgbClr val="FFC000"/>
                </a:solidFill>
              </a:rPr>
              <a:t>(sisa )</a:t>
            </a:r>
          </a:p>
          <a:p>
            <a:endParaRPr lang="id-ID" sz="3600" b="1" i="1" dirty="0" smtClean="0"/>
          </a:p>
          <a:p>
            <a:r>
              <a:rPr lang="id-ID" sz="3600" b="1" i="1" dirty="0" smtClean="0">
                <a:solidFill>
                  <a:srgbClr val="C00000"/>
                </a:solidFill>
              </a:rPr>
              <a:t>* A               +                B    →         AB</a:t>
            </a:r>
          </a:p>
          <a:p>
            <a:r>
              <a:rPr lang="id-ID" sz="3600" b="1" i="1" dirty="0" smtClean="0">
                <a:solidFill>
                  <a:srgbClr val="FFC000"/>
                </a:solidFill>
              </a:rPr>
              <a:t>(sisa)                   </a:t>
            </a:r>
            <a:r>
              <a:rPr lang="id-ID" sz="3600" b="1" i="1" dirty="0" smtClean="0">
                <a:solidFill>
                  <a:srgbClr val="00B050"/>
                </a:solidFill>
              </a:rPr>
              <a:t>(habis )</a:t>
            </a:r>
          </a:p>
          <a:p>
            <a:endParaRPr lang="id-ID" b="1" i="1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064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668" y="0"/>
            <a:ext cx="892505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0070C0"/>
                </a:solidFill>
              </a:rPr>
              <a:t>Cara menentukan yang mana pereaksi pembatas ( zat yang habis adalah, carilah zat yang jumlah mol / koefisien yang hasil baginya lebih kecil) </a:t>
            </a:r>
            <a:r>
              <a:rPr lang="id-ID" sz="3600" dirty="0" smtClean="0"/>
              <a:t>,</a:t>
            </a:r>
            <a:r>
              <a:rPr lang="id-ID" sz="3600" dirty="0" smtClean="0">
                <a:solidFill>
                  <a:srgbClr val="00B050"/>
                </a:solidFill>
              </a:rPr>
              <a:t>berfungsi sebagai standard dalam perhitungan.</a:t>
            </a:r>
          </a:p>
          <a:p>
            <a:r>
              <a:rPr lang="id-ID" sz="3600" dirty="0" smtClean="0">
                <a:solidFill>
                  <a:srgbClr val="7030A0"/>
                </a:solidFill>
              </a:rPr>
              <a:t>Atau untuk menentukan mana zat yang bersisa adalah cari zat yang jumlah mol/koefisien yang hasil baginya lebih besar.</a:t>
            </a:r>
            <a:endParaRPr lang="id-ID" sz="3600" dirty="0">
              <a:solidFill>
                <a:srgbClr val="7030A0"/>
              </a:solidFill>
            </a:endParaRPr>
          </a:p>
          <a:p>
            <a:r>
              <a:rPr lang="id-ID" sz="3600" b="1" dirty="0" smtClean="0">
                <a:solidFill>
                  <a:srgbClr val="C00000"/>
                </a:solidFill>
              </a:rPr>
              <a:t>Contoh :</a:t>
            </a:r>
            <a:endParaRPr lang="id-ID" sz="3600" b="1" dirty="0">
              <a:solidFill>
                <a:srgbClr val="C00000"/>
              </a:solidFill>
            </a:endParaRPr>
          </a:p>
          <a:p>
            <a:r>
              <a:rPr lang="id-ID" sz="3600" dirty="0" smtClean="0">
                <a:solidFill>
                  <a:srgbClr val="00B050"/>
                </a:solidFill>
              </a:rPr>
              <a:t>Jika 4 mol zat A di reaksikan dengan 2 mol zat B menurut reaksi :</a:t>
            </a:r>
            <a:endParaRPr lang="id-ID" sz="3600" dirty="0">
              <a:solidFill>
                <a:srgbClr val="00B050"/>
              </a:solidFill>
            </a:endParaRPr>
          </a:p>
          <a:p>
            <a:r>
              <a:rPr lang="id-ID" sz="3600" b="1" dirty="0" smtClean="0">
                <a:solidFill>
                  <a:srgbClr val="FFC000"/>
                </a:solidFill>
              </a:rPr>
              <a:t>A            +              2B             →           AB</a:t>
            </a:r>
            <a:r>
              <a:rPr lang="id-ID" sz="3600" b="1" baseline="-25000" dirty="0" smtClean="0">
                <a:solidFill>
                  <a:srgbClr val="FFC000"/>
                </a:solidFill>
              </a:rPr>
              <a:t>2</a:t>
            </a:r>
          </a:p>
          <a:p>
            <a:endParaRPr lang="id-ID" sz="3600" baseline="-25000" dirty="0"/>
          </a:p>
        </p:txBody>
      </p:sp>
    </p:spTree>
    <p:extLst>
      <p:ext uri="{BB962C8B-B14F-4D97-AF65-F5344CB8AC3E}">
        <p14:creationId xmlns:p14="http://schemas.microsoft.com/office/powerpoint/2010/main" val="425527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3031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C00000"/>
                </a:solidFill>
              </a:rPr>
              <a:t>Tentukanlah :</a:t>
            </a:r>
          </a:p>
          <a:p>
            <a:pPr marL="342900" indent="-342900">
              <a:buAutoNum type="alphaLcPeriod"/>
            </a:pPr>
            <a:r>
              <a:rPr lang="id-ID" sz="3600" dirty="0" smtClean="0">
                <a:solidFill>
                  <a:srgbClr val="0070C0"/>
                </a:solidFill>
              </a:rPr>
              <a:t>Jenis reaksi </a:t>
            </a:r>
          </a:p>
          <a:p>
            <a:pPr marL="342900" indent="-342900">
              <a:buAutoNum type="alphaLcPeriod"/>
            </a:pPr>
            <a:r>
              <a:rPr lang="id-ID" sz="3600" dirty="0" smtClean="0">
                <a:solidFill>
                  <a:srgbClr val="0070C0"/>
                </a:solidFill>
              </a:rPr>
              <a:t>Pereaksi pembatas</a:t>
            </a:r>
          </a:p>
          <a:p>
            <a:pPr marL="342900" indent="-342900">
              <a:buAutoNum type="alphaLcPeriod"/>
            </a:pPr>
            <a:r>
              <a:rPr lang="id-ID" sz="3600" dirty="0" smtClean="0">
                <a:solidFill>
                  <a:srgbClr val="0070C0"/>
                </a:solidFill>
              </a:rPr>
              <a:t>Zat yang sisa dan Jumlah mol zat yang sisa</a:t>
            </a:r>
          </a:p>
          <a:p>
            <a:pPr marL="342900" indent="-342900">
              <a:buAutoNum type="alphaLcPeriod"/>
            </a:pPr>
            <a:r>
              <a:rPr lang="id-ID" sz="3600" dirty="0" smtClean="0">
                <a:solidFill>
                  <a:srgbClr val="0070C0"/>
                </a:solidFill>
              </a:rPr>
              <a:t>Jumlah mol zat AB</a:t>
            </a:r>
            <a:r>
              <a:rPr lang="id-ID" sz="3600" baseline="-25000" dirty="0" smtClean="0">
                <a:solidFill>
                  <a:srgbClr val="0070C0"/>
                </a:solidFill>
              </a:rPr>
              <a:t>2</a:t>
            </a:r>
            <a:r>
              <a:rPr lang="id-ID" sz="3600" dirty="0" smtClean="0">
                <a:solidFill>
                  <a:srgbClr val="0070C0"/>
                </a:solidFill>
              </a:rPr>
              <a:t> yang terbentuk</a:t>
            </a:r>
          </a:p>
          <a:p>
            <a:endParaRPr lang="id-ID" sz="3600" dirty="0"/>
          </a:p>
          <a:p>
            <a:r>
              <a:rPr lang="id-ID" sz="3600" b="1" dirty="0" smtClean="0">
                <a:solidFill>
                  <a:srgbClr val="C00000"/>
                </a:solidFill>
              </a:rPr>
              <a:t>Jawab :</a:t>
            </a:r>
          </a:p>
          <a:p>
            <a:r>
              <a:rPr lang="id-ID" sz="3600" b="1" dirty="0" smtClean="0">
                <a:solidFill>
                  <a:srgbClr val="00B050"/>
                </a:solidFill>
              </a:rPr>
              <a:t>Langkah 1, </a:t>
            </a:r>
            <a:r>
              <a:rPr lang="id-ID" sz="3600" b="1" dirty="0" smtClean="0">
                <a:solidFill>
                  <a:srgbClr val="7030A0"/>
                </a:solidFill>
              </a:rPr>
              <a:t>tentukan jenis reaksi dengan cara membagikan jumlah mol pereaksi dengan koefisien masing masing zat.</a:t>
            </a:r>
          </a:p>
          <a:p>
            <a:endParaRPr lang="id-ID" sz="3600" dirty="0" smtClean="0">
              <a:solidFill>
                <a:srgbClr val="7030A0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4592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52" y="0"/>
            <a:ext cx="8925059" cy="7212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dirty="0" smtClean="0">
                <a:solidFill>
                  <a:srgbClr val="C00000"/>
                </a:solidFill>
              </a:rPr>
              <a:t>A            +              2B             →           AB</a:t>
            </a:r>
            <a:r>
              <a:rPr lang="id-ID" sz="4000" baseline="-25000" dirty="0" smtClean="0">
                <a:solidFill>
                  <a:srgbClr val="C00000"/>
                </a:solidFill>
              </a:rPr>
              <a:t>2</a:t>
            </a:r>
          </a:p>
          <a:p>
            <a:endParaRPr lang="id-ID" sz="4000" baseline="-25000" dirty="0"/>
          </a:p>
          <a:p>
            <a:r>
              <a:rPr lang="id-ID" sz="4000" dirty="0" smtClean="0"/>
              <a:t>4 mol                    2 mol                        -</a:t>
            </a:r>
          </a:p>
          <a:p>
            <a:endParaRPr lang="id-ID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4000" dirty="0" smtClean="0">
                <a:solidFill>
                  <a:srgbClr val="0070C0"/>
                </a:solidFill>
              </a:rPr>
              <a:t>Zat A , mol/koefisien =  4/1  = 4 </a:t>
            </a:r>
          </a:p>
          <a:p>
            <a:r>
              <a:rPr lang="id-ID" sz="4000" dirty="0">
                <a:solidFill>
                  <a:srgbClr val="0070C0"/>
                </a:solidFill>
              </a:rPr>
              <a:t> </a:t>
            </a:r>
            <a:r>
              <a:rPr lang="id-ID" sz="4000" dirty="0" smtClean="0">
                <a:solidFill>
                  <a:srgbClr val="0070C0"/>
                </a:solidFill>
              </a:rPr>
              <a:t>   ( hasil bagi lebih besar, zat yang sisa )</a:t>
            </a:r>
          </a:p>
          <a:p>
            <a:endParaRPr lang="id-ID" sz="4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4000" dirty="0" smtClean="0">
                <a:solidFill>
                  <a:srgbClr val="00B050"/>
                </a:solidFill>
              </a:rPr>
              <a:t>Zat B , mol / koefisien = 2/2 = 1 </a:t>
            </a:r>
          </a:p>
          <a:p>
            <a:r>
              <a:rPr lang="id-ID" sz="4000" dirty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 ( hasil bagi lebih kecil, zat yang      habis/pereaksi pembatas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d-ID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4802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52" y="128789"/>
            <a:ext cx="8899302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00B050"/>
                </a:solidFill>
              </a:rPr>
              <a:t>Langkah 2, </a:t>
            </a:r>
            <a:r>
              <a:rPr lang="id-ID" sz="3600" b="1" dirty="0" smtClean="0">
                <a:solidFill>
                  <a:srgbClr val="7030A0"/>
                </a:solidFill>
              </a:rPr>
              <a:t>Bisa gunakan tabel, agar lebih mudah di fahami.</a:t>
            </a:r>
          </a:p>
          <a:p>
            <a:r>
              <a:rPr lang="id-ID" sz="2400" b="1" dirty="0" smtClean="0">
                <a:solidFill>
                  <a:schemeClr val="bg2">
                    <a:lumMod val="10000"/>
                  </a:schemeClr>
                </a:solidFill>
              </a:rPr>
              <a:t>                                ( sisa )                  </a:t>
            </a:r>
            <a:r>
              <a:rPr lang="id-ID" sz="2400" b="1" dirty="0" smtClean="0">
                <a:solidFill>
                  <a:schemeClr val="accent4">
                    <a:lumMod val="50000"/>
                  </a:schemeClr>
                </a:solidFill>
              </a:rPr>
              <a:t>(  habis )</a:t>
            </a:r>
          </a:p>
          <a:p>
            <a:r>
              <a:rPr lang="id-ID" sz="2400" b="1" dirty="0" smtClean="0">
                <a:solidFill>
                  <a:srgbClr val="00B0F0"/>
                </a:solidFill>
              </a:rPr>
              <a:t>                                  </a:t>
            </a:r>
            <a:r>
              <a:rPr lang="id-ID" sz="2400" b="1" dirty="0" smtClean="0">
                <a:solidFill>
                  <a:srgbClr val="FF0000"/>
                </a:solidFill>
              </a:rPr>
              <a:t>A            +              2B             →           AB</a:t>
            </a:r>
            <a:r>
              <a:rPr lang="id-ID" sz="2400" b="1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id-ID" sz="2400" b="1" dirty="0" smtClean="0">
                <a:solidFill>
                  <a:srgbClr val="00B0F0"/>
                </a:solidFill>
              </a:rPr>
              <a:t>Mula-mula :        4 mol                         2 mol                            _</a:t>
            </a:r>
          </a:p>
          <a:p>
            <a:r>
              <a:rPr lang="id-ID" sz="2400" b="1" dirty="0" smtClean="0">
                <a:solidFill>
                  <a:srgbClr val="00B0F0"/>
                </a:solidFill>
              </a:rPr>
              <a:t>Bereaksi     :         ½ x 2 = 1 mol           2 mol                        ½ x 2  =1 mol</a:t>
            </a:r>
          </a:p>
          <a:p>
            <a:r>
              <a:rPr lang="id-ID" sz="2400" b="1" dirty="0" smtClean="0">
                <a:solidFill>
                  <a:srgbClr val="00B0F0"/>
                </a:solidFill>
              </a:rPr>
              <a:t>Sisa             :         4 – 1  = 3 mol             0                               1 mol</a:t>
            </a:r>
          </a:p>
          <a:p>
            <a:endParaRPr lang="id-ID" sz="2400" b="1" dirty="0">
              <a:solidFill>
                <a:srgbClr val="00B0F0"/>
              </a:solidFill>
            </a:endParaRPr>
          </a:p>
          <a:p>
            <a:endParaRPr lang="id-ID" sz="2400" dirty="0" smtClean="0"/>
          </a:p>
          <a:p>
            <a:r>
              <a:rPr lang="id-ID" sz="3600" b="1" dirty="0" smtClean="0">
                <a:solidFill>
                  <a:srgbClr val="00B050"/>
                </a:solidFill>
              </a:rPr>
              <a:t>Langkah 3</a:t>
            </a:r>
            <a:r>
              <a:rPr lang="id-ID" sz="3600" dirty="0" smtClean="0"/>
              <a:t>, </a:t>
            </a:r>
            <a:r>
              <a:rPr lang="id-ID" sz="3600" dirty="0" smtClean="0">
                <a:solidFill>
                  <a:srgbClr val="7030A0"/>
                </a:solidFill>
              </a:rPr>
              <a:t>Sesuaikan dengan pertanyaan soal.</a:t>
            </a:r>
          </a:p>
          <a:p>
            <a:pPr marL="457200" indent="-457200">
              <a:buAutoNum type="alphaLcPeriod"/>
            </a:pPr>
            <a:r>
              <a:rPr lang="id-ID" sz="3600" dirty="0" smtClean="0">
                <a:solidFill>
                  <a:srgbClr val="0070C0"/>
                </a:solidFill>
              </a:rPr>
              <a:t>Jenis reaksi </a:t>
            </a:r>
          </a:p>
          <a:p>
            <a:r>
              <a:rPr lang="id-ID" sz="3600" dirty="0"/>
              <a:t> </a:t>
            </a:r>
            <a:r>
              <a:rPr lang="id-ID" sz="3600" dirty="0" smtClean="0"/>
              <a:t>      </a:t>
            </a:r>
            <a:r>
              <a:rPr lang="id-ID" sz="3600" b="1" dirty="0" smtClean="0">
                <a:solidFill>
                  <a:schemeClr val="accent6"/>
                </a:solidFill>
              </a:rPr>
              <a:t>Reaksi non stoikiometris,karena ada zat yang tersisa dan ada zat yang habis bereaksi ( zat A sisa dan zat B habis bereaksi )</a:t>
            </a:r>
          </a:p>
          <a:p>
            <a:endParaRPr lang="id-ID" sz="36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18941" y="2717442"/>
            <a:ext cx="8435662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91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668" y="167425"/>
            <a:ext cx="8822028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00B0F0"/>
                </a:solidFill>
              </a:rPr>
              <a:t>b. Pereaksi pembatas</a:t>
            </a:r>
            <a:endParaRPr lang="id-ID" sz="3200" b="1" dirty="0">
              <a:solidFill>
                <a:srgbClr val="00B0F0"/>
              </a:solidFill>
            </a:endParaRPr>
          </a:p>
          <a:p>
            <a:r>
              <a:rPr lang="id-ID" sz="3200" dirty="0" smtClean="0"/>
              <a:t>    </a:t>
            </a:r>
            <a:r>
              <a:rPr lang="id-ID" sz="3200" dirty="0" smtClean="0">
                <a:solidFill>
                  <a:srgbClr val="00B050"/>
                </a:solidFill>
              </a:rPr>
              <a:t>Yaitu zat yang habis bereaksi, yang jumlah mol/koefisiennya lebih kecil yaitu zat B )</a:t>
            </a:r>
          </a:p>
          <a:p>
            <a:endParaRPr lang="id-ID" sz="3200" dirty="0"/>
          </a:p>
          <a:p>
            <a:r>
              <a:rPr lang="id-ID" sz="3200" b="1" dirty="0" smtClean="0">
                <a:solidFill>
                  <a:srgbClr val="0070C0"/>
                </a:solidFill>
              </a:rPr>
              <a:t>c. Zat yang sisa dan Jumlah mol zat yang sisa</a:t>
            </a:r>
          </a:p>
          <a:p>
            <a:r>
              <a:rPr lang="id-ID" sz="3200" dirty="0" smtClean="0"/>
              <a:t>    </a:t>
            </a:r>
            <a:r>
              <a:rPr lang="id-ID" sz="3200" dirty="0" smtClean="0">
                <a:solidFill>
                  <a:srgbClr val="7030A0"/>
                </a:solidFill>
              </a:rPr>
              <a:t>Zat yang sisa yaitu zat yang jumlah mol/koefisien nya lebih besar, yaitu zat A )</a:t>
            </a:r>
            <a:endParaRPr lang="id-ID" sz="3200" dirty="0">
              <a:solidFill>
                <a:srgbClr val="7030A0"/>
              </a:solidFill>
            </a:endParaRPr>
          </a:p>
          <a:p>
            <a:r>
              <a:rPr lang="id-ID" sz="3200" dirty="0" smtClean="0"/>
              <a:t>    </a:t>
            </a:r>
            <a:r>
              <a:rPr lang="id-ID" sz="3200" b="1" dirty="0" smtClean="0">
                <a:solidFill>
                  <a:srgbClr val="FF0000"/>
                </a:solidFill>
              </a:rPr>
              <a:t>Sisanya adalah = mula-mula – bereaksi</a:t>
            </a:r>
          </a:p>
          <a:p>
            <a:r>
              <a:rPr lang="id-ID" sz="3200" b="1" dirty="0">
                <a:solidFill>
                  <a:srgbClr val="FF0000"/>
                </a:solidFill>
              </a:rPr>
              <a:t> </a:t>
            </a:r>
            <a:r>
              <a:rPr lang="id-ID" sz="3200" b="1" dirty="0" smtClean="0">
                <a:solidFill>
                  <a:srgbClr val="FF0000"/>
                </a:solidFill>
              </a:rPr>
              <a:t>                              =  4 – 1</a:t>
            </a:r>
          </a:p>
          <a:p>
            <a:r>
              <a:rPr lang="id-ID" sz="3200" b="1" dirty="0">
                <a:solidFill>
                  <a:srgbClr val="FF0000"/>
                </a:solidFill>
              </a:rPr>
              <a:t> </a:t>
            </a:r>
            <a:r>
              <a:rPr lang="id-ID" sz="3200" b="1" dirty="0" smtClean="0">
                <a:solidFill>
                  <a:srgbClr val="FF0000"/>
                </a:solidFill>
              </a:rPr>
              <a:t>                              =   3  mol</a:t>
            </a:r>
            <a:endParaRPr lang="id-ID" sz="3200" b="1" dirty="0">
              <a:solidFill>
                <a:srgbClr val="FF0000"/>
              </a:solidFill>
            </a:endParaRPr>
          </a:p>
          <a:p>
            <a:r>
              <a:rPr lang="id-ID" sz="3200" dirty="0" smtClean="0"/>
              <a:t>d. </a:t>
            </a:r>
            <a:r>
              <a:rPr lang="id-ID" sz="3200" b="1" dirty="0" smtClean="0">
                <a:solidFill>
                  <a:schemeClr val="accent2">
                    <a:lumMod val="50000"/>
                  </a:schemeClr>
                </a:solidFill>
              </a:rPr>
              <a:t>Jumlah mol zat AB</a:t>
            </a:r>
            <a:r>
              <a:rPr lang="id-ID" sz="3200" b="1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id-ID" sz="3200" b="1" dirty="0" smtClean="0">
                <a:solidFill>
                  <a:schemeClr val="accent2">
                    <a:lumMod val="50000"/>
                  </a:schemeClr>
                </a:solidFill>
              </a:rPr>
              <a:t> yang terbentuk</a:t>
            </a:r>
          </a:p>
          <a:p>
            <a:r>
              <a:rPr lang="id-ID" sz="3200" dirty="0">
                <a:solidFill>
                  <a:srgbClr val="00B050"/>
                </a:solidFill>
              </a:rPr>
              <a:t> </a:t>
            </a:r>
            <a:r>
              <a:rPr lang="id-ID" sz="3200" dirty="0" smtClean="0">
                <a:solidFill>
                  <a:srgbClr val="00B050"/>
                </a:solidFill>
              </a:rPr>
              <a:t>    = ½ x 2 mol </a:t>
            </a:r>
          </a:p>
          <a:p>
            <a:r>
              <a:rPr lang="id-ID" sz="3200" dirty="0">
                <a:solidFill>
                  <a:srgbClr val="00B050"/>
                </a:solidFill>
              </a:rPr>
              <a:t> </a:t>
            </a:r>
            <a:r>
              <a:rPr lang="id-ID" sz="3200" dirty="0" smtClean="0">
                <a:solidFill>
                  <a:srgbClr val="00B050"/>
                </a:solidFill>
              </a:rPr>
              <a:t>    = 1 mol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r>
              <a:rPr lang="id-ID" dirty="0"/>
              <a:t> </a:t>
            </a:r>
            <a:r>
              <a:rPr lang="id-ID" dirty="0" smtClean="0"/>
              <a:t>              </a:t>
            </a:r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7124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8789"/>
            <a:ext cx="898945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C00000"/>
                </a:solidFill>
              </a:rPr>
              <a:t>Contoh soal 2.</a:t>
            </a:r>
            <a:endParaRPr lang="id-ID" sz="3600" b="1" dirty="0">
              <a:solidFill>
                <a:srgbClr val="C00000"/>
              </a:solidFill>
            </a:endParaRPr>
          </a:p>
          <a:p>
            <a:r>
              <a:rPr lang="id-ID" sz="3600" dirty="0" smtClean="0">
                <a:solidFill>
                  <a:srgbClr val="002060"/>
                </a:solidFill>
              </a:rPr>
              <a:t>Sebanyak 5,6 gram besi ( Ar Fe = 56 ) di reaksikan dengan 3,2gram belerang (Ar S = 32 ) menurut reaksi :</a:t>
            </a:r>
          </a:p>
          <a:p>
            <a:endParaRPr lang="id-ID" sz="3600" dirty="0"/>
          </a:p>
          <a:p>
            <a:r>
              <a:rPr lang="id-ID" sz="3600" b="1" dirty="0" smtClean="0">
                <a:solidFill>
                  <a:schemeClr val="tx2">
                    <a:lumMod val="50000"/>
                  </a:schemeClr>
                </a:solidFill>
              </a:rPr>
              <a:t>Fe              +                  S             →      FeS </a:t>
            </a:r>
          </a:p>
          <a:p>
            <a:endParaRPr lang="id-ID" sz="3600" dirty="0"/>
          </a:p>
          <a:p>
            <a:r>
              <a:rPr lang="id-ID" sz="3600" b="1" dirty="0" smtClean="0">
                <a:solidFill>
                  <a:srgbClr val="C00000"/>
                </a:solidFill>
              </a:rPr>
              <a:t>Tentukan lah :</a:t>
            </a:r>
          </a:p>
          <a:p>
            <a:pPr marL="342900" indent="-342900">
              <a:buAutoNum type="alphaLcPeriod"/>
            </a:pPr>
            <a:r>
              <a:rPr lang="id-ID" sz="3600" b="1" dirty="0" smtClean="0">
                <a:solidFill>
                  <a:srgbClr val="0070C0"/>
                </a:solidFill>
              </a:rPr>
              <a:t>Jenis reaksi </a:t>
            </a:r>
          </a:p>
          <a:p>
            <a:pPr marL="342900" indent="-342900">
              <a:buAutoNum type="alphaLcPeriod"/>
            </a:pPr>
            <a:r>
              <a:rPr lang="id-ID" sz="3600" b="1" dirty="0" smtClean="0">
                <a:solidFill>
                  <a:srgbClr val="0070C0"/>
                </a:solidFill>
              </a:rPr>
              <a:t>Pereaksi pembatas</a:t>
            </a:r>
          </a:p>
          <a:p>
            <a:pPr marL="342900" indent="-342900">
              <a:buAutoNum type="alphaLcPeriod"/>
            </a:pPr>
            <a:r>
              <a:rPr lang="id-ID" sz="3600" b="1" dirty="0" smtClean="0">
                <a:solidFill>
                  <a:srgbClr val="0070C0"/>
                </a:solidFill>
              </a:rPr>
              <a:t>Jumlah mol FeS yang terbentuk</a:t>
            </a:r>
          </a:p>
          <a:p>
            <a:pPr marL="342900" indent="-342900">
              <a:buAutoNum type="alphaLcPeriod"/>
            </a:pPr>
            <a:r>
              <a:rPr lang="id-ID" sz="3600" b="1" dirty="0" smtClean="0">
                <a:solidFill>
                  <a:srgbClr val="0070C0"/>
                </a:solidFill>
              </a:rPr>
              <a:t>Zat Yang sisa dan jumlah mol nya. </a:t>
            </a:r>
            <a:endParaRPr lang="id-ID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53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779</Words>
  <Application>Microsoft Office PowerPoint</Application>
  <PresentationFormat>On-screen Show (4:3)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Office Theme</vt:lpstr>
      <vt:lpstr>PEREAKSI PEMBATAS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PEREAKSI PEMBATAS</dc:title>
  <dc:creator>emachines</dc:creator>
  <cp:lastModifiedBy>emachines</cp:lastModifiedBy>
  <cp:revision>21</cp:revision>
  <dcterms:created xsi:type="dcterms:W3CDTF">2021-05-10T23:51:17Z</dcterms:created>
  <dcterms:modified xsi:type="dcterms:W3CDTF">2021-05-19T01:40:39Z</dcterms:modified>
</cp:coreProperties>
</file>