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4" r:id="rId2"/>
    <p:sldId id="285" r:id="rId3"/>
    <p:sldId id="260" r:id="rId4"/>
    <p:sldId id="261" r:id="rId5"/>
    <p:sldId id="278" r:id="rId6"/>
    <p:sldId id="304" r:id="rId7"/>
    <p:sldId id="279" r:id="rId8"/>
    <p:sldId id="305" r:id="rId9"/>
    <p:sldId id="280" r:id="rId10"/>
    <p:sldId id="307" r:id="rId11"/>
    <p:sldId id="306" r:id="rId12"/>
    <p:sldId id="281" r:id="rId13"/>
    <p:sldId id="282" r:id="rId14"/>
    <p:sldId id="303"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2A6C9-BFB1-42A1-9FB6-C1A8F83110DA}" type="datetimeFigureOut">
              <a:rPr lang="id-ID" smtClean="0"/>
              <a:t>17/05/2022</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BE8EA-0238-4E23-AAE6-C33C8E05958A}" type="slidenum">
              <a:rPr lang="id-ID" smtClean="0"/>
              <a:t>‹#›</a:t>
            </a:fld>
            <a:endParaRPr lang="id-ID"/>
          </a:p>
        </p:txBody>
      </p:sp>
    </p:spTree>
    <p:extLst>
      <p:ext uri="{BB962C8B-B14F-4D97-AF65-F5344CB8AC3E}">
        <p14:creationId xmlns:p14="http://schemas.microsoft.com/office/powerpoint/2010/main" val="1163129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198361-19A8-4E0D-9090-85E41508063D}"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9806AA-155B-4213-AA35-FD753B4E3D1A}" type="slidenum">
              <a:rPr lang="id-ID" smtClean="0"/>
              <a:t>‹#›</a:t>
            </a:fld>
            <a:endParaRPr lang="id-ID"/>
          </a:p>
        </p:txBody>
      </p:sp>
    </p:spTree>
    <p:extLst>
      <p:ext uri="{BB962C8B-B14F-4D97-AF65-F5344CB8AC3E}">
        <p14:creationId xmlns:p14="http://schemas.microsoft.com/office/powerpoint/2010/main" val="147988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198361-19A8-4E0D-9090-85E41508063D}"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9806AA-155B-4213-AA35-FD753B4E3D1A}" type="slidenum">
              <a:rPr lang="id-ID" smtClean="0"/>
              <a:t>‹#›</a:t>
            </a:fld>
            <a:endParaRPr lang="id-ID"/>
          </a:p>
        </p:txBody>
      </p:sp>
    </p:spTree>
    <p:extLst>
      <p:ext uri="{BB962C8B-B14F-4D97-AF65-F5344CB8AC3E}">
        <p14:creationId xmlns:p14="http://schemas.microsoft.com/office/powerpoint/2010/main" val="189042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198361-19A8-4E0D-9090-85E41508063D}"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9806AA-155B-4213-AA35-FD753B4E3D1A}" type="slidenum">
              <a:rPr lang="id-ID" smtClean="0"/>
              <a:t>‹#›</a:t>
            </a:fld>
            <a:endParaRPr lang="id-ID"/>
          </a:p>
        </p:txBody>
      </p:sp>
    </p:spTree>
    <p:extLst>
      <p:ext uri="{BB962C8B-B14F-4D97-AF65-F5344CB8AC3E}">
        <p14:creationId xmlns:p14="http://schemas.microsoft.com/office/powerpoint/2010/main" val="326500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198361-19A8-4E0D-9090-85E41508063D}"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9806AA-155B-4213-AA35-FD753B4E3D1A}" type="slidenum">
              <a:rPr lang="id-ID" smtClean="0"/>
              <a:t>‹#›</a:t>
            </a:fld>
            <a:endParaRPr lang="id-ID"/>
          </a:p>
        </p:txBody>
      </p:sp>
    </p:spTree>
    <p:extLst>
      <p:ext uri="{BB962C8B-B14F-4D97-AF65-F5344CB8AC3E}">
        <p14:creationId xmlns:p14="http://schemas.microsoft.com/office/powerpoint/2010/main" val="275551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198361-19A8-4E0D-9090-85E41508063D}" type="datetimeFigureOut">
              <a:rPr lang="id-ID" smtClean="0"/>
              <a:t>17/05/2022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9806AA-155B-4213-AA35-FD753B4E3D1A}" type="slidenum">
              <a:rPr lang="id-ID" smtClean="0"/>
              <a:t>‹#›</a:t>
            </a:fld>
            <a:endParaRPr lang="id-ID"/>
          </a:p>
        </p:txBody>
      </p:sp>
    </p:spTree>
    <p:extLst>
      <p:ext uri="{BB962C8B-B14F-4D97-AF65-F5344CB8AC3E}">
        <p14:creationId xmlns:p14="http://schemas.microsoft.com/office/powerpoint/2010/main" val="99550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98361-19A8-4E0D-9090-85E41508063D}"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9806AA-155B-4213-AA35-FD753B4E3D1A}" type="slidenum">
              <a:rPr lang="id-ID" smtClean="0"/>
              <a:t>‹#›</a:t>
            </a:fld>
            <a:endParaRPr lang="id-ID"/>
          </a:p>
        </p:txBody>
      </p:sp>
    </p:spTree>
    <p:extLst>
      <p:ext uri="{BB962C8B-B14F-4D97-AF65-F5344CB8AC3E}">
        <p14:creationId xmlns:p14="http://schemas.microsoft.com/office/powerpoint/2010/main" val="40452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198361-19A8-4E0D-9090-85E41508063D}" type="datetimeFigureOut">
              <a:rPr lang="id-ID" smtClean="0"/>
              <a:t>17/05/2022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E9806AA-155B-4213-AA35-FD753B4E3D1A}" type="slidenum">
              <a:rPr lang="id-ID" smtClean="0"/>
              <a:t>‹#›</a:t>
            </a:fld>
            <a:endParaRPr lang="id-ID"/>
          </a:p>
        </p:txBody>
      </p:sp>
    </p:spTree>
    <p:extLst>
      <p:ext uri="{BB962C8B-B14F-4D97-AF65-F5344CB8AC3E}">
        <p14:creationId xmlns:p14="http://schemas.microsoft.com/office/powerpoint/2010/main" val="62271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198361-19A8-4E0D-9090-85E41508063D}" type="datetimeFigureOut">
              <a:rPr lang="id-ID" smtClean="0"/>
              <a:t>17/05/2022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9806AA-155B-4213-AA35-FD753B4E3D1A}" type="slidenum">
              <a:rPr lang="id-ID" smtClean="0"/>
              <a:t>‹#›</a:t>
            </a:fld>
            <a:endParaRPr lang="id-ID"/>
          </a:p>
        </p:txBody>
      </p:sp>
    </p:spTree>
    <p:extLst>
      <p:ext uri="{BB962C8B-B14F-4D97-AF65-F5344CB8AC3E}">
        <p14:creationId xmlns:p14="http://schemas.microsoft.com/office/powerpoint/2010/main" val="295129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98361-19A8-4E0D-9090-85E41508063D}" type="datetimeFigureOut">
              <a:rPr lang="id-ID" smtClean="0"/>
              <a:t>17/05/2022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E9806AA-155B-4213-AA35-FD753B4E3D1A}" type="slidenum">
              <a:rPr lang="id-ID" smtClean="0"/>
              <a:t>‹#›</a:t>
            </a:fld>
            <a:endParaRPr lang="id-ID"/>
          </a:p>
        </p:txBody>
      </p:sp>
    </p:spTree>
    <p:extLst>
      <p:ext uri="{BB962C8B-B14F-4D97-AF65-F5344CB8AC3E}">
        <p14:creationId xmlns:p14="http://schemas.microsoft.com/office/powerpoint/2010/main" val="80538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198361-19A8-4E0D-9090-85E41508063D}"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9806AA-155B-4213-AA35-FD753B4E3D1A}" type="slidenum">
              <a:rPr lang="id-ID" smtClean="0"/>
              <a:t>‹#›</a:t>
            </a:fld>
            <a:endParaRPr lang="id-ID"/>
          </a:p>
        </p:txBody>
      </p:sp>
    </p:spTree>
    <p:extLst>
      <p:ext uri="{BB962C8B-B14F-4D97-AF65-F5344CB8AC3E}">
        <p14:creationId xmlns:p14="http://schemas.microsoft.com/office/powerpoint/2010/main" val="301765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198361-19A8-4E0D-9090-85E41508063D}" type="datetimeFigureOut">
              <a:rPr lang="id-ID" smtClean="0"/>
              <a:t>17/05/2022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9806AA-155B-4213-AA35-FD753B4E3D1A}" type="slidenum">
              <a:rPr lang="id-ID" smtClean="0"/>
              <a:t>‹#›</a:t>
            </a:fld>
            <a:endParaRPr lang="id-ID"/>
          </a:p>
        </p:txBody>
      </p:sp>
    </p:spTree>
    <p:extLst>
      <p:ext uri="{BB962C8B-B14F-4D97-AF65-F5344CB8AC3E}">
        <p14:creationId xmlns:p14="http://schemas.microsoft.com/office/powerpoint/2010/main" val="171506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98361-19A8-4E0D-9090-85E41508063D}" type="datetimeFigureOut">
              <a:rPr lang="id-ID" smtClean="0"/>
              <a:t>17/05/2022</a:t>
            </a:fld>
            <a:endParaRPr lang="id-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806AA-155B-4213-AA35-FD753B4E3D1A}" type="slidenum">
              <a:rPr lang="id-ID" smtClean="0"/>
              <a:t>‹#›</a:t>
            </a:fld>
            <a:endParaRPr lang="id-ID"/>
          </a:p>
        </p:txBody>
      </p:sp>
    </p:spTree>
    <p:extLst>
      <p:ext uri="{BB962C8B-B14F-4D97-AF65-F5344CB8AC3E}">
        <p14:creationId xmlns:p14="http://schemas.microsoft.com/office/powerpoint/2010/main" val="2000815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2734"/>
          <a:stretch/>
        </p:blipFill>
        <p:spPr>
          <a:xfrm>
            <a:off x="-10391" y="0"/>
            <a:ext cx="6511729" cy="4622394"/>
          </a:xfrm>
          <a:prstGeom prst="rect">
            <a:avLst/>
          </a:prstGeom>
        </p:spPr>
      </p:pic>
      <p:sp>
        <p:nvSpPr>
          <p:cNvPr id="7" name="Rectangle 6"/>
          <p:cNvSpPr/>
          <p:nvPr/>
        </p:nvSpPr>
        <p:spPr bwMode="auto">
          <a:xfrm>
            <a:off x="5348176" y="-1"/>
            <a:ext cx="3795823" cy="4837837"/>
          </a:xfrm>
          <a:prstGeom prst="rect">
            <a:avLst/>
          </a:prstGeom>
          <a:solidFill>
            <a:schemeClr val="accent2"/>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cs typeface="Arial" charset="0"/>
            </a:endParaRPr>
          </a:p>
        </p:txBody>
      </p:sp>
      <p:sp>
        <p:nvSpPr>
          <p:cNvPr id="2" name="Rectangle 1"/>
          <p:cNvSpPr/>
          <p:nvPr/>
        </p:nvSpPr>
        <p:spPr bwMode="auto">
          <a:xfrm>
            <a:off x="0" y="4572000"/>
            <a:ext cx="9144000" cy="2286000"/>
          </a:xfrm>
          <a:prstGeom prst="rect">
            <a:avLst/>
          </a:prstGeom>
          <a:solidFill>
            <a:schemeClr val="bg1">
              <a:lumMod val="85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cs typeface="Arial" charset="0"/>
            </a:endParaRPr>
          </a:p>
        </p:txBody>
      </p:sp>
      <p:sp>
        <p:nvSpPr>
          <p:cNvPr id="4" name="TextBox 7"/>
          <p:cNvSpPr txBox="1"/>
          <p:nvPr/>
        </p:nvSpPr>
        <p:spPr>
          <a:xfrm>
            <a:off x="159489" y="4837837"/>
            <a:ext cx="8825022"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5400" b="1" dirty="0">
                <a:solidFill>
                  <a:schemeClr val="accent2"/>
                </a:solidFill>
                <a:effectLst>
                  <a:outerShdw blurRad="38100" dist="38100" dir="2700000" algn="tl">
                    <a:srgbClr val="000000">
                      <a:alpha val="43137"/>
                    </a:srgbClr>
                  </a:outerShdw>
                </a:effectLst>
                <a:latin typeface="Myriad Pro" pitchFamily="34" charset="0"/>
              </a:rPr>
              <a:t>Perdagangan Internasional</a:t>
            </a:r>
          </a:p>
        </p:txBody>
      </p:sp>
    </p:spTree>
    <p:extLst>
      <p:ext uri="{BB962C8B-B14F-4D97-AF65-F5344CB8AC3E}">
        <p14:creationId xmlns:p14="http://schemas.microsoft.com/office/powerpoint/2010/main" val="2781766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542" y="3169227"/>
            <a:ext cx="5533160" cy="3688773"/>
          </a:xfrm>
          <a:prstGeom prst="rect">
            <a:avLst/>
          </a:prstGeom>
        </p:spPr>
      </p:pic>
      <p:sp>
        <p:nvSpPr>
          <p:cNvPr id="3" name="Content Placeholder 2"/>
          <p:cNvSpPr>
            <a:spLocks noGrp="1"/>
          </p:cNvSpPr>
          <p:nvPr>
            <p:ph idx="1"/>
          </p:nvPr>
        </p:nvSpPr>
        <p:spPr>
          <a:xfrm>
            <a:off x="642000" y="1046307"/>
            <a:ext cx="7886700" cy="4351338"/>
          </a:xfrm>
        </p:spPr>
        <p:txBody>
          <a:bodyPr>
            <a:normAutofit/>
          </a:bodyPr>
          <a:lstStyle/>
          <a:p>
            <a:pPr marL="514350" indent="-514350">
              <a:spcBef>
                <a:spcPts val="600"/>
              </a:spcBef>
              <a:buAutoNum type="arabicPeriod"/>
            </a:pPr>
            <a:r>
              <a:rPr lang="id-ID" sz="2400" b="1" dirty="0"/>
              <a:t>Kebijakan Perdagangan Internasional di Bidang Impor</a:t>
            </a:r>
          </a:p>
          <a:p>
            <a:pPr marL="514350" indent="-514350">
              <a:spcBef>
                <a:spcPts val="600"/>
              </a:spcBef>
              <a:buAutoNum type="arabicPeriod"/>
            </a:pPr>
            <a:endParaRPr lang="id-ID" sz="2400" b="1" dirty="0"/>
          </a:p>
          <a:p>
            <a:pPr>
              <a:spcBef>
                <a:spcPts val="600"/>
              </a:spcBef>
            </a:pPr>
            <a:r>
              <a:rPr lang="id-ID" sz="2000" b="1" dirty="0"/>
              <a:t>Kuota</a:t>
            </a:r>
            <a:r>
              <a:rPr lang="id-ID" sz="2000" dirty="0"/>
              <a:t> merupakan jumlah yang ditetapkan untuk </a:t>
            </a:r>
            <a:r>
              <a:rPr lang="id-ID" sz="2000" dirty="0" err="1"/>
              <a:t>suatu</a:t>
            </a:r>
            <a:r>
              <a:rPr lang="id-ID" sz="2000" dirty="0"/>
              <a:t> kegiatan dalam </a:t>
            </a:r>
            <a:r>
              <a:rPr lang="id-ID" sz="2000" dirty="0" err="1"/>
              <a:t>suatu</a:t>
            </a:r>
            <a:r>
              <a:rPr lang="id-ID" sz="2000" dirty="0"/>
              <a:t> waktu tertentu</a:t>
            </a:r>
          </a:p>
          <a:p>
            <a:pPr>
              <a:spcBef>
                <a:spcPts val="600"/>
              </a:spcBef>
            </a:pPr>
            <a:r>
              <a:rPr lang="id-ID" sz="2000" dirty="0"/>
              <a:t>Kebijakan </a:t>
            </a:r>
            <a:r>
              <a:rPr lang="id-ID" sz="2000" b="1" dirty="0"/>
              <a:t>pengenaan</a:t>
            </a:r>
            <a:r>
              <a:rPr lang="id-ID" sz="2000" dirty="0"/>
              <a:t> tarif untuk barang impor untuk melindungi daya saing produksi dalam negeri</a:t>
            </a:r>
          </a:p>
          <a:p>
            <a:pPr>
              <a:spcBef>
                <a:spcPts val="600"/>
              </a:spcBef>
            </a:pPr>
            <a:r>
              <a:rPr lang="id-ID" sz="2000" dirty="0"/>
              <a:t>Pemberian </a:t>
            </a:r>
            <a:r>
              <a:rPr lang="id-ID" sz="2000" b="1" dirty="0"/>
              <a:t>subsidi</a:t>
            </a:r>
            <a:r>
              <a:rPr lang="id-ID" sz="2000" dirty="0"/>
              <a:t> untuk barang lokal sehingga harga barang lokal lebih murah dari barang impor</a:t>
            </a:r>
          </a:p>
          <a:p>
            <a:pPr>
              <a:spcBef>
                <a:spcPts val="600"/>
              </a:spcBef>
            </a:pPr>
            <a:r>
              <a:rPr lang="id-ID" sz="2000" b="1" dirty="0"/>
              <a:t>Larangan impor</a:t>
            </a:r>
          </a:p>
          <a:p>
            <a:endParaRPr lang="id-ID"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92"/>
            <a:ext cx="9170703" cy="563501"/>
          </a:xfrm>
          <a:prstGeom prst="rect">
            <a:avLst/>
          </a:prstGeom>
        </p:spPr>
      </p:pic>
      <p:sp>
        <p:nvSpPr>
          <p:cNvPr id="6" name="TextBox 5"/>
          <p:cNvSpPr txBox="1"/>
          <p:nvPr/>
        </p:nvSpPr>
        <p:spPr>
          <a:xfrm>
            <a:off x="1600201" y="6255327"/>
            <a:ext cx="2353401" cy="276999"/>
          </a:xfrm>
          <a:prstGeom prst="rect">
            <a:avLst/>
          </a:prstGeom>
          <a:noFill/>
        </p:spPr>
        <p:txBody>
          <a:bodyPr wrap="none" rtlCol="0">
            <a:spAutoFit/>
          </a:bodyPr>
          <a:lstStyle/>
          <a:p>
            <a:r>
              <a:rPr lang="id-ID" sz="1200" dirty="0"/>
              <a:t>Impor daging sapi dikenakan kuota</a:t>
            </a:r>
          </a:p>
        </p:txBody>
      </p:sp>
      <p:sp>
        <p:nvSpPr>
          <p:cNvPr id="7" name="TextBox 6"/>
          <p:cNvSpPr txBox="1"/>
          <p:nvPr/>
        </p:nvSpPr>
        <p:spPr>
          <a:xfrm>
            <a:off x="209320" y="79739"/>
            <a:ext cx="418704" cy="369332"/>
          </a:xfrm>
          <a:prstGeom prst="rect">
            <a:avLst/>
          </a:prstGeom>
          <a:noFill/>
        </p:spPr>
        <p:txBody>
          <a:bodyPr wrap="none" rtlCol="0">
            <a:spAutoFit/>
          </a:bodyPr>
          <a:lstStyle/>
          <a:p>
            <a:r>
              <a:rPr lang="id-ID" dirty="0">
                <a:solidFill>
                  <a:schemeClr val="bg1"/>
                </a:solidFill>
              </a:rPr>
              <a:t>11</a:t>
            </a:r>
          </a:p>
        </p:txBody>
      </p:sp>
    </p:spTree>
    <p:extLst>
      <p:ext uri="{BB962C8B-B14F-4D97-AF65-F5344CB8AC3E}">
        <p14:creationId xmlns:p14="http://schemas.microsoft.com/office/powerpoint/2010/main" val="1858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673" y="2687782"/>
            <a:ext cx="6255327" cy="4170218"/>
          </a:xfrm>
          <a:prstGeom prst="rect">
            <a:avLst/>
          </a:prstGeom>
        </p:spPr>
      </p:pic>
      <p:sp>
        <p:nvSpPr>
          <p:cNvPr id="3" name="Content Placeholder 2"/>
          <p:cNvSpPr>
            <a:spLocks noGrp="1"/>
          </p:cNvSpPr>
          <p:nvPr>
            <p:ph idx="1"/>
          </p:nvPr>
        </p:nvSpPr>
        <p:spPr>
          <a:xfrm>
            <a:off x="642000" y="1202171"/>
            <a:ext cx="7886700" cy="4351338"/>
          </a:xfrm>
        </p:spPr>
        <p:txBody>
          <a:bodyPr>
            <a:normAutofit/>
          </a:bodyPr>
          <a:lstStyle/>
          <a:p>
            <a:pPr marL="0" indent="0">
              <a:spcBef>
                <a:spcPts val="600"/>
              </a:spcBef>
              <a:buNone/>
            </a:pPr>
            <a:r>
              <a:rPr lang="id-ID" sz="2400" b="1" dirty="0"/>
              <a:t>2. Kebijakan Perdagangan Internasional di Bidang Ekspor</a:t>
            </a:r>
          </a:p>
          <a:p>
            <a:pPr marL="0" indent="0">
              <a:spcBef>
                <a:spcPts val="600"/>
              </a:spcBef>
              <a:buNone/>
            </a:pPr>
            <a:endParaRPr lang="id-ID" sz="2400" b="1" dirty="0"/>
          </a:p>
          <a:p>
            <a:pPr>
              <a:spcBef>
                <a:spcPts val="600"/>
              </a:spcBef>
            </a:pPr>
            <a:r>
              <a:rPr lang="id-ID" sz="2000" b="1" dirty="0"/>
              <a:t>Diskriminasi harga </a:t>
            </a:r>
            <a:r>
              <a:rPr lang="id-ID" sz="2000" dirty="0"/>
              <a:t>untuk </a:t>
            </a:r>
            <a:r>
              <a:rPr lang="id-ID" sz="2000" dirty="0" err="1"/>
              <a:t>suatu</a:t>
            </a:r>
            <a:r>
              <a:rPr lang="id-ID" sz="2000" dirty="0"/>
              <a:t> negara dengan negara lain</a:t>
            </a:r>
          </a:p>
          <a:p>
            <a:pPr>
              <a:spcBef>
                <a:spcPts val="600"/>
              </a:spcBef>
            </a:pPr>
            <a:r>
              <a:rPr lang="id-ID" sz="2000" b="1" dirty="0"/>
              <a:t>Pemberian premi (subsidi</a:t>
            </a:r>
            <a:r>
              <a:rPr lang="id-ID" sz="2000" dirty="0"/>
              <a:t>) untuk barang yang diekspor</a:t>
            </a:r>
          </a:p>
          <a:p>
            <a:pPr>
              <a:spcBef>
                <a:spcPts val="600"/>
              </a:spcBef>
            </a:pPr>
            <a:r>
              <a:rPr lang="id-ID" sz="2000" b="1" dirty="0"/>
              <a:t>Dumping</a:t>
            </a:r>
            <a:r>
              <a:rPr lang="id-ID" sz="2000" dirty="0"/>
              <a:t> adalah kebijakan pemerintah menetapkan barang ekspor lebih murah daripada barang yang dijual di dalam negeri</a:t>
            </a:r>
          </a:p>
          <a:p>
            <a:pPr>
              <a:spcBef>
                <a:spcPts val="600"/>
              </a:spcBef>
            </a:pPr>
            <a:r>
              <a:rPr lang="id-ID" sz="2000" b="1" dirty="0"/>
              <a:t>Politik dagang bebas</a:t>
            </a:r>
          </a:p>
          <a:p>
            <a:pPr>
              <a:spcBef>
                <a:spcPts val="600"/>
              </a:spcBef>
            </a:pPr>
            <a:r>
              <a:rPr lang="id-ID" sz="2000" b="1" dirty="0"/>
              <a:t>Larangan ekspor</a:t>
            </a:r>
          </a:p>
          <a:p>
            <a:endParaRPr lang="id-ID"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92"/>
            <a:ext cx="9170703" cy="563501"/>
          </a:xfrm>
          <a:prstGeom prst="rect">
            <a:avLst/>
          </a:prstGeom>
        </p:spPr>
      </p:pic>
      <p:sp>
        <p:nvSpPr>
          <p:cNvPr id="6" name="TextBox 5"/>
          <p:cNvSpPr txBox="1"/>
          <p:nvPr/>
        </p:nvSpPr>
        <p:spPr>
          <a:xfrm>
            <a:off x="2182870" y="6400799"/>
            <a:ext cx="1411605" cy="276999"/>
          </a:xfrm>
          <a:prstGeom prst="rect">
            <a:avLst/>
          </a:prstGeom>
          <a:noFill/>
        </p:spPr>
        <p:txBody>
          <a:bodyPr wrap="none" rtlCol="0">
            <a:spAutoFit/>
          </a:bodyPr>
          <a:lstStyle/>
          <a:p>
            <a:r>
              <a:rPr lang="id-ID" sz="1200" dirty="0"/>
              <a:t>Ekspor kelapa sawit</a:t>
            </a:r>
          </a:p>
        </p:txBody>
      </p:sp>
      <p:sp>
        <p:nvSpPr>
          <p:cNvPr id="7" name="TextBox 6"/>
          <p:cNvSpPr txBox="1"/>
          <p:nvPr/>
        </p:nvSpPr>
        <p:spPr>
          <a:xfrm>
            <a:off x="209320" y="79739"/>
            <a:ext cx="418704" cy="369332"/>
          </a:xfrm>
          <a:prstGeom prst="rect">
            <a:avLst/>
          </a:prstGeom>
          <a:noFill/>
        </p:spPr>
        <p:txBody>
          <a:bodyPr wrap="none" rtlCol="0">
            <a:spAutoFit/>
          </a:bodyPr>
          <a:lstStyle/>
          <a:p>
            <a:r>
              <a:rPr lang="id-ID" dirty="0">
                <a:solidFill>
                  <a:schemeClr val="bg1"/>
                </a:solidFill>
              </a:rPr>
              <a:t>12</a:t>
            </a:r>
          </a:p>
        </p:txBody>
      </p:sp>
    </p:spTree>
    <p:extLst>
      <p:ext uri="{BB962C8B-B14F-4D97-AF65-F5344CB8AC3E}">
        <p14:creationId xmlns:p14="http://schemas.microsoft.com/office/powerpoint/2010/main" val="380050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BFAFF"/>
              </a:clrFrom>
              <a:clrTo>
                <a:srgbClr val="FBFAFF">
                  <a:alpha val="0"/>
                </a:srgbClr>
              </a:clrTo>
            </a:clrChange>
            <a:extLst>
              <a:ext uri="{28A0092B-C50C-407E-A947-70E740481C1C}">
                <a14:useLocalDpi xmlns:a14="http://schemas.microsoft.com/office/drawing/2010/main" val="0"/>
              </a:ext>
            </a:extLst>
          </a:blip>
          <a:stretch>
            <a:fillRect/>
          </a:stretch>
        </p:blipFill>
        <p:spPr>
          <a:xfrm>
            <a:off x="628650" y="781918"/>
            <a:ext cx="7535463" cy="459795"/>
          </a:xfrm>
          <a:prstGeom prst="rect">
            <a:avLst/>
          </a:prstGeom>
        </p:spPr>
      </p:pic>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50868" y="3476922"/>
            <a:ext cx="5700342" cy="3100523"/>
          </a:xfrm>
        </p:spPr>
      </p:pic>
      <p:sp>
        <p:nvSpPr>
          <p:cNvPr id="9" name="Content Placeholder 8"/>
          <p:cNvSpPr>
            <a:spLocks noGrp="1"/>
          </p:cNvSpPr>
          <p:nvPr>
            <p:ph sz="half" idx="2"/>
          </p:nvPr>
        </p:nvSpPr>
        <p:spPr>
          <a:xfrm>
            <a:off x="524741" y="1444337"/>
            <a:ext cx="7990609" cy="2115714"/>
          </a:xfrm>
        </p:spPr>
        <p:txBody>
          <a:bodyPr>
            <a:normAutofit/>
          </a:bodyPr>
          <a:lstStyle/>
          <a:p>
            <a:r>
              <a:rPr lang="id-ID" sz="2400" dirty="0"/>
              <a:t>Tujuan kebijakan impor adalah menghindari produsen dalam negeri yang gulung tikar karena kalah bersaing dengan produk impor</a:t>
            </a:r>
          </a:p>
          <a:p>
            <a:r>
              <a:rPr lang="id-ID" sz="2400" dirty="0"/>
              <a:t>Tujuan kebijakan ekspor adalah melindungi produksi dalam negeri sekaligus memperoleh keuntungan</a:t>
            </a:r>
          </a:p>
          <a:p>
            <a:pPr marL="0" indent="0">
              <a:buNone/>
            </a:pPr>
            <a:endParaRPr lang="id-ID" sz="2400" dirty="0"/>
          </a:p>
          <a:p>
            <a:pPr marL="0" indent="0">
              <a:buNone/>
            </a:pPr>
            <a:endParaRPr lang="id-ID" sz="2400" dirty="0"/>
          </a:p>
          <a:p>
            <a:pPr marL="0" indent="0">
              <a:buNone/>
            </a:pPr>
            <a:endParaRPr lang="id-ID" sz="2400" dirty="0"/>
          </a:p>
          <a:p>
            <a:pPr marL="0" indent="0">
              <a:buNone/>
            </a:pPr>
            <a:endParaRPr lang="id-ID" sz="2400" dirty="0"/>
          </a:p>
          <a:p>
            <a:pPr marL="0" indent="0">
              <a:buNone/>
            </a:pPr>
            <a:endParaRPr lang="id-ID" sz="2400" dirty="0"/>
          </a:p>
          <a:p>
            <a:pPr marL="0" indent="0">
              <a:buNone/>
            </a:pPr>
            <a:endParaRPr lang="id-ID" sz="2400" dirty="0"/>
          </a:p>
          <a:p>
            <a:pPr marL="0" indent="0">
              <a:buNone/>
            </a:pPr>
            <a:endParaRPr lang="id-ID" sz="2400" dirty="0"/>
          </a:p>
        </p:txBody>
      </p:sp>
      <p:sp>
        <p:nvSpPr>
          <p:cNvPr id="6" name="Rectangle 5"/>
          <p:cNvSpPr/>
          <p:nvPr/>
        </p:nvSpPr>
        <p:spPr>
          <a:xfrm>
            <a:off x="783057" y="763733"/>
            <a:ext cx="6891630" cy="477054"/>
          </a:xfrm>
          <a:prstGeom prst="rect">
            <a:avLst/>
          </a:prstGeom>
        </p:spPr>
        <p:txBody>
          <a:bodyPr wrap="none">
            <a:spAutoFit/>
          </a:bodyPr>
          <a:lstStyle/>
          <a:p>
            <a:r>
              <a:rPr lang="id-ID" sz="2500" b="1" dirty="0">
                <a:solidFill>
                  <a:schemeClr val="bg1"/>
                </a:solidFill>
                <a:effectLst>
                  <a:outerShdw blurRad="38100" dist="38100" dir="2700000" algn="tl">
                    <a:srgbClr val="000000">
                      <a:alpha val="43137"/>
                    </a:srgbClr>
                  </a:outerShdw>
                </a:effectLst>
                <a:latin typeface="Myriad Pro" pitchFamily="34" charset="0"/>
              </a:rPr>
              <a:t>F. Tujuan Kebijakan Perdagangan Internasional</a:t>
            </a:r>
            <a:endParaRPr lang="en-US" sz="2500" dirty="0">
              <a:solidFill>
                <a:schemeClr val="bg1"/>
              </a:solidFill>
              <a:effectLst>
                <a:outerShdw blurRad="38100" dist="38100" dir="2700000" algn="tl">
                  <a:srgbClr val="000000">
                    <a:alpha val="43137"/>
                  </a:srgbClr>
                </a:outerShdw>
              </a:effectLst>
              <a:latin typeface="Myriad Pro"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92"/>
            <a:ext cx="9170703" cy="563501"/>
          </a:xfrm>
          <a:prstGeom prst="rect">
            <a:avLst/>
          </a:prstGeom>
        </p:spPr>
      </p:pic>
      <p:sp>
        <p:nvSpPr>
          <p:cNvPr id="11" name="TextBox 10"/>
          <p:cNvSpPr txBox="1"/>
          <p:nvPr/>
        </p:nvSpPr>
        <p:spPr>
          <a:xfrm>
            <a:off x="209320" y="79739"/>
            <a:ext cx="418704" cy="369332"/>
          </a:xfrm>
          <a:prstGeom prst="rect">
            <a:avLst/>
          </a:prstGeom>
          <a:noFill/>
        </p:spPr>
        <p:txBody>
          <a:bodyPr wrap="none" rtlCol="0">
            <a:spAutoFit/>
          </a:bodyPr>
          <a:lstStyle/>
          <a:p>
            <a:r>
              <a:rPr lang="id-ID" dirty="0">
                <a:solidFill>
                  <a:schemeClr val="bg1"/>
                </a:solidFill>
              </a:rPr>
              <a:t>13</a:t>
            </a:r>
          </a:p>
        </p:txBody>
      </p:sp>
    </p:spTree>
    <p:extLst>
      <p:ext uri="{BB962C8B-B14F-4D97-AF65-F5344CB8AC3E}">
        <p14:creationId xmlns:p14="http://schemas.microsoft.com/office/powerpoint/2010/main" val="77581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clrChange>
              <a:clrFrom>
                <a:srgbClr val="FBFAFF"/>
              </a:clrFrom>
              <a:clrTo>
                <a:srgbClr val="FBFAFF">
                  <a:alpha val="0"/>
                </a:srgbClr>
              </a:clrTo>
            </a:clrChange>
            <a:extLst>
              <a:ext uri="{28A0092B-C50C-407E-A947-70E740481C1C}">
                <a14:useLocalDpi xmlns:a14="http://schemas.microsoft.com/office/drawing/2010/main" val="0"/>
              </a:ext>
            </a:extLst>
          </a:blip>
          <a:stretch>
            <a:fillRect/>
          </a:stretch>
        </p:blipFill>
        <p:spPr>
          <a:xfrm>
            <a:off x="628650" y="781918"/>
            <a:ext cx="7535463" cy="459795"/>
          </a:xfrm>
          <a:prstGeom prst="rect">
            <a:avLst/>
          </a:prstGeom>
        </p:spPr>
      </p:pic>
      <p:sp>
        <p:nvSpPr>
          <p:cNvPr id="3" name="Content Placeholder 2"/>
          <p:cNvSpPr>
            <a:spLocks noGrp="1"/>
          </p:cNvSpPr>
          <p:nvPr>
            <p:ph idx="1"/>
          </p:nvPr>
        </p:nvSpPr>
        <p:spPr>
          <a:xfrm>
            <a:off x="628650" y="1434873"/>
            <a:ext cx="7886700" cy="4742090"/>
          </a:xfrm>
        </p:spPr>
        <p:txBody>
          <a:bodyPr>
            <a:normAutofit/>
          </a:bodyPr>
          <a:lstStyle/>
          <a:p>
            <a:pPr marL="0" indent="0">
              <a:buNone/>
            </a:pPr>
            <a:r>
              <a:rPr lang="id-ID" sz="2400" dirty="0"/>
              <a:t>Dalam neraca perdagangan, dicatat keadaan ekspor dan impor barang dan jasa. Indonesia menginginkan agar neraca perdagangan bersifat positif, berarti ekspor lebih besar daripada impor.</a:t>
            </a:r>
          </a:p>
        </p:txBody>
      </p:sp>
      <p:sp>
        <p:nvSpPr>
          <p:cNvPr id="6" name="Rectangle 5"/>
          <p:cNvSpPr/>
          <p:nvPr/>
        </p:nvSpPr>
        <p:spPr>
          <a:xfrm>
            <a:off x="772666" y="759464"/>
            <a:ext cx="3526286" cy="477054"/>
          </a:xfrm>
          <a:prstGeom prst="rect">
            <a:avLst/>
          </a:prstGeom>
        </p:spPr>
        <p:txBody>
          <a:bodyPr wrap="none">
            <a:spAutoFit/>
          </a:bodyPr>
          <a:lstStyle/>
          <a:p>
            <a:r>
              <a:rPr lang="id-ID" sz="2500" b="1" dirty="0">
                <a:solidFill>
                  <a:schemeClr val="bg1"/>
                </a:solidFill>
                <a:effectLst>
                  <a:outerShdw blurRad="38100" dist="38100" dir="2700000" algn="tl">
                    <a:srgbClr val="000000">
                      <a:alpha val="43137"/>
                    </a:srgbClr>
                  </a:outerShdw>
                </a:effectLst>
                <a:latin typeface="Myriad Pro" pitchFamily="34" charset="0"/>
              </a:rPr>
              <a:t>G. Neraca Perdagangan</a:t>
            </a:r>
            <a:endParaRPr lang="en-US" sz="2500" dirty="0">
              <a:solidFill>
                <a:schemeClr val="bg1"/>
              </a:solidFill>
              <a:effectLst>
                <a:outerShdw blurRad="38100" dist="38100" dir="2700000" algn="tl">
                  <a:srgbClr val="000000">
                    <a:alpha val="43137"/>
                  </a:srgbClr>
                </a:outerShdw>
              </a:effectLst>
              <a:latin typeface="Myriad Pro"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639" y="2939975"/>
            <a:ext cx="5847484" cy="360326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92"/>
            <a:ext cx="9170703" cy="563501"/>
          </a:xfrm>
          <a:prstGeom prst="rect">
            <a:avLst/>
          </a:prstGeom>
        </p:spPr>
      </p:pic>
      <p:sp>
        <p:nvSpPr>
          <p:cNvPr id="10" name="TextBox 9"/>
          <p:cNvSpPr txBox="1"/>
          <p:nvPr/>
        </p:nvSpPr>
        <p:spPr>
          <a:xfrm>
            <a:off x="209320" y="79739"/>
            <a:ext cx="418704" cy="369332"/>
          </a:xfrm>
          <a:prstGeom prst="rect">
            <a:avLst/>
          </a:prstGeom>
          <a:noFill/>
        </p:spPr>
        <p:txBody>
          <a:bodyPr wrap="none" rtlCol="0">
            <a:spAutoFit/>
          </a:bodyPr>
          <a:lstStyle/>
          <a:p>
            <a:r>
              <a:rPr lang="id-ID" dirty="0">
                <a:solidFill>
                  <a:schemeClr val="bg1"/>
                </a:solidFill>
              </a:rPr>
              <a:t>14</a:t>
            </a:r>
          </a:p>
        </p:txBody>
      </p:sp>
    </p:spTree>
    <p:extLst>
      <p:ext uri="{BB962C8B-B14F-4D97-AF65-F5344CB8AC3E}">
        <p14:creationId xmlns:p14="http://schemas.microsoft.com/office/powerpoint/2010/main" val="21744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92"/>
            <a:ext cx="9170703" cy="563501"/>
          </a:xfrm>
          <a:prstGeom prst="rect">
            <a:avLst/>
          </a:prstGeom>
        </p:spPr>
      </p:pic>
      <p:pic>
        <p:nvPicPr>
          <p:cNvPr id="11" name="Content Placeholder 8"/>
          <p:cNvPicPr>
            <a:picLocks noChangeAspect="1"/>
          </p:cNvPicPr>
          <p:nvPr/>
        </p:nvPicPr>
        <p:blipFill rotWithShape="1">
          <a:blip r:embed="rId3">
            <a:extLst>
              <a:ext uri="{28A0092B-C50C-407E-A947-70E740481C1C}">
                <a14:useLocalDpi xmlns:a14="http://schemas.microsoft.com/office/drawing/2010/main" val="0"/>
              </a:ext>
            </a:extLst>
          </a:blip>
          <a:srcRect r="3730"/>
          <a:stretch/>
        </p:blipFill>
        <p:spPr>
          <a:xfrm>
            <a:off x="0" y="522173"/>
            <a:ext cx="9144000" cy="6335827"/>
          </a:xfrm>
          <a:prstGeom prst="rect">
            <a:avLst/>
          </a:prstGeom>
        </p:spPr>
      </p:pic>
      <p:sp>
        <p:nvSpPr>
          <p:cNvPr id="4" name="Content Placeholder 3"/>
          <p:cNvSpPr>
            <a:spLocks noGrp="1"/>
          </p:cNvSpPr>
          <p:nvPr>
            <p:ph sz="half" idx="2"/>
          </p:nvPr>
        </p:nvSpPr>
        <p:spPr>
          <a:xfrm>
            <a:off x="4418451" y="1462068"/>
            <a:ext cx="4395042" cy="906558"/>
          </a:xfrm>
        </p:spPr>
        <p:txBody>
          <a:bodyPr>
            <a:noAutofit/>
          </a:bodyPr>
          <a:lstStyle/>
          <a:p>
            <a:pPr marL="0" indent="0">
              <a:buNone/>
            </a:pPr>
            <a:r>
              <a:rPr lang="id-ID" sz="3200" b="1" dirty="0" err="1">
                <a:solidFill>
                  <a:schemeClr val="bg1"/>
                </a:solidFill>
              </a:rPr>
              <a:t>Let’s</a:t>
            </a:r>
            <a:r>
              <a:rPr lang="id-ID" sz="3200" b="1" dirty="0">
                <a:solidFill>
                  <a:schemeClr val="bg1"/>
                </a:solidFill>
              </a:rPr>
              <a:t> </a:t>
            </a:r>
            <a:r>
              <a:rPr lang="id-ID" sz="3200" b="1" dirty="0" err="1">
                <a:solidFill>
                  <a:schemeClr val="bg1"/>
                </a:solidFill>
              </a:rPr>
              <a:t>go</a:t>
            </a:r>
            <a:r>
              <a:rPr lang="id-ID" sz="3200" b="1" dirty="0">
                <a:solidFill>
                  <a:schemeClr val="bg1"/>
                </a:solidFill>
              </a:rPr>
              <a:t> </a:t>
            </a:r>
            <a:r>
              <a:rPr lang="id-ID" sz="3200" b="1" dirty="0" err="1">
                <a:solidFill>
                  <a:schemeClr val="bg1"/>
                </a:solidFill>
              </a:rPr>
              <a:t>to</a:t>
            </a:r>
            <a:r>
              <a:rPr lang="id-ID" sz="3200" b="1" dirty="0">
                <a:solidFill>
                  <a:schemeClr val="bg1"/>
                </a:solidFill>
              </a:rPr>
              <a:t> </a:t>
            </a:r>
            <a:r>
              <a:rPr lang="id-ID" sz="3200" b="1" dirty="0" err="1">
                <a:solidFill>
                  <a:schemeClr val="bg1"/>
                </a:solidFill>
              </a:rPr>
              <a:t>the</a:t>
            </a:r>
            <a:r>
              <a:rPr lang="id-ID" sz="3200" b="1" dirty="0">
                <a:solidFill>
                  <a:schemeClr val="bg1"/>
                </a:solidFill>
              </a:rPr>
              <a:t> </a:t>
            </a:r>
            <a:r>
              <a:rPr lang="id-ID" sz="3200" b="1" dirty="0" err="1">
                <a:solidFill>
                  <a:schemeClr val="bg1"/>
                </a:solidFill>
              </a:rPr>
              <a:t>next</a:t>
            </a:r>
            <a:r>
              <a:rPr lang="id-ID" sz="3200" b="1" dirty="0">
                <a:solidFill>
                  <a:schemeClr val="bg1"/>
                </a:solidFill>
              </a:rPr>
              <a:t> </a:t>
            </a:r>
            <a:r>
              <a:rPr lang="id-ID" sz="3200" b="1" dirty="0" err="1">
                <a:solidFill>
                  <a:schemeClr val="bg1"/>
                </a:solidFill>
              </a:rPr>
              <a:t>lesson</a:t>
            </a:r>
            <a:r>
              <a:rPr lang="id-ID" sz="3200" b="1" dirty="0">
                <a:solidFill>
                  <a:schemeClr val="bg1"/>
                </a:solidFill>
              </a:rPr>
              <a:t>!</a:t>
            </a:r>
          </a:p>
        </p:txBody>
      </p:sp>
      <p:sp>
        <p:nvSpPr>
          <p:cNvPr id="6" name="TextBox 5"/>
          <p:cNvSpPr txBox="1"/>
          <p:nvPr/>
        </p:nvSpPr>
        <p:spPr>
          <a:xfrm>
            <a:off x="209320" y="79739"/>
            <a:ext cx="418704" cy="369332"/>
          </a:xfrm>
          <a:prstGeom prst="rect">
            <a:avLst/>
          </a:prstGeom>
          <a:noFill/>
        </p:spPr>
        <p:txBody>
          <a:bodyPr wrap="none" rtlCol="0">
            <a:spAutoFit/>
          </a:bodyPr>
          <a:lstStyle/>
          <a:p>
            <a:r>
              <a:rPr lang="id-ID" dirty="0">
                <a:solidFill>
                  <a:schemeClr val="bg1"/>
                </a:solidFill>
              </a:rPr>
              <a:t>15</a:t>
            </a:r>
          </a:p>
        </p:txBody>
      </p:sp>
      <p:sp>
        <p:nvSpPr>
          <p:cNvPr id="10" name="Content Placeholder 9"/>
          <p:cNvSpPr>
            <a:spLocks noGrp="1"/>
          </p:cNvSpPr>
          <p:nvPr>
            <p:ph sz="half" idx="1"/>
          </p:nvPr>
        </p:nvSpPr>
        <p:spPr/>
        <p:txBody>
          <a:bodyPr/>
          <a:lstStyle/>
          <a:p>
            <a:endParaRPr lang="id-ID"/>
          </a:p>
        </p:txBody>
      </p:sp>
    </p:spTree>
    <p:extLst>
      <p:ext uri="{BB962C8B-B14F-4D97-AF65-F5344CB8AC3E}">
        <p14:creationId xmlns:p14="http://schemas.microsoft.com/office/powerpoint/2010/main" val="295494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92"/>
            <a:ext cx="9170703" cy="563501"/>
          </a:xfrm>
          <a:prstGeom prst="rect">
            <a:avLst/>
          </a:prstGeom>
        </p:spPr>
      </p:pic>
      <p:sp>
        <p:nvSpPr>
          <p:cNvPr id="3" name="Content Placeholder 2"/>
          <p:cNvSpPr>
            <a:spLocks noGrp="1"/>
          </p:cNvSpPr>
          <p:nvPr>
            <p:ph idx="1"/>
          </p:nvPr>
        </p:nvSpPr>
        <p:spPr>
          <a:xfrm>
            <a:off x="616815" y="618023"/>
            <a:ext cx="7886700" cy="3912782"/>
          </a:xfrm>
        </p:spPr>
        <p:txBody>
          <a:bodyPr>
            <a:normAutofit/>
          </a:bodyPr>
          <a:lstStyle/>
          <a:p>
            <a:pPr marL="0" indent="0">
              <a:lnSpc>
                <a:spcPct val="100000"/>
              </a:lnSpc>
              <a:spcBef>
                <a:spcPts val="0"/>
              </a:spcBef>
              <a:buNone/>
            </a:pPr>
            <a:r>
              <a:rPr lang="en-US" sz="1800" b="1" dirty="0" err="1"/>
              <a:t>Tujuan</a:t>
            </a:r>
            <a:r>
              <a:rPr lang="en-US" sz="1800" b="1" dirty="0"/>
              <a:t> </a:t>
            </a:r>
            <a:r>
              <a:rPr lang="en-US" sz="1800" b="1" dirty="0" err="1"/>
              <a:t>Pembelajaran</a:t>
            </a:r>
            <a:endParaRPr lang="en-US" sz="1800" b="1" dirty="0"/>
          </a:p>
          <a:p>
            <a:pPr marL="0" indent="0">
              <a:lnSpc>
                <a:spcPct val="100000"/>
              </a:lnSpc>
              <a:spcBef>
                <a:spcPts val="0"/>
              </a:spcBef>
              <a:buNone/>
            </a:pPr>
            <a:r>
              <a:rPr lang="en-US" sz="1800" dirty="0" err="1"/>
              <a:t>Dengan</a:t>
            </a:r>
            <a:r>
              <a:rPr lang="en-US" sz="1800" dirty="0"/>
              <a:t> </a:t>
            </a:r>
            <a:r>
              <a:rPr lang="en-US" sz="1800" dirty="0" err="1"/>
              <a:t>mempelajari</a:t>
            </a:r>
            <a:r>
              <a:rPr lang="en-US" sz="1800" dirty="0"/>
              <a:t> </a:t>
            </a:r>
            <a:r>
              <a:rPr lang="en-US" sz="1800" dirty="0" err="1"/>
              <a:t>bab</a:t>
            </a:r>
            <a:r>
              <a:rPr lang="en-US" sz="1800" dirty="0"/>
              <a:t> </a:t>
            </a:r>
            <a:r>
              <a:rPr lang="en-US" sz="1800" dirty="0" err="1"/>
              <a:t>ini</a:t>
            </a:r>
            <a:r>
              <a:rPr lang="en-US" sz="1800" dirty="0"/>
              <a:t>, </a:t>
            </a:r>
            <a:r>
              <a:rPr lang="en-US" sz="1800" dirty="0" err="1"/>
              <a:t>Anda</a:t>
            </a:r>
            <a:r>
              <a:rPr lang="en-US" sz="1800" dirty="0"/>
              <a:t> </a:t>
            </a:r>
            <a:r>
              <a:rPr lang="en-US" sz="1800" dirty="0" err="1"/>
              <a:t>diharapkan</a:t>
            </a:r>
            <a:r>
              <a:rPr lang="en-US" sz="1800" dirty="0"/>
              <a:t> </a:t>
            </a:r>
            <a:r>
              <a:rPr lang="en-US" sz="1800" dirty="0" err="1"/>
              <a:t>mampu</a:t>
            </a:r>
            <a:r>
              <a:rPr lang="en-US" sz="1800" dirty="0"/>
              <a:t>:</a:t>
            </a:r>
          </a:p>
          <a:p>
            <a:pPr>
              <a:lnSpc>
                <a:spcPct val="100000"/>
              </a:lnSpc>
              <a:spcBef>
                <a:spcPts val="0"/>
              </a:spcBef>
            </a:pPr>
            <a:r>
              <a:rPr lang="id-ID" sz="1800" dirty="0"/>
              <a:t>Menjelaskan pengertian perdagangan internasional</a:t>
            </a:r>
          </a:p>
          <a:p>
            <a:pPr>
              <a:lnSpc>
                <a:spcPct val="100000"/>
              </a:lnSpc>
              <a:spcBef>
                <a:spcPts val="0"/>
              </a:spcBef>
            </a:pPr>
            <a:r>
              <a:rPr lang="id-ID" sz="1800" dirty="0"/>
              <a:t>Menyebutkan manfaat perdagangan internasional</a:t>
            </a:r>
          </a:p>
          <a:p>
            <a:pPr>
              <a:lnSpc>
                <a:spcPct val="100000"/>
              </a:lnSpc>
              <a:spcBef>
                <a:spcPts val="0"/>
              </a:spcBef>
            </a:pPr>
            <a:r>
              <a:rPr lang="id-ID" sz="1800" dirty="0"/>
              <a:t>Menyebutkan faktor pendorong dan penghambat perdagangan internasional</a:t>
            </a:r>
          </a:p>
          <a:p>
            <a:pPr>
              <a:lnSpc>
                <a:spcPct val="100000"/>
              </a:lnSpc>
              <a:spcBef>
                <a:spcPts val="0"/>
              </a:spcBef>
            </a:pPr>
            <a:r>
              <a:rPr lang="id-ID" sz="1800" dirty="0"/>
              <a:t>Menyebutkan teori perdagangan internasional</a:t>
            </a:r>
          </a:p>
          <a:p>
            <a:pPr>
              <a:lnSpc>
                <a:spcPct val="100000"/>
              </a:lnSpc>
              <a:spcBef>
                <a:spcPts val="0"/>
              </a:spcBef>
            </a:pPr>
            <a:r>
              <a:rPr lang="id-ID" sz="1800" dirty="0"/>
              <a:t>Menjelaskan kebijakan perdagangan internasional</a:t>
            </a:r>
          </a:p>
          <a:p>
            <a:pPr>
              <a:lnSpc>
                <a:spcPct val="100000"/>
              </a:lnSpc>
              <a:spcBef>
                <a:spcPts val="0"/>
              </a:spcBef>
            </a:pPr>
            <a:r>
              <a:rPr lang="id-ID" sz="1800" dirty="0"/>
              <a:t>Menjelaskan tujuan kebijakan perdagangan internasional</a:t>
            </a:r>
          </a:p>
          <a:p>
            <a:pPr>
              <a:lnSpc>
                <a:spcPct val="100000"/>
              </a:lnSpc>
              <a:spcBef>
                <a:spcPts val="0"/>
              </a:spcBef>
            </a:pPr>
            <a:r>
              <a:rPr lang="id-ID" sz="1800" dirty="0"/>
              <a:t>Membaca neraca perdagangan</a:t>
            </a:r>
          </a:p>
          <a:p>
            <a:endParaRPr lang="id-ID" dirty="0"/>
          </a:p>
        </p:txBody>
      </p:sp>
      <p:sp>
        <p:nvSpPr>
          <p:cNvPr id="11" name="TextBox 10"/>
          <p:cNvSpPr txBox="1"/>
          <p:nvPr/>
        </p:nvSpPr>
        <p:spPr>
          <a:xfrm>
            <a:off x="209320" y="79739"/>
            <a:ext cx="301686" cy="369332"/>
          </a:xfrm>
          <a:prstGeom prst="rect">
            <a:avLst/>
          </a:prstGeom>
          <a:noFill/>
        </p:spPr>
        <p:txBody>
          <a:bodyPr wrap="none" rtlCol="0">
            <a:spAutoFit/>
          </a:bodyPr>
          <a:lstStyle/>
          <a:p>
            <a:r>
              <a:rPr lang="id-ID" dirty="0">
                <a:solidFill>
                  <a:schemeClr val="bg1"/>
                </a:solidFill>
              </a:rPr>
              <a:t>3</a:t>
            </a:r>
          </a:p>
        </p:txBody>
      </p:sp>
      <p:grpSp>
        <p:nvGrpSpPr>
          <p:cNvPr id="12" name="Group 11"/>
          <p:cNvGrpSpPr/>
          <p:nvPr/>
        </p:nvGrpSpPr>
        <p:grpSpPr>
          <a:xfrm>
            <a:off x="239685" y="3770879"/>
            <a:ext cx="8640960" cy="1111623"/>
            <a:chOff x="395536" y="3757537"/>
            <a:chExt cx="8640960" cy="1111623"/>
          </a:xfrm>
        </p:grpSpPr>
        <p:sp>
          <p:nvSpPr>
            <p:cNvPr id="13" name="Rectangle 12"/>
            <p:cNvSpPr/>
            <p:nvPr/>
          </p:nvSpPr>
          <p:spPr>
            <a:xfrm>
              <a:off x="395536" y="3757538"/>
              <a:ext cx="8640960" cy="1111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7544" y="4126869"/>
              <a:ext cx="8496944"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Nilai-nilai</a:t>
              </a:r>
              <a:r>
                <a:rPr lang="en-US" dirty="0">
                  <a:solidFill>
                    <a:schemeClr val="tx1"/>
                  </a:solidFill>
                </a:rPr>
                <a:t> yang </a:t>
              </a:r>
              <a:r>
                <a:rPr lang="en-US" dirty="0" err="1">
                  <a:solidFill>
                    <a:schemeClr val="tx1"/>
                  </a:solidFill>
                </a:rPr>
                <a:t>dapat</a:t>
              </a:r>
              <a:r>
                <a:rPr lang="en-US" dirty="0">
                  <a:solidFill>
                    <a:schemeClr val="tx1"/>
                  </a:solidFill>
                </a:rPr>
                <a:t> </a:t>
              </a:r>
              <a:r>
                <a:rPr lang="en-US" dirty="0" err="1">
                  <a:solidFill>
                    <a:schemeClr val="tx1"/>
                  </a:solidFill>
                </a:rPr>
                <a:t>dikembangkan</a:t>
              </a:r>
              <a:r>
                <a:rPr lang="en-US" dirty="0">
                  <a:solidFill>
                    <a:schemeClr val="tx1"/>
                  </a:solidFill>
                </a:rPr>
                <a:t> </a:t>
              </a:r>
              <a:r>
                <a:rPr lang="en-US" dirty="0" err="1">
                  <a:solidFill>
                    <a:schemeClr val="tx1"/>
                  </a:solidFill>
                </a:rPr>
                <a:t>setelah</a:t>
              </a:r>
              <a:r>
                <a:rPr lang="en-US" dirty="0">
                  <a:solidFill>
                    <a:schemeClr val="tx1"/>
                  </a:solidFill>
                </a:rPr>
                <a:t> </a:t>
              </a:r>
              <a:r>
                <a:rPr lang="en-US" dirty="0" err="1">
                  <a:solidFill>
                    <a:schemeClr val="tx1"/>
                  </a:solidFill>
                </a:rPr>
                <a:t>mempelajari</a:t>
              </a:r>
              <a:r>
                <a:rPr lang="en-US" dirty="0">
                  <a:solidFill>
                    <a:schemeClr val="tx1"/>
                  </a:solidFill>
                </a:rPr>
                <a:t> </a:t>
              </a:r>
              <a:r>
                <a:rPr lang="en-US" dirty="0" err="1">
                  <a:solidFill>
                    <a:schemeClr val="tx1"/>
                  </a:solidFill>
                </a:rPr>
                <a:t>bab</a:t>
              </a:r>
              <a:r>
                <a:rPr lang="en-US" dirty="0">
                  <a:solidFill>
                    <a:schemeClr val="tx1"/>
                  </a:solidFill>
                </a:rPr>
                <a:t> </a:t>
              </a:r>
              <a:r>
                <a:rPr lang="en-US" dirty="0" err="1">
                  <a:solidFill>
                    <a:schemeClr val="tx1"/>
                  </a:solidFill>
                </a:rPr>
                <a:t>ini</a:t>
              </a:r>
              <a:r>
                <a:rPr lang="en-US" dirty="0">
                  <a:solidFill>
                    <a:schemeClr val="tx1"/>
                  </a:solidFill>
                </a:rPr>
                <a:t> </a:t>
              </a:r>
              <a:r>
                <a:rPr lang="en-US" dirty="0" err="1">
                  <a:solidFill>
                    <a:schemeClr val="tx1"/>
                  </a:solidFill>
                </a:rPr>
                <a:t>adalah</a:t>
              </a:r>
              <a:r>
                <a:rPr lang="en-US" dirty="0">
                  <a:solidFill>
                    <a:schemeClr val="tx1"/>
                  </a:solidFill>
                </a:rPr>
                <a:t> </a:t>
              </a:r>
              <a:r>
                <a:rPr lang="id-ID" dirty="0">
                  <a:solidFill>
                    <a:schemeClr val="tx1"/>
                  </a:solidFill>
                </a:rPr>
                <a:t>bekerja keras, cinta tanah air, peduli sosial, kreatif, rasa ingin tahu, dan disiplin</a:t>
              </a:r>
              <a:endParaRPr lang="en-US" dirty="0">
                <a:solidFill>
                  <a:schemeClr val="tx1"/>
                </a:solidFill>
              </a:endParaRPr>
            </a:p>
          </p:txBody>
        </p:sp>
        <p:sp>
          <p:nvSpPr>
            <p:cNvPr id="15" name="Rectangle 14"/>
            <p:cNvSpPr/>
            <p:nvPr/>
          </p:nvSpPr>
          <p:spPr>
            <a:xfrm>
              <a:off x="456109" y="3757537"/>
              <a:ext cx="2830518" cy="369332"/>
            </a:xfrm>
            <a:prstGeom prst="rect">
              <a:avLst/>
            </a:prstGeom>
          </p:spPr>
          <p:txBody>
            <a:bodyPr wrap="none">
              <a:spAutoFit/>
            </a:bodyPr>
            <a:lstStyle/>
            <a:p>
              <a:r>
                <a:rPr lang="en-US" b="1" dirty="0" err="1">
                  <a:solidFill>
                    <a:schemeClr val="bg1"/>
                  </a:solidFill>
                  <a:effectLst>
                    <a:outerShdw blurRad="38100" dist="38100" dir="2700000" algn="tl">
                      <a:srgbClr val="000000">
                        <a:alpha val="43137"/>
                      </a:srgbClr>
                    </a:outerShdw>
                  </a:effectLst>
                  <a:latin typeface="Myriad Pro" pitchFamily="34" charset="0"/>
                </a:rPr>
                <a:t>Nilai</a:t>
              </a:r>
              <a:r>
                <a:rPr lang="en-US" b="1" dirty="0">
                  <a:solidFill>
                    <a:schemeClr val="bg1"/>
                  </a:solidFill>
                  <a:effectLst>
                    <a:outerShdw blurRad="38100" dist="38100" dir="2700000" algn="tl">
                      <a:srgbClr val="000000">
                        <a:alpha val="43137"/>
                      </a:srgbClr>
                    </a:outerShdw>
                  </a:effectLst>
                  <a:latin typeface="Myriad Pro" pitchFamily="34" charset="0"/>
                </a:rPr>
                <a:t> </a:t>
              </a:r>
              <a:r>
                <a:rPr lang="en-US" b="1" dirty="0" err="1">
                  <a:solidFill>
                    <a:schemeClr val="bg1"/>
                  </a:solidFill>
                  <a:effectLst>
                    <a:outerShdw blurRad="38100" dist="38100" dir="2700000" algn="tl">
                      <a:srgbClr val="000000">
                        <a:alpha val="43137"/>
                      </a:srgbClr>
                    </a:outerShdw>
                  </a:effectLst>
                  <a:latin typeface="Myriad Pro" pitchFamily="34" charset="0"/>
                </a:rPr>
                <a:t>dan</a:t>
              </a:r>
              <a:r>
                <a:rPr lang="en-US" b="1" dirty="0">
                  <a:solidFill>
                    <a:schemeClr val="bg1"/>
                  </a:solidFill>
                  <a:effectLst>
                    <a:outerShdw blurRad="38100" dist="38100" dir="2700000" algn="tl">
                      <a:srgbClr val="000000">
                        <a:alpha val="43137"/>
                      </a:srgbClr>
                    </a:outerShdw>
                  </a:effectLst>
                  <a:latin typeface="Myriad Pro" pitchFamily="34" charset="0"/>
                </a:rPr>
                <a:t> </a:t>
              </a:r>
              <a:r>
                <a:rPr lang="en-US" b="1" dirty="0" err="1">
                  <a:solidFill>
                    <a:schemeClr val="bg1"/>
                  </a:solidFill>
                  <a:effectLst>
                    <a:outerShdw blurRad="38100" dist="38100" dir="2700000" algn="tl">
                      <a:srgbClr val="000000">
                        <a:alpha val="43137"/>
                      </a:srgbClr>
                    </a:outerShdw>
                  </a:effectLst>
                  <a:latin typeface="Myriad Pro" pitchFamily="34" charset="0"/>
                </a:rPr>
                <a:t>Karakter</a:t>
              </a:r>
              <a:r>
                <a:rPr lang="en-US" b="1" dirty="0">
                  <a:solidFill>
                    <a:schemeClr val="bg1"/>
                  </a:solidFill>
                  <a:effectLst>
                    <a:outerShdw blurRad="38100" dist="38100" dir="2700000" algn="tl">
                      <a:srgbClr val="000000">
                        <a:alpha val="43137"/>
                      </a:srgbClr>
                    </a:outerShdw>
                  </a:effectLst>
                  <a:latin typeface="Myriad Pro" pitchFamily="34" charset="0"/>
                </a:rPr>
                <a:t> </a:t>
              </a:r>
              <a:r>
                <a:rPr lang="en-US" b="1" dirty="0" err="1">
                  <a:solidFill>
                    <a:schemeClr val="bg1"/>
                  </a:solidFill>
                  <a:effectLst>
                    <a:outerShdw blurRad="38100" dist="38100" dir="2700000" algn="tl">
                      <a:srgbClr val="000000">
                        <a:alpha val="43137"/>
                      </a:srgbClr>
                    </a:outerShdw>
                  </a:effectLst>
                  <a:latin typeface="Myriad Pro" pitchFamily="34" charset="0"/>
                </a:rPr>
                <a:t>Bangsa</a:t>
              </a:r>
              <a:endParaRPr lang="en-US" dirty="0">
                <a:solidFill>
                  <a:schemeClr val="bg1"/>
                </a:solidFill>
                <a:effectLst>
                  <a:outerShdw blurRad="38100" dist="38100" dir="2700000" algn="tl">
                    <a:srgbClr val="000000">
                      <a:alpha val="43137"/>
                    </a:srgbClr>
                  </a:outerShdw>
                </a:effectLst>
                <a:latin typeface="Myriad Pro" pitchFamily="34" charset="0"/>
              </a:endParaRPr>
            </a:p>
          </p:txBody>
        </p:sp>
      </p:grpSp>
      <p:grpSp>
        <p:nvGrpSpPr>
          <p:cNvPr id="17" name="Group 16"/>
          <p:cNvGrpSpPr/>
          <p:nvPr/>
        </p:nvGrpSpPr>
        <p:grpSpPr>
          <a:xfrm>
            <a:off x="254418" y="5024193"/>
            <a:ext cx="8640960" cy="1564980"/>
            <a:chOff x="395536" y="5013176"/>
            <a:chExt cx="8640960" cy="1564980"/>
          </a:xfrm>
        </p:grpSpPr>
        <p:sp>
          <p:nvSpPr>
            <p:cNvPr id="18" name="Rectangle 17"/>
            <p:cNvSpPr/>
            <p:nvPr/>
          </p:nvSpPr>
          <p:spPr>
            <a:xfrm>
              <a:off x="395536" y="5013176"/>
              <a:ext cx="8640960" cy="1555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47664" y="5117950"/>
              <a:ext cx="7416824" cy="1372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3" spcCol="0" rtlCol="0" anchor="ctr"/>
            <a:lstStyle/>
            <a:p>
              <a:endParaRPr lang="en-US">
                <a:solidFill>
                  <a:schemeClr val="tx1"/>
                </a:solidFill>
              </a:endParaRPr>
            </a:p>
          </p:txBody>
        </p:sp>
        <p:sp>
          <p:nvSpPr>
            <p:cNvPr id="20" name="Rectangle 19"/>
            <p:cNvSpPr/>
            <p:nvPr/>
          </p:nvSpPr>
          <p:spPr>
            <a:xfrm>
              <a:off x="827584" y="5767712"/>
              <a:ext cx="817879" cy="646331"/>
            </a:xfrm>
            <a:prstGeom prst="rect">
              <a:avLst/>
            </a:prstGeom>
          </p:spPr>
          <p:txBody>
            <a:bodyPr wrap="square">
              <a:spAutoFit/>
            </a:bodyPr>
            <a:lstStyle/>
            <a:p>
              <a:r>
                <a:rPr lang="en-US" b="1" dirty="0">
                  <a:solidFill>
                    <a:schemeClr val="bg1"/>
                  </a:solidFill>
                  <a:effectLst>
                    <a:outerShdw blurRad="38100" dist="38100" dir="2700000" algn="tl">
                      <a:srgbClr val="000000">
                        <a:alpha val="43137"/>
                      </a:srgbClr>
                    </a:outerShdw>
                  </a:effectLst>
                  <a:latin typeface="Myriad Pro" pitchFamily="34" charset="0"/>
                </a:rPr>
                <a:t>Kata</a:t>
              </a:r>
            </a:p>
            <a:p>
              <a:r>
                <a:rPr lang="en-US" b="1" dirty="0" err="1">
                  <a:solidFill>
                    <a:schemeClr val="bg1"/>
                  </a:solidFill>
                  <a:effectLst>
                    <a:outerShdw blurRad="38100" dist="38100" dir="2700000" algn="tl">
                      <a:srgbClr val="000000">
                        <a:alpha val="43137"/>
                      </a:srgbClr>
                    </a:outerShdw>
                  </a:effectLst>
                  <a:latin typeface="Myriad Pro" pitchFamily="34" charset="0"/>
                </a:rPr>
                <a:t>Kunci</a:t>
              </a:r>
              <a:endParaRPr lang="en-US" b="1" dirty="0">
                <a:solidFill>
                  <a:schemeClr val="bg1"/>
                </a:solidFill>
                <a:effectLst>
                  <a:outerShdw blurRad="38100" dist="38100" dir="2700000" algn="tl">
                    <a:srgbClr val="000000">
                      <a:alpha val="43137"/>
                    </a:srgbClr>
                  </a:outerShdw>
                </a:effectLst>
                <a:latin typeface="Myriad Pro" pitchFamily="34" charset="0"/>
              </a:endParaRPr>
            </a:p>
          </p:txBody>
        </p:sp>
        <p:pic>
          <p:nvPicPr>
            <p:cNvPr id="21" name="Picture 20"/>
            <p:cNvPicPr>
              <a:picLocks noChangeAspect="1"/>
            </p:cNvPicPr>
            <p:nvPr/>
          </p:nvPicPr>
          <p:blipFill>
            <a:blip r:embed="rId3" cstate="print">
              <a:clrChange>
                <a:clrFrom>
                  <a:srgbClr val="FFFDFC"/>
                </a:clrFrom>
                <a:clrTo>
                  <a:srgbClr val="FFFDFC">
                    <a:alpha val="0"/>
                  </a:srgbClr>
                </a:clrTo>
              </a:clrChange>
              <a:extLst>
                <a:ext uri="{28A0092B-C50C-407E-A947-70E740481C1C}">
                  <a14:useLocalDpi xmlns:a14="http://schemas.microsoft.com/office/drawing/2010/main" val="0"/>
                </a:ext>
              </a:extLst>
            </a:blip>
            <a:stretch>
              <a:fillRect/>
            </a:stretch>
          </p:blipFill>
          <p:spPr>
            <a:xfrm>
              <a:off x="454844" y="5399872"/>
              <a:ext cx="432050" cy="943904"/>
            </a:xfrm>
            <a:prstGeom prst="rect">
              <a:avLst/>
            </a:prstGeom>
          </p:spPr>
        </p:pic>
        <p:sp>
          <p:nvSpPr>
            <p:cNvPr id="24" name="Rectangle 23"/>
            <p:cNvSpPr/>
            <p:nvPr/>
          </p:nvSpPr>
          <p:spPr>
            <a:xfrm>
              <a:off x="1547664" y="5193161"/>
              <a:ext cx="2406918" cy="1384995"/>
            </a:xfrm>
            <a:prstGeom prst="rect">
              <a:avLst/>
            </a:prstGeom>
          </p:spPr>
          <p:txBody>
            <a:bodyPr wrap="square">
              <a:spAutoFit/>
            </a:bodyPr>
            <a:lstStyle/>
            <a:p>
              <a:pPr>
                <a:buFont typeface="Arial" panose="020B0604020202020204" pitchFamily="34" charset="0"/>
                <a:buChar char="•"/>
              </a:pPr>
              <a:r>
                <a:rPr lang="id-ID" sz="1400" dirty="0"/>
                <a:t>Perdagangan internasional</a:t>
              </a:r>
            </a:p>
            <a:p>
              <a:pPr>
                <a:buFont typeface="Arial" panose="020B0604020202020204" pitchFamily="34" charset="0"/>
                <a:buChar char="•"/>
              </a:pPr>
              <a:r>
                <a:rPr lang="id-ID" sz="1400" dirty="0"/>
                <a:t>Devisa</a:t>
              </a:r>
            </a:p>
            <a:p>
              <a:pPr>
                <a:buFont typeface="Arial" panose="020B0604020202020204" pitchFamily="34" charset="0"/>
                <a:buChar char="•"/>
              </a:pPr>
              <a:r>
                <a:rPr lang="id-ID" sz="1400" dirty="0"/>
                <a:t>Teori keunggulan absolut</a:t>
              </a:r>
            </a:p>
            <a:p>
              <a:pPr>
                <a:buFont typeface="Arial" panose="020B0604020202020204" pitchFamily="34" charset="0"/>
                <a:buChar char="•"/>
              </a:pPr>
              <a:r>
                <a:rPr lang="id-ID" sz="1400" dirty="0"/>
                <a:t>Surplus</a:t>
              </a:r>
            </a:p>
            <a:p>
              <a:pPr>
                <a:buFont typeface="Arial" panose="020B0604020202020204" pitchFamily="34" charset="0"/>
                <a:buChar char="•"/>
              </a:pPr>
              <a:r>
                <a:rPr lang="id-ID" sz="1400" dirty="0"/>
                <a:t>Teori keunggulan komparatif</a:t>
              </a:r>
            </a:p>
            <a:p>
              <a:pPr>
                <a:buFont typeface="Arial" panose="020B0604020202020204" pitchFamily="34" charset="0"/>
                <a:buChar char="•"/>
              </a:pPr>
              <a:endParaRPr lang="en-US" sz="1400" dirty="0"/>
            </a:p>
          </p:txBody>
        </p:sp>
      </p:grpSp>
      <p:sp>
        <p:nvSpPr>
          <p:cNvPr id="25" name="Rectangle 24"/>
          <p:cNvSpPr/>
          <p:nvPr/>
        </p:nvSpPr>
        <p:spPr>
          <a:xfrm>
            <a:off x="4223094" y="5198558"/>
            <a:ext cx="2631403" cy="1384995"/>
          </a:xfrm>
          <a:prstGeom prst="rect">
            <a:avLst/>
          </a:prstGeom>
        </p:spPr>
        <p:txBody>
          <a:bodyPr wrap="square">
            <a:spAutoFit/>
          </a:bodyPr>
          <a:lstStyle/>
          <a:p>
            <a:pPr>
              <a:buFont typeface="Arial" panose="020B0604020202020204" pitchFamily="34" charset="0"/>
              <a:buChar char="•"/>
            </a:pPr>
            <a:r>
              <a:rPr lang="id-ID" sz="1400" dirty="0"/>
              <a:t>Kuota</a:t>
            </a:r>
          </a:p>
          <a:p>
            <a:pPr>
              <a:buFont typeface="Arial" panose="020B0604020202020204" pitchFamily="34" charset="0"/>
              <a:buChar char="•"/>
            </a:pPr>
            <a:r>
              <a:rPr lang="id-ID" sz="1400" dirty="0"/>
              <a:t>Tarif</a:t>
            </a:r>
          </a:p>
          <a:p>
            <a:pPr>
              <a:buFont typeface="Arial" panose="020B0604020202020204" pitchFamily="34" charset="0"/>
              <a:buChar char="•"/>
            </a:pPr>
            <a:r>
              <a:rPr lang="id-ID" sz="1400" dirty="0"/>
              <a:t>Subsidi</a:t>
            </a:r>
          </a:p>
          <a:p>
            <a:pPr>
              <a:buFont typeface="Arial" panose="020B0604020202020204" pitchFamily="34" charset="0"/>
              <a:buChar char="•"/>
            </a:pPr>
            <a:r>
              <a:rPr lang="id-ID" sz="1400" dirty="0"/>
              <a:t>Larangan impor</a:t>
            </a:r>
          </a:p>
          <a:p>
            <a:pPr>
              <a:buFont typeface="Arial" panose="020B0604020202020204" pitchFamily="34" charset="0"/>
              <a:buChar char="•"/>
            </a:pPr>
            <a:r>
              <a:rPr lang="id-ID" sz="1400" dirty="0"/>
              <a:t>Dumping</a:t>
            </a:r>
          </a:p>
          <a:p>
            <a:pPr>
              <a:buFont typeface="Arial" panose="020B0604020202020204" pitchFamily="34" charset="0"/>
              <a:buChar char="•"/>
            </a:pPr>
            <a:endParaRPr lang="id-ID" sz="1400" dirty="0"/>
          </a:p>
        </p:txBody>
      </p:sp>
      <p:sp>
        <p:nvSpPr>
          <p:cNvPr id="26" name="Rectangle 25"/>
          <p:cNvSpPr/>
          <p:nvPr/>
        </p:nvSpPr>
        <p:spPr>
          <a:xfrm>
            <a:off x="6532213" y="5178117"/>
            <a:ext cx="2229020" cy="1169551"/>
          </a:xfrm>
          <a:prstGeom prst="rect">
            <a:avLst/>
          </a:prstGeom>
        </p:spPr>
        <p:txBody>
          <a:bodyPr wrap="square">
            <a:spAutoFit/>
          </a:bodyPr>
          <a:lstStyle/>
          <a:p>
            <a:pPr>
              <a:buFont typeface="Arial" panose="020B0604020202020204" pitchFamily="34" charset="0"/>
              <a:buChar char="•"/>
            </a:pPr>
            <a:r>
              <a:rPr lang="id-ID" sz="1400" dirty="0"/>
              <a:t>Politik dagang bebas</a:t>
            </a:r>
          </a:p>
          <a:p>
            <a:pPr>
              <a:buFont typeface="Arial" panose="020B0604020202020204" pitchFamily="34" charset="0"/>
              <a:buChar char="•"/>
            </a:pPr>
            <a:r>
              <a:rPr lang="id-ID" sz="1400" dirty="0"/>
              <a:t>Ekspor</a:t>
            </a:r>
          </a:p>
          <a:p>
            <a:pPr>
              <a:buFont typeface="Arial" panose="020B0604020202020204" pitchFamily="34" charset="0"/>
              <a:buChar char="•"/>
            </a:pPr>
            <a:r>
              <a:rPr lang="id-ID" sz="1400" dirty="0"/>
              <a:t>Impor</a:t>
            </a:r>
          </a:p>
          <a:p>
            <a:pPr>
              <a:buFont typeface="Arial" panose="020B0604020202020204" pitchFamily="34" charset="0"/>
              <a:buChar char="•"/>
            </a:pPr>
            <a:r>
              <a:rPr lang="id-ID" sz="1400" dirty="0"/>
              <a:t>Neraca perdagangan</a:t>
            </a:r>
          </a:p>
          <a:p>
            <a:pPr>
              <a:buFont typeface="Arial" panose="020B0604020202020204" pitchFamily="34" charset="0"/>
              <a:buChar char="•"/>
            </a:pPr>
            <a:r>
              <a:rPr lang="id-ID" sz="1400" dirty="0"/>
              <a:t>Neraca pembayaran</a:t>
            </a:r>
            <a:endParaRPr lang="en-US" sz="1400" dirty="0"/>
          </a:p>
        </p:txBody>
      </p:sp>
    </p:spTree>
    <p:extLst>
      <p:ext uri="{BB962C8B-B14F-4D97-AF65-F5344CB8AC3E}">
        <p14:creationId xmlns:p14="http://schemas.microsoft.com/office/powerpoint/2010/main" val="10300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02542" y="2826327"/>
            <a:ext cx="6041458" cy="4031673"/>
          </a:xfrm>
        </p:spPr>
      </p:pic>
      <p:pic>
        <p:nvPicPr>
          <p:cNvPr id="11" name="Picture 10"/>
          <p:cNvPicPr>
            <a:picLocks noChangeAspect="1"/>
          </p:cNvPicPr>
          <p:nvPr/>
        </p:nvPicPr>
        <p:blipFill>
          <a:blip r:embed="rId3">
            <a:clrChange>
              <a:clrFrom>
                <a:srgbClr val="FBFAFF"/>
              </a:clrFrom>
              <a:clrTo>
                <a:srgbClr val="FBFAFF">
                  <a:alpha val="0"/>
                </a:srgbClr>
              </a:clrTo>
            </a:clrChange>
            <a:extLst>
              <a:ext uri="{28A0092B-C50C-407E-A947-70E740481C1C}">
                <a14:useLocalDpi xmlns:a14="http://schemas.microsoft.com/office/drawing/2010/main" val="0"/>
              </a:ext>
            </a:extLst>
          </a:blip>
          <a:stretch>
            <a:fillRect/>
          </a:stretch>
        </p:blipFill>
        <p:spPr>
          <a:xfrm>
            <a:off x="628650" y="781918"/>
            <a:ext cx="7535463" cy="504326"/>
          </a:xfrm>
          <a:prstGeom prst="rect">
            <a:avLst/>
          </a:prstGeom>
        </p:spPr>
      </p:pic>
      <p:sp>
        <p:nvSpPr>
          <p:cNvPr id="6" name="Content Placeholder 5"/>
          <p:cNvSpPr>
            <a:spLocks noGrp="1"/>
          </p:cNvSpPr>
          <p:nvPr>
            <p:ph sz="half" idx="1"/>
          </p:nvPr>
        </p:nvSpPr>
        <p:spPr>
          <a:xfrm>
            <a:off x="628649" y="1825625"/>
            <a:ext cx="7798377" cy="4351338"/>
          </a:xfrm>
        </p:spPr>
        <p:txBody>
          <a:bodyPr>
            <a:normAutofit/>
          </a:bodyPr>
          <a:lstStyle/>
          <a:p>
            <a:pPr marL="0" indent="0">
              <a:buNone/>
            </a:pPr>
            <a:r>
              <a:rPr lang="id-ID" sz="2000" dirty="0"/>
              <a:t>Perdagangan internasional adalah </a:t>
            </a:r>
            <a:r>
              <a:rPr lang="id-ID" sz="2000" dirty="0" err="1"/>
              <a:t>suatu</a:t>
            </a:r>
            <a:r>
              <a:rPr lang="id-ID" sz="2000" dirty="0"/>
              <a:t> proses tukar-menukar atau jual beli barang dan jasa yang terjadi antara dua negara atau lebih.</a:t>
            </a:r>
          </a:p>
          <a:p>
            <a:pPr marL="0" indent="0">
              <a:buNone/>
            </a:pPr>
            <a:endParaRPr lang="id-ID" sz="2000" dirty="0"/>
          </a:p>
        </p:txBody>
      </p:sp>
      <p:sp>
        <p:nvSpPr>
          <p:cNvPr id="9" name="Rectangle 8"/>
          <p:cNvSpPr/>
          <p:nvPr/>
        </p:nvSpPr>
        <p:spPr>
          <a:xfrm>
            <a:off x="772666" y="779877"/>
            <a:ext cx="6068328" cy="477054"/>
          </a:xfrm>
          <a:prstGeom prst="rect">
            <a:avLst/>
          </a:prstGeom>
        </p:spPr>
        <p:txBody>
          <a:bodyPr wrap="none">
            <a:spAutoFit/>
          </a:bodyPr>
          <a:lstStyle/>
          <a:p>
            <a:r>
              <a:rPr lang="en-US" sz="2500" b="1" dirty="0">
                <a:solidFill>
                  <a:schemeClr val="bg1"/>
                </a:solidFill>
                <a:effectLst>
                  <a:outerShdw blurRad="38100" dist="38100" dir="2700000" algn="tl">
                    <a:srgbClr val="000000">
                      <a:alpha val="43137"/>
                    </a:srgbClr>
                  </a:outerShdw>
                </a:effectLst>
                <a:latin typeface="Myriad Pro" pitchFamily="34" charset="0"/>
              </a:rPr>
              <a:t>A. </a:t>
            </a:r>
            <a:r>
              <a:rPr lang="id-ID" sz="2500" b="1" dirty="0">
                <a:solidFill>
                  <a:schemeClr val="bg1"/>
                </a:solidFill>
                <a:effectLst>
                  <a:outerShdw blurRad="38100" dist="38100" dir="2700000" algn="tl">
                    <a:srgbClr val="000000">
                      <a:alpha val="43137"/>
                    </a:srgbClr>
                  </a:outerShdw>
                </a:effectLst>
                <a:latin typeface="Myriad Pro" pitchFamily="34" charset="0"/>
              </a:rPr>
              <a:t>Pengertian Perdagangan Internasional</a:t>
            </a:r>
            <a:endParaRPr lang="en-US" sz="2500" dirty="0">
              <a:solidFill>
                <a:schemeClr val="bg1"/>
              </a:solidFill>
              <a:effectLst>
                <a:outerShdw blurRad="38100" dist="38100" dir="2700000" algn="tl">
                  <a:srgbClr val="000000">
                    <a:alpha val="43137"/>
                  </a:srgbClr>
                </a:outerShdw>
              </a:effectLst>
              <a:latin typeface="Myriad Pro"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24"/>
            <a:ext cx="9170703" cy="563501"/>
          </a:xfrm>
          <a:prstGeom prst="rect">
            <a:avLst/>
          </a:prstGeom>
        </p:spPr>
      </p:pic>
      <p:sp>
        <p:nvSpPr>
          <p:cNvPr id="12" name="TextBox 11"/>
          <p:cNvSpPr txBox="1"/>
          <p:nvPr/>
        </p:nvSpPr>
        <p:spPr>
          <a:xfrm>
            <a:off x="209320" y="79739"/>
            <a:ext cx="301686" cy="369332"/>
          </a:xfrm>
          <a:prstGeom prst="rect">
            <a:avLst/>
          </a:prstGeom>
          <a:noFill/>
        </p:spPr>
        <p:txBody>
          <a:bodyPr wrap="none" rtlCol="0">
            <a:spAutoFit/>
          </a:bodyPr>
          <a:lstStyle/>
          <a:p>
            <a:r>
              <a:rPr lang="id-ID" dirty="0">
                <a:solidFill>
                  <a:schemeClr val="bg1"/>
                </a:solidFill>
              </a:rPr>
              <a:t>4</a:t>
            </a:r>
          </a:p>
        </p:txBody>
      </p:sp>
    </p:spTree>
    <p:extLst>
      <p:ext uri="{BB962C8B-B14F-4D97-AF65-F5344CB8AC3E}">
        <p14:creationId xmlns:p14="http://schemas.microsoft.com/office/powerpoint/2010/main" val="384387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3144819"/>
            <a:ext cx="5579918" cy="3713182"/>
          </a:xfrm>
        </p:spPr>
      </p:pic>
      <p:pic>
        <p:nvPicPr>
          <p:cNvPr id="9" name="Picture 8"/>
          <p:cNvPicPr>
            <a:picLocks noChangeAspect="1"/>
          </p:cNvPicPr>
          <p:nvPr/>
        </p:nvPicPr>
        <p:blipFill>
          <a:blip r:embed="rId3">
            <a:clrChange>
              <a:clrFrom>
                <a:srgbClr val="FBFAFF"/>
              </a:clrFrom>
              <a:clrTo>
                <a:srgbClr val="FBFAFF">
                  <a:alpha val="0"/>
                </a:srgbClr>
              </a:clrTo>
            </a:clrChange>
            <a:extLst>
              <a:ext uri="{28A0092B-C50C-407E-A947-70E740481C1C}">
                <a14:useLocalDpi xmlns:a14="http://schemas.microsoft.com/office/drawing/2010/main" val="0"/>
              </a:ext>
            </a:extLst>
          </a:blip>
          <a:stretch>
            <a:fillRect/>
          </a:stretch>
        </p:blipFill>
        <p:spPr>
          <a:xfrm>
            <a:off x="628650" y="781918"/>
            <a:ext cx="7535463" cy="504326"/>
          </a:xfrm>
          <a:prstGeom prst="rect">
            <a:avLst/>
          </a:prstGeom>
        </p:spPr>
      </p:pic>
      <p:sp>
        <p:nvSpPr>
          <p:cNvPr id="12" name="Content Placeholder 11"/>
          <p:cNvSpPr>
            <a:spLocks noGrp="1"/>
          </p:cNvSpPr>
          <p:nvPr>
            <p:ph sz="half" idx="1"/>
          </p:nvPr>
        </p:nvSpPr>
        <p:spPr>
          <a:xfrm>
            <a:off x="4277913" y="1756064"/>
            <a:ext cx="3886200" cy="4628718"/>
          </a:xfrm>
        </p:spPr>
        <p:txBody>
          <a:bodyPr>
            <a:normAutofit/>
          </a:bodyPr>
          <a:lstStyle/>
          <a:p>
            <a:r>
              <a:rPr lang="id-ID" sz="1800" dirty="0"/>
              <a:t>Memperoleh devisa</a:t>
            </a:r>
          </a:p>
          <a:p>
            <a:r>
              <a:rPr lang="id-ID" sz="1800" dirty="0"/>
              <a:t>Memperluas kesempatan kerja</a:t>
            </a:r>
          </a:p>
          <a:p>
            <a:r>
              <a:rPr lang="id-ID" sz="1800" dirty="0"/>
              <a:t>Menstabilkan harga-harga</a:t>
            </a:r>
          </a:p>
          <a:p>
            <a:r>
              <a:rPr lang="id-ID" sz="1800" dirty="0"/>
              <a:t>Meningkatkan kualitas konsumsi</a:t>
            </a:r>
          </a:p>
          <a:p>
            <a:r>
              <a:rPr lang="id-ID" sz="1800" dirty="0"/>
              <a:t>Mempercepat alih teknologi</a:t>
            </a:r>
          </a:p>
        </p:txBody>
      </p:sp>
      <p:sp>
        <p:nvSpPr>
          <p:cNvPr id="6" name="Rectangle 5"/>
          <p:cNvSpPr/>
          <p:nvPr/>
        </p:nvSpPr>
        <p:spPr>
          <a:xfrm>
            <a:off x="772665" y="781918"/>
            <a:ext cx="5830442" cy="477054"/>
          </a:xfrm>
          <a:prstGeom prst="rect">
            <a:avLst/>
          </a:prstGeom>
        </p:spPr>
        <p:txBody>
          <a:bodyPr wrap="none">
            <a:spAutoFit/>
          </a:bodyPr>
          <a:lstStyle/>
          <a:p>
            <a:r>
              <a:rPr lang="id-ID" sz="2500" b="1" dirty="0">
                <a:solidFill>
                  <a:schemeClr val="bg1"/>
                </a:solidFill>
                <a:effectLst>
                  <a:outerShdw blurRad="38100" dist="38100" dir="2700000" algn="tl">
                    <a:srgbClr val="000000">
                      <a:alpha val="43137"/>
                    </a:srgbClr>
                  </a:outerShdw>
                </a:effectLst>
                <a:latin typeface="Myriad Pro" pitchFamily="34" charset="0"/>
              </a:rPr>
              <a:t>B. Manfaat Perdagangan </a:t>
            </a:r>
            <a:r>
              <a:rPr lang="id-ID" sz="2500" b="1" dirty="0" err="1">
                <a:solidFill>
                  <a:schemeClr val="bg1"/>
                </a:solidFill>
                <a:effectLst>
                  <a:outerShdw blurRad="38100" dist="38100" dir="2700000" algn="tl">
                    <a:srgbClr val="000000">
                      <a:alpha val="43137"/>
                    </a:srgbClr>
                  </a:outerShdw>
                </a:effectLst>
                <a:latin typeface="Myriad Pro" pitchFamily="34" charset="0"/>
              </a:rPr>
              <a:t>Internasioanal</a:t>
            </a:r>
            <a:endParaRPr lang="en-US" sz="2500" dirty="0">
              <a:solidFill>
                <a:schemeClr val="bg1"/>
              </a:solidFill>
              <a:effectLst>
                <a:outerShdw blurRad="38100" dist="38100" dir="2700000" algn="tl">
                  <a:srgbClr val="000000">
                    <a:alpha val="43137"/>
                  </a:srgbClr>
                </a:outerShdw>
              </a:effectLst>
              <a:latin typeface="Myriad Pro"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92"/>
            <a:ext cx="9170703" cy="563501"/>
          </a:xfrm>
          <a:prstGeom prst="rect">
            <a:avLst/>
          </a:prstGeom>
        </p:spPr>
      </p:pic>
      <p:sp>
        <p:nvSpPr>
          <p:cNvPr id="13" name="TextBox 12"/>
          <p:cNvSpPr txBox="1"/>
          <p:nvPr/>
        </p:nvSpPr>
        <p:spPr>
          <a:xfrm>
            <a:off x="209320" y="79739"/>
            <a:ext cx="301686" cy="369332"/>
          </a:xfrm>
          <a:prstGeom prst="rect">
            <a:avLst/>
          </a:prstGeom>
          <a:noFill/>
        </p:spPr>
        <p:txBody>
          <a:bodyPr wrap="none" rtlCol="0">
            <a:spAutoFit/>
          </a:bodyPr>
          <a:lstStyle/>
          <a:p>
            <a:r>
              <a:rPr lang="id-ID" dirty="0">
                <a:solidFill>
                  <a:schemeClr val="bg1"/>
                </a:solidFill>
              </a:rPr>
              <a:t>5</a:t>
            </a:r>
          </a:p>
        </p:txBody>
      </p:sp>
    </p:spTree>
    <p:extLst>
      <p:ext uri="{BB962C8B-B14F-4D97-AF65-F5344CB8AC3E}">
        <p14:creationId xmlns:p14="http://schemas.microsoft.com/office/powerpoint/2010/main" val="357539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745" y="2937163"/>
            <a:ext cx="5881255" cy="3920837"/>
          </a:xfrm>
          <a:prstGeom prst="rect">
            <a:avLst/>
          </a:prstGeom>
        </p:spPr>
      </p:pic>
      <p:pic>
        <p:nvPicPr>
          <p:cNvPr id="8" name="Picture 7"/>
          <p:cNvPicPr>
            <a:picLocks noChangeAspect="1"/>
          </p:cNvPicPr>
          <p:nvPr/>
        </p:nvPicPr>
        <p:blipFill>
          <a:blip r:embed="rId3">
            <a:clrChange>
              <a:clrFrom>
                <a:srgbClr val="FBFAFF"/>
              </a:clrFrom>
              <a:clrTo>
                <a:srgbClr val="FBFAFF">
                  <a:alpha val="0"/>
                </a:srgbClr>
              </a:clrTo>
            </a:clrChange>
            <a:extLst>
              <a:ext uri="{28A0092B-C50C-407E-A947-70E740481C1C}">
                <a14:useLocalDpi xmlns:a14="http://schemas.microsoft.com/office/drawing/2010/main" val="0"/>
              </a:ext>
            </a:extLst>
          </a:blip>
          <a:stretch>
            <a:fillRect/>
          </a:stretch>
        </p:blipFill>
        <p:spPr>
          <a:xfrm>
            <a:off x="628650" y="781918"/>
            <a:ext cx="7535463" cy="842336"/>
          </a:xfrm>
          <a:prstGeom prst="rect">
            <a:avLst/>
          </a:prstGeom>
        </p:spPr>
      </p:pic>
      <p:sp>
        <p:nvSpPr>
          <p:cNvPr id="3" name="Content Placeholder 2"/>
          <p:cNvSpPr>
            <a:spLocks noGrp="1"/>
          </p:cNvSpPr>
          <p:nvPr>
            <p:ph idx="1"/>
          </p:nvPr>
        </p:nvSpPr>
        <p:spPr>
          <a:xfrm>
            <a:off x="628650" y="1825625"/>
            <a:ext cx="7886700" cy="4351338"/>
          </a:xfrm>
        </p:spPr>
        <p:txBody>
          <a:bodyPr>
            <a:noAutofit/>
          </a:bodyPr>
          <a:lstStyle/>
          <a:p>
            <a:pPr>
              <a:spcBef>
                <a:spcPts val="600"/>
              </a:spcBef>
              <a:buAutoNum type="arabicPeriod"/>
            </a:pPr>
            <a:r>
              <a:rPr lang="id-ID" sz="2400" b="1" dirty="0"/>
              <a:t>Faktor Pendorong Perdagangan Internasional</a:t>
            </a:r>
          </a:p>
          <a:p>
            <a:pPr marL="0" indent="0">
              <a:spcBef>
                <a:spcPts val="600"/>
              </a:spcBef>
              <a:buNone/>
            </a:pPr>
            <a:endParaRPr lang="id-ID" sz="2400" b="1" dirty="0"/>
          </a:p>
          <a:p>
            <a:pPr>
              <a:spcBef>
                <a:spcPts val="600"/>
              </a:spcBef>
            </a:pPr>
            <a:r>
              <a:rPr lang="id-ID" sz="2000" dirty="0"/>
              <a:t>Perbedaan sumber daya alam</a:t>
            </a:r>
          </a:p>
          <a:p>
            <a:pPr>
              <a:spcBef>
                <a:spcPts val="600"/>
              </a:spcBef>
            </a:pPr>
            <a:r>
              <a:rPr lang="id-ID" sz="2000" dirty="0"/>
              <a:t>Selera</a:t>
            </a:r>
          </a:p>
          <a:p>
            <a:pPr>
              <a:spcBef>
                <a:spcPts val="600"/>
              </a:spcBef>
            </a:pPr>
            <a:r>
              <a:rPr lang="id-ID" sz="2000" dirty="0"/>
              <a:t>Penghematan biaya produksi</a:t>
            </a:r>
          </a:p>
          <a:p>
            <a:pPr>
              <a:spcBef>
                <a:spcPts val="600"/>
              </a:spcBef>
            </a:pPr>
            <a:r>
              <a:rPr lang="id-ID" sz="2000" dirty="0"/>
              <a:t>Perbedaan teknologi</a:t>
            </a:r>
          </a:p>
          <a:p>
            <a:pPr marL="0" indent="0">
              <a:spcBef>
                <a:spcPts val="600"/>
              </a:spcBef>
              <a:buNone/>
            </a:pPr>
            <a:endParaRPr lang="id-ID" sz="2400" dirty="0"/>
          </a:p>
        </p:txBody>
      </p:sp>
      <p:sp>
        <p:nvSpPr>
          <p:cNvPr id="6" name="Rectangle 5"/>
          <p:cNvSpPr/>
          <p:nvPr/>
        </p:nvSpPr>
        <p:spPr>
          <a:xfrm>
            <a:off x="824621" y="762480"/>
            <a:ext cx="5670783" cy="861774"/>
          </a:xfrm>
          <a:prstGeom prst="rect">
            <a:avLst/>
          </a:prstGeom>
        </p:spPr>
        <p:txBody>
          <a:bodyPr wrap="none">
            <a:spAutoFit/>
          </a:bodyPr>
          <a:lstStyle/>
          <a:p>
            <a:r>
              <a:rPr lang="id-ID" sz="2500" b="1" dirty="0">
                <a:solidFill>
                  <a:schemeClr val="bg1"/>
                </a:solidFill>
                <a:effectLst>
                  <a:outerShdw blurRad="38100" dist="38100" dir="2700000" algn="tl">
                    <a:srgbClr val="000000">
                      <a:alpha val="43137"/>
                    </a:srgbClr>
                  </a:outerShdw>
                </a:effectLst>
                <a:latin typeface="Myriad Pro" pitchFamily="34" charset="0"/>
              </a:rPr>
              <a:t>C. Faktor Pendorong dan Penghambat </a:t>
            </a:r>
          </a:p>
          <a:p>
            <a:r>
              <a:rPr lang="id-ID" sz="2500" b="1" dirty="0">
                <a:solidFill>
                  <a:schemeClr val="bg1"/>
                </a:solidFill>
                <a:effectLst>
                  <a:outerShdw blurRad="38100" dist="38100" dir="2700000" algn="tl">
                    <a:srgbClr val="000000">
                      <a:alpha val="43137"/>
                    </a:srgbClr>
                  </a:outerShdw>
                </a:effectLst>
                <a:latin typeface="Myriad Pro" pitchFamily="34" charset="0"/>
              </a:rPr>
              <a:t>Perdagangan Internasional</a:t>
            </a:r>
            <a:endParaRPr lang="en-US" sz="2500" dirty="0">
              <a:solidFill>
                <a:schemeClr val="bg1"/>
              </a:solidFill>
              <a:effectLst>
                <a:outerShdw blurRad="38100" dist="38100" dir="2700000" algn="tl">
                  <a:srgbClr val="000000">
                    <a:alpha val="43137"/>
                  </a:srgbClr>
                </a:outerShdw>
              </a:effectLst>
              <a:latin typeface="Myriad Pro"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92"/>
            <a:ext cx="9170703" cy="563501"/>
          </a:xfrm>
          <a:prstGeom prst="rect">
            <a:avLst/>
          </a:prstGeom>
        </p:spPr>
      </p:pic>
      <p:sp>
        <p:nvSpPr>
          <p:cNvPr id="12" name="TextBox 11"/>
          <p:cNvSpPr txBox="1"/>
          <p:nvPr/>
        </p:nvSpPr>
        <p:spPr>
          <a:xfrm>
            <a:off x="209320" y="79739"/>
            <a:ext cx="301686" cy="369332"/>
          </a:xfrm>
          <a:prstGeom prst="rect">
            <a:avLst/>
          </a:prstGeom>
          <a:noFill/>
        </p:spPr>
        <p:txBody>
          <a:bodyPr wrap="none" rtlCol="0">
            <a:spAutoFit/>
          </a:bodyPr>
          <a:lstStyle/>
          <a:p>
            <a:r>
              <a:rPr lang="id-ID" dirty="0">
                <a:solidFill>
                  <a:schemeClr val="bg1"/>
                </a:solidFill>
              </a:rPr>
              <a:t>6</a:t>
            </a:r>
          </a:p>
        </p:txBody>
      </p:sp>
    </p:spTree>
    <p:extLst>
      <p:ext uri="{BB962C8B-B14F-4D97-AF65-F5344CB8AC3E}">
        <p14:creationId xmlns:p14="http://schemas.microsoft.com/office/powerpoint/2010/main" val="401494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0955" y="2854813"/>
            <a:ext cx="5663045" cy="4003187"/>
          </a:xfrm>
          <a:prstGeom prst="rect">
            <a:avLst/>
          </a:prstGeom>
        </p:spPr>
      </p:pic>
      <p:sp>
        <p:nvSpPr>
          <p:cNvPr id="3" name="Content Placeholder 2"/>
          <p:cNvSpPr>
            <a:spLocks noGrp="1"/>
          </p:cNvSpPr>
          <p:nvPr>
            <p:ph idx="1"/>
          </p:nvPr>
        </p:nvSpPr>
        <p:spPr>
          <a:xfrm>
            <a:off x="628650" y="1049482"/>
            <a:ext cx="7886700" cy="5127481"/>
          </a:xfrm>
        </p:spPr>
        <p:txBody>
          <a:bodyPr>
            <a:normAutofit/>
          </a:bodyPr>
          <a:lstStyle/>
          <a:p>
            <a:pPr marL="0" indent="0">
              <a:spcBef>
                <a:spcPts val="600"/>
              </a:spcBef>
              <a:buNone/>
            </a:pPr>
            <a:r>
              <a:rPr lang="id-ID" sz="2400" b="1" dirty="0"/>
              <a:t>2. Faktor Penghambat Perdagangan Internasional</a:t>
            </a:r>
          </a:p>
          <a:p>
            <a:pPr marL="0" indent="0">
              <a:spcBef>
                <a:spcPts val="600"/>
              </a:spcBef>
              <a:buNone/>
            </a:pPr>
            <a:endParaRPr lang="id-ID" sz="2400" b="1" dirty="0"/>
          </a:p>
          <a:p>
            <a:pPr>
              <a:spcBef>
                <a:spcPts val="600"/>
              </a:spcBef>
            </a:pPr>
            <a:r>
              <a:rPr lang="id-ID" sz="2400" dirty="0"/>
              <a:t>Tidak amannya </a:t>
            </a:r>
            <a:r>
              <a:rPr lang="id-ID" sz="2400" dirty="0" err="1"/>
              <a:t>suatu</a:t>
            </a:r>
            <a:r>
              <a:rPr lang="id-ID" sz="2400" dirty="0"/>
              <a:t> negara</a:t>
            </a:r>
          </a:p>
          <a:p>
            <a:pPr>
              <a:spcBef>
                <a:spcPts val="600"/>
              </a:spcBef>
            </a:pPr>
            <a:r>
              <a:rPr lang="id-ID" sz="2400" dirty="0"/>
              <a:t>Kebijakan ekonomi internasional oleh pemerintah</a:t>
            </a:r>
          </a:p>
          <a:p>
            <a:pPr>
              <a:spcBef>
                <a:spcPts val="600"/>
              </a:spcBef>
            </a:pPr>
            <a:r>
              <a:rPr lang="id-ID" sz="2400" dirty="0"/>
              <a:t>Tidak stabilnya kurs mata uang asing</a:t>
            </a:r>
          </a:p>
          <a:p>
            <a:endParaRPr lang="id-ID"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92"/>
            <a:ext cx="9170703" cy="563501"/>
          </a:xfrm>
          <a:prstGeom prst="rect">
            <a:avLst/>
          </a:prstGeom>
        </p:spPr>
      </p:pic>
      <p:sp>
        <p:nvSpPr>
          <p:cNvPr id="6" name="TextBox 5"/>
          <p:cNvSpPr txBox="1"/>
          <p:nvPr/>
        </p:nvSpPr>
        <p:spPr>
          <a:xfrm>
            <a:off x="209320" y="79739"/>
            <a:ext cx="301686" cy="369332"/>
          </a:xfrm>
          <a:prstGeom prst="rect">
            <a:avLst/>
          </a:prstGeom>
          <a:noFill/>
        </p:spPr>
        <p:txBody>
          <a:bodyPr wrap="none" rtlCol="0">
            <a:spAutoFit/>
          </a:bodyPr>
          <a:lstStyle/>
          <a:p>
            <a:r>
              <a:rPr lang="id-ID" dirty="0">
                <a:solidFill>
                  <a:schemeClr val="bg1"/>
                </a:solidFill>
              </a:rPr>
              <a:t>7</a:t>
            </a:r>
          </a:p>
        </p:txBody>
      </p:sp>
    </p:spTree>
    <p:extLst>
      <p:ext uri="{BB962C8B-B14F-4D97-AF65-F5344CB8AC3E}">
        <p14:creationId xmlns:p14="http://schemas.microsoft.com/office/powerpoint/2010/main" val="171745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564" y="3068145"/>
            <a:ext cx="5673436" cy="3789855"/>
          </a:xfrm>
          <a:prstGeom prst="rect">
            <a:avLst/>
          </a:prstGeom>
        </p:spPr>
      </p:pic>
      <p:pic>
        <p:nvPicPr>
          <p:cNvPr id="8" name="Picture 7"/>
          <p:cNvPicPr>
            <a:picLocks noChangeAspect="1"/>
          </p:cNvPicPr>
          <p:nvPr/>
        </p:nvPicPr>
        <p:blipFill>
          <a:blip r:embed="rId3">
            <a:clrChange>
              <a:clrFrom>
                <a:srgbClr val="FBFAFF"/>
              </a:clrFrom>
              <a:clrTo>
                <a:srgbClr val="FBFAFF">
                  <a:alpha val="0"/>
                </a:srgbClr>
              </a:clrTo>
            </a:clrChange>
            <a:extLst>
              <a:ext uri="{28A0092B-C50C-407E-A947-70E740481C1C}">
                <a14:useLocalDpi xmlns:a14="http://schemas.microsoft.com/office/drawing/2010/main" val="0"/>
              </a:ext>
            </a:extLst>
          </a:blip>
          <a:stretch>
            <a:fillRect/>
          </a:stretch>
        </p:blipFill>
        <p:spPr>
          <a:xfrm>
            <a:off x="628650" y="781918"/>
            <a:ext cx="7535463" cy="459795"/>
          </a:xfrm>
          <a:prstGeom prst="rect">
            <a:avLst/>
          </a:prstGeom>
        </p:spPr>
      </p:pic>
      <p:sp>
        <p:nvSpPr>
          <p:cNvPr id="3" name="Content Placeholder 2"/>
          <p:cNvSpPr>
            <a:spLocks noGrp="1"/>
          </p:cNvSpPr>
          <p:nvPr>
            <p:ph idx="1"/>
          </p:nvPr>
        </p:nvSpPr>
        <p:spPr>
          <a:xfrm>
            <a:off x="628650" y="1641765"/>
            <a:ext cx="7886700" cy="4535198"/>
          </a:xfrm>
        </p:spPr>
        <p:txBody>
          <a:bodyPr>
            <a:noAutofit/>
          </a:bodyPr>
          <a:lstStyle/>
          <a:p>
            <a:pPr marL="514350" indent="-514350">
              <a:spcBef>
                <a:spcPts val="600"/>
              </a:spcBef>
              <a:buAutoNum type="arabicPeriod"/>
            </a:pPr>
            <a:r>
              <a:rPr lang="id-ID" sz="2400" b="1" dirty="0"/>
              <a:t>Teori Keunggulan Mutlak dari Adam Smith (</a:t>
            </a:r>
            <a:r>
              <a:rPr lang="id-ID" sz="2400" b="1" i="1" dirty="0" err="1"/>
              <a:t>absolute</a:t>
            </a:r>
            <a:r>
              <a:rPr lang="id-ID" sz="2400" b="1" i="1" dirty="0"/>
              <a:t> </a:t>
            </a:r>
            <a:r>
              <a:rPr lang="id-ID" sz="2400" b="1" i="1" dirty="0" err="1"/>
              <a:t>advantage</a:t>
            </a:r>
            <a:r>
              <a:rPr lang="id-ID" sz="2400" b="1" i="1" dirty="0"/>
              <a:t>)</a:t>
            </a:r>
          </a:p>
          <a:p>
            <a:pPr marL="0" indent="0">
              <a:spcBef>
                <a:spcPts val="600"/>
              </a:spcBef>
              <a:buNone/>
            </a:pPr>
            <a:r>
              <a:rPr lang="id-ID" sz="2400" dirty="0"/>
              <a:t>Suatu negara disebut memiliki keunggulan mutlak dari negara lain jika negara tersebut mampu memproduksi lebih banyak barang daripada negara lain, dengan menggunakan sumber daya produksi yang sama.</a:t>
            </a:r>
          </a:p>
        </p:txBody>
      </p:sp>
      <p:sp>
        <p:nvSpPr>
          <p:cNvPr id="6" name="Rectangle 5"/>
          <p:cNvSpPr/>
          <p:nvPr/>
        </p:nvSpPr>
        <p:spPr>
          <a:xfrm>
            <a:off x="783057" y="764659"/>
            <a:ext cx="5190845" cy="477054"/>
          </a:xfrm>
          <a:prstGeom prst="rect">
            <a:avLst/>
          </a:prstGeom>
        </p:spPr>
        <p:txBody>
          <a:bodyPr wrap="none">
            <a:spAutoFit/>
          </a:bodyPr>
          <a:lstStyle/>
          <a:p>
            <a:r>
              <a:rPr lang="id-ID" sz="2500" b="1" dirty="0">
                <a:solidFill>
                  <a:schemeClr val="bg1"/>
                </a:solidFill>
                <a:effectLst>
                  <a:outerShdw blurRad="38100" dist="38100" dir="2700000" algn="tl">
                    <a:srgbClr val="000000">
                      <a:alpha val="43137"/>
                    </a:srgbClr>
                  </a:outerShdw>
                </a:effectLst>
                <a:latin typeface="Myriad Pro" pitchFamily="34" charset="0"/>
              </a:rPr>
              <a:t>D. Teori Perdagangan Internasional</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92"/>
            <a:ext cx="9170703" cy="563501"/>
          </a:xfrm>
          <a:prstGeom prst="rect">
            <a:avLst/>
          </a:prstGeom>
        </p:spPr>
      </p:pic>
      <p:sp>
        <p:nvSpPr>
          <p:cNvPr id="9" name="TextBox 8"/>
          <p:cNvSpPr txBox="1"/>
          <p:nvPr/>
        </p:nvSpPr>
        <p:spPr>
          <a:xfrm>
            <a:off x="783057" y="5930684"/>
            <a:ext cx="2976995" cy="646331"/>
          </a:xfrm>
          <a:prstGeom prst="rect">
            <a:avLst/>
          </a:prstGeom>
          <a:noFill/>
        </p:spPr>
        <p:txBody>
          <a:bodyPr wrap="square" rtlCol="0">
            <a:spAutoFit/>
          </a:bodyPr>
          <a:lstStyle/>
          <a:p>
            <a:r>
              <a:rPr lang="id-ID" sz="1200" dirty="0"/>
              <a:t>Keunggulan Australia memproduksi susu dan wol karena bentang alamnya mendukung peternakan</a:t>
            </a:r>
          </a:p>
        </p:txBody>
      </p:sp>
      <p:sp>
        <p:nvSpPr>
          <p:cNvPr id="10" name="TextBox 9"/>
          <p:cNvSpPr txBox="1"/>
          <p:nvPr/>
        </p:nvSpPr>
        <p:spPr>
          <a:xfrm>
            <a:off x="209320" y="79739"/>
            <a:ext cx="301686" cy="369332"/>
          </a:xfrm>
          <a:prstGeom prst="rect">
            <a:avLst/>
          </a:prstGeom>
          <a:noFill/>
        </p:spPr>
        <p:txBody>
          <a:bodyPr wrap="none" rtlCol="0">
            <a:spAutoFit/>
          </a:bodyPr>
          <a:lstStyle/>
          <a:p>
            <a:r>
              <a:rPr lang="id-ID" dirty="0">
                <a:solidFill>
                  <a:schemeClr val="bg1"/>
                </a:solidFill>
              </a:rPr>
              <a:t>8</a:t>
            </a:r>
          </a:p>
        </p:txBody>
      </p:sp>
    </p:spTree>
    <p:extLst>
      <p:ext uri="{BB962C8B-B14F-4D97-AF65-F5344CB8AC3E}">
        <p14:creationId xmlns:p14="http://schemas.microsoft.com/office/powerpoint/2010/main" val="385862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97721"/>
            <a:ext cx="9144000" cy="3760279"/>
          </a:xfrm>
          <a:prstGeom prst="rect">
            <a:avLst/>
          </a:prstGeom>
        </p:spPr>
      </p:pic>
      <p:sp>
        <p:nvSpPr>
          <p:cNvPr id="3" name="Content Placeholder 2"/>
          <p:cNvSpPr>
            <a:spLocks noGrp="1"/>
          </p:cNvSpPr>
          <p:nvPr>
            <p:ph idx="1"/>
          </p:nvPr>
        </p:nvSpPr>
        <p:spPr>
          <a:xfrm>
            <a:off x="642000" y="1067089"/>
            <a:ext cx="7886700" cy="4351338"/>
          </a:xfrm>
        </p:spPr>
        <p:txBody>
          <a:bodyPr>
            <a:normAutofit/>
          </a:bodyPr>
          <a:lstStyle/>
          <a:p>
            <a:pPr marL="0" indent="0">
              <a:spcBef>
                <a:spcPts val="600"/>
              </a:spcBef>
              <a:buNone/>
            </a:pPr>
            <a:r>
              <a:rPr lang="id-ID" sz="2400" dirty="0"/>
              <a:t>2</a:t>
            </a:r>
            <a:r>
              <a:rPr lang="id-ID" sz="2400" b="1" dirty="0"/>
              <a:t>. Teori Keunggulan Komparatif dari David </a:t>
            </a:r>
            <a:r>
              <a:rPr lang="id-ID" sz="2400" b="1" dirty="0" err="1"/>
              <a:t>Ricardo</a:t>
            </a:r>
            <a:r>
              <a:rPr lang="id-ID" sz="2400" b="1" dirty="0"/>
              <a:t> (</a:t>
            </a:r>
            <a:r>
              <a:rPr lang="id-ID" sz="2400" b="1" i="1" dirty="0" err="1"/>
              <a:t>comparative</a:t>
            </a:r>
            <a:r>
              <a:rPr lang="id-ID" sz="2400" b="1" i="1" dirty="0"/>
              <a:t> </a:t>
            </a:r>
            <a:r>
              <a:rPr lang="id-ID" sz="2400" b="1" i="1" dirty="0" err="1"/>
              <a:t>advantage</a:t>
            </a:r>
            <a:r>
              <a:rPr lang="id-ID" sz="2400" b="1" dirty="0"/>
              <a:t>)</a:t>
            </a:r>
          </a:p>
          <a:p>
            <a:pPr marL="0" indent="0">
              <a:spcBef>
                <a:spcPts val="600"/>
              </a:spcBef>
              <a:buNone/>
            </a:pPr>
            <a:r>
              <a:rPr lang="id-ID" sz="2000" dirty="0"/>
              <a:t>Dua negara akan tetap melakukan pertukaran melalui perdagangan internasional walaupun salah satu negara mempunyai keunggulan mutlak. Negara yang mempunyai keunggulan mutlak akan melakukan spesialisasi untuk memproduksi salah satu jenis barang saja. Setelah dilakukan perdagangan internasional, kedua negara akan mendapatkan keuntungan.</a:t>
            </a:r>
          </a:p>
          <a:p>
            <a:endParaRPr lang="id-ID"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92"/>
            <a:ext cx="9170703" cy="563501"/>
          </a:xfrm>
          <a:prstGeom prst="rect">
            <a:avLst/>
          </a:prstGeom>
        </p:spPr>
      </p:pic>
      <p:sp>
        <p:nvSpPr>
          <p:cNvPr id="6" name="TextBox 5"/>
          <p:cNvSpPr txBox="1"/>
          <p:nvPr/>
        </p:nvSpPr>
        <p:spPr>
          <a:xfrm>
            <a:off x="209320" y="79739"/>
            <a:ext cx="301686" cy="369332"/>
          </a:xfrm>
          <a:prstGeom prst="rect">
            <a:avLst/>
          </a:prstGeom>
          <a:noFill/>
        </p:spPr>
        <p:txBody>
          <a:bodyPr wrap="none" rtlCol="0">
            <a:spAutoFit/>
          </a:bodyPr>
          <a:lstStyle/>
          <a:p>
            <a:r>
              <a:rPr lang="id-ID" dirty="0">
                <a:solidFill>
                  <a:schemeClr val="bg1"/>
                </a:solidFill>
              </a:rPr>
              <a:t>9</a:t>
            </a:r>
          </a:p>
        </p:txBody>
      </p:sp>
    </p:spTree>
    <p:extLst>
      <p:ext uri="{BB962C8B-B14F-4D97-AF65-F5344CB8AC3E}">
        <p14:creationId xmlns:p14="http://schemas.microsoft.com/office/powerpoint/2010/main" val="116059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5112"/>
            <a:ext cx="9144000" cy="4796852"/>
          </a:xfrm>
          <a:prstGeom prst="rect">
            <a:avLst/>
          </a:prstGeom>
        </p:spPr>
      </p:pic>
      <p:pic>
        <p:nvPicPr>
          <p:cNvPr id="9" name="Picture 8"/>
          <p:cNvPicPr>
            <a:picLocks noChangeAspect="1"/>
          </p:cNvPicPr>
          <p:nvPr/>
        </p:nvPicPr>
        <p:blipFill>
          <a:blip r:embed="rId3">
            <a:clrChange>
              <a:clrFrom>
                <a:srgbClr val="FBFAFF"/>
              </a:clrFrom>
              <a:clrTo>
                <a:srgbClr val="FBFAFF">
                  <a:alpha val="0"/>
                </a:srgbClr>
              </a:clrTo>
            </a:clrChange>
            <a:extLst>
              <a:ext uri="{28A0092B-C50C-407E-A947-70E740481C1C}">
                <a14:useLocalDpi xmlns:a14="http://schemas.microsoft.com/office/drawing/2010/main" val="0"/>
              </a:ext>
            </a:extLst>
          </a:blip>
          <a:stretch>
            <a:fillRect/>
          </a:stretch>
        </p:blipFill>
        <p:spPr>
          <a:xfrm>
            <a:off x="628650" y="781918"/>
            <a:ext cx="7535463" cy="459795"/>
          </a:xfrm>
          <a:prstGeom prst="rect">
            <a:avLst/>
          </a:prstGeom>
        </p:spPr>
      </p:pic>
      <p:sp>
        <p:nvSpPr>
          <p:cNvPr id="6" name="Rectangle 5"/>
          <p:cNvSpPr/>
          <p:nvPr/>
        </p:nvSpPr>
        <p:spPr>
          <a:xfrm>
            <a:off x="783057" y="750836"/>
            <a:ext cx="5884944" cy="477054"/>
          </a:xfrm>
          <a:prstGeom prst="rect">
            <a:avLst/>
          </a:prstGeom>
        </p:spPr>
        <p:txBody>
          <a:bodyPr wrap="none">
            <a:spAutoFit/>
          </a:bodyPr>
          <a:lstStyle/>
          <a:p>
            <a:r>
              <a:rPr lang="id-ID" sz="2500" b="1" dirty="0">
                <a:solidFill>
                  <a:schemeClr val="bg1"/>
                </a:solidFill>
                <a:effectLst>
                  <a:outerShdw blurRad="38100" dist="38100" dir="2700000" algn="tl">
                    <a:srgbClr val="000000">
                      <a:alpha val="43137"/>
                    </a:srgbClr>
                  </a:outerShdw>
                </a:effectLst>
                <a:latin typeface="Myriad Pro" pitchFamily="34" charset="0"/>
              </a:rPr>
              <a:t>E. Kebijakan Perdagangan Internasional</a:t>
            </a:r>
            <a:endParaRPr lang="en-US" sz="2500" dirty="0">
              <a:solidFill>
                <a:schemeClr val="bg1"/>
              </a:solidFill>
              <a:effectLst>
                <a:outerShdw blurRad="38100" dist="38100" dir="2700000" algn="tl">
                  <a:srgbClr val="000000">
                    <a:alpha val="43137"/>
                  </a:srgbClr>
                </a:outerShdw>
              </a:effectLst>
              <a:latin typeface="Myriad Pro" pitchFamily="34" charset="0"/>
            </a:endParaRPr>
          </a:p>
        </p:txBody>
      </p:sp>
      <p:sp>
        <p:nvSpPr>
          <p:cNvPr id="8" name="Content Placeholder 7"/>
          <p:cNvSpPr>
            <a:spLocks noGrp="1"/>
          </p:cNvSpPr>
          <p:nvPr>
            <p:ph idx="1"/>
          </p:nvPr>
        </p:nvSpPr>
        <p:spPr>
          <a:xfrm>
            <a:off x="628650" y="1537855"/>
            <a:ext cx="7886700" cy="4639108"/>
          </a:xfrm>
        </p:spPr>
        <p:txBody>
          <a:bodyPr>
            <a:normAutofit/>
          </a:bodyPr>
          <a:lstStyle/>
          <a:p>
            <a:pPr marL="0" indent="0">
              <a:spcBef>
                <a:spcPts val="600"/>
              </a:spcBef>
              <a:buNone/>
            </a:pPr>
            <a:r>
              <a:rPr lang="id-ID" sz="2200" dirty="0"/>
              <a:t>Kebijakan perdagangan internasional adalah rangkaian tindakan yang akan diambil untuk mengatasi kesulitan atau masalah hubungan perdagangan internasional guna melindungi kepentingan nasional.</a:t>
            </a:r>
          </a:p>
          <a:p>
            <a:pPr marL="514350" indent="-514350">
              <a:spcBef>
                <a:spcPts val="600"/>
              </a:spcBef>
              <a:buAutoNum type="arabicPeriod"/>
            </a:pPr>
            <a:endParaRPr lang="id-ID" sz="2400" dirty="0"/>
          </a:p>
          <a:p>
            <a:pPr marL="0" indent="0">
              <a:spcBef>
                <a:spcPts val="600"/>
              </a:spcBef>
              <a:buNone/>
            </a:pPr>
            <a:endParaRPr lang="id-ID"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92"/>
            <a:ext cx="9170703" cy="563501"/>
          </a:xfrm>
          <a:prstGeom prst="rect">
            <a:avLst/>
          </a:prstGeom>
        </p:spPr>
      </p:pic>
      <p:sp>
        <p:nvSpPr>
          <p:cNvPr id="10" name="TextBox 9"/>
          <p:cNvSpPr txBox="1"/>
          <p:nvPr/>
        </p:nvSpPr>
        <p:spPr>
          <a:xfrm>
            <a:off x="209320" y="79739"/>
            <a:ext cx="418704" cy="369332"/>
          </a:xfrm>
          <a:prstGeom prst="rect">
            <a:avLst/>
          </a:prstGeom>
          <a:noFill/>
        </p:spPr>
        <p:txBody>
          <a:bodyPr wrap="none" rtlCol="0">
            <a:spAutoFit/>
          </a:bodyPr>
          <a:lstStyle/>
          <a:p>
            <a:r>
              <a:rPr lang="id-ID" dirty="0">
                <a:solidFill>
                  <a:schemeClr val="bg1"/>
                </a:solidFill>
              </a:rPr>
              <a:t>10</a:t>
            </a:r>
          </a:p>
        </p:txBody>
      </p:sp>
    </p:spTree>
    <p:extLst>
      <p:ext uri="{BB962C8B-B14F-4D97-AF65-F5344CB8AC3E}">
        <p14:creationId xmlns:p14="http://schemas.microsoft.com/office/powerpoint/2010/main" val="16472771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TotalTime>
  <Words>513</Words>
  <Application>Microsoft Office PowerPoint</Application>
  <PresentationFormat>On-screen Show (4:3)</PresentationFormat>
  <Paragraphs>97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Adhi</dc:creator>
  <cp:lastModifiedBy>user</cp:lastModifiedBy>
  <cp:revision>48</cp:revision>
  <dcterms:created xsi:type="dcterms:W3CDTF">2014-06-23T13:24:29Z</dcterms:created>
  <dcterms:modified xsi:type="dcterms:W3CDTF">2022-05-17T08:48:45Z</dcterms:modified>
</cp:coreProperties>
</file>