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74" r:id="rId5"/>
    <p:sldId id="261" r:id="rId6"/>
    <p:sldId id="262" r:id="rId7"/>
    <p:sldId id="343" r:id="rId8"/>
    <p:sldId id="344" r:id="rId9"/>
    <p:sldId id="346" r:id="rId10"/>
    <p:sldId id="336" r:id="rId11"/>
    <p:sldId id="27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BE8B16-C6F9-441F-842F-6F69E7FC5B17}">
          <p14:sldIdLst>
            <p14:sldId id="258"/>
            <p14:sldId id="259"/>
            <p14:sldId id="260"/>
            <p14:sldId id="274"/>
            <p14:sldId id="261"/>
            <p14:sldId id="262"/>
            <p14:sldId id="343"/>
            <p14:sldId id="344"/>
            <p14:sldId id="346"/>
            <p14:sldId id="336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A820-B589-4F13-8781-A515BE116988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7611-A81E-44FD-9117-8AB8D69AA4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7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82886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Pembangunan Ekonomi </a:t>
            </a:r>
          </a:p>
          <a:p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6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Masalah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r>
              <a:rPr lang="en-US" sz="3200" b="1" dirty="0"/>
              <a:t> di Indonesia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76138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di Indonesia,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Kemiskinan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keterbelakangan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Pengangguran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ketimpangan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, </a:t>
            </a:r>
            <a:r>
              <a:rPr lang="en-US" sz="2400" dirty="0" err="1"/>
              <a:t>mencakup</a:t>
            </a:r>
            <a:r>
              <a:rPr lang="en-US" sz="2400" dirty="0"/>
              <a:t>: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,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regional,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kesenjangan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20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8016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pengertian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Mengklasifikasi faktor-faktor yang mempengaruhi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indikator keberhasilan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masalah-masalah pembangunan ekonomi di negara berkembang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1800" dirty="0"/>
          </a:p>
          <a:p>
            <a:endParaRPr lang="id-I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 err="1">
                  <a:solidFill>
                    <a:schemeClr val="tx1"/>
                  </a:solidFill>
                </a:rPr>
                <a:t>r</a:t>
              </a:r>
              <a:r>
                <a:rPr lang="en-US" dirty="0" err="1">
                  <a:solidFill>
                    <a:schemeClr val="tx1"/>
                  </a:solidFill>
                </a:rPr>
                <a:t>eligius</a:t>
              </a:r>
              <a:r>
                <a:rPr lang="id-ID" dirty="0">
                  <a:solidFill>
                    <a:schemeClr val="tx1"/>
                  </a:solidFill>
                </a:rPr>
                <a:t>, kreatif, tanggung jawab, rasa ingin tahu, gemar membaca , disiplin, dan peduli lingkungan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Pertumbuhan ekonomi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Pembangunan ekonomi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Pembangunan nasional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GBHN</a:t>
              </a:r>
              <a:endParaRPr lang="en-US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68188" y="5178117"/>
            <a:ext cx="2631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Pelita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Modal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Teori pertumbuhan ekonomi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Sistem Perencanaan Pembangunan Nasional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532214" y="5204178"/>
            <a:ext cx="2229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Rencana Pembangunan Jangka Panjang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Rencana Pembangunan Tahunan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3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12079"/>
            <a:ext cx="7886700" cy="466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600" dirty="0"/>
              <a:t>Pembangunan ekonomi adalah </a:t>
            </a:r>
            <a:r>
              <a:rPr lang="id-ID" sz="2600" dirty="0" err="1"/>
              <a:t>suatu</a:t>
            </a:r>
            <a:r>
              <a:rPr lang="id-ID" sz="2600" dirty="0"/>
              <a:t> proses yang bertujuan untuk menaikkan PDB </a:t>
            </a:r>
            <a:r>
              <a:rPr lang="id-ID" sz="2600" dirty="0" err="1"/>
              <a:t>suatu</a:t>
            </a:r>
            <a:r>
              <a:rPr lang="id-ID" sz="2600" dirty="0"/>
              <a:t> negara atau daerah melebihi tingkat pertumbuhan penduduk.</a:t>
            </a:r>
          </a:p>
          <a:p>
            <a:pPr marL="0" indent="0">
              <a:buNone/>
            </a:pPr>
            <a:endParaRPr lang="id-ID" sz="2600" dirty="0"/>
          </a:p>
          <a:p>
            <a:pPr marL="0" indent="0">
              <a:buNone/>
            </a:pPr>
            <a:r>
              <a:rPr lang="id-ID" sz="2600" dirty="0"/>
              <a:t>Menurut Michael P. </a:t>
            </a:r>
            <a:r>
              <a:rPr lang="id-ID" sz="2600" dirty="0" err="1"/>
              <a:t>Todaro</a:t>
            </a:r>
            <a:r>
              <a:rPr lang="id-ID" sz="2600" dirty="0"/>
              <a:t>, pembangunan harus dipahami sebagai proses </a:t>
            </a:r>
            <a:r>
              <a:rPr lang="id-ID" sz="2600" dirty="0" err="1"/>
              <a:t>multi-dimensi</a:t>
            </a:r>
            <a:r>
              <a:rPr lang="id-ID" sz="2600" dirty="0"/>
              <a:t> yang melibatkan perubahan besar dalam struktur sosial, sikap populer dan lembaga rasional percepatan pertumbuhan ekonomi, pengurangan kesenjangan dan pemberantasan kemiskinan absolut.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666" y="781918"/>
            <a:ext cx="56319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ngertian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31" y="152403"/>
            <a:ext cx="4885769" cy="3110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02" y="3652593"/>
            <a:ext cx="7886700" cy="32531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200" dirty="0"/>
              <a:t>Menurut Prof. Denis </a:t>
            </a:r>
            <a:r>
              <a:rPr lang="id-ID" sz="2200" dirty="0" err="1"/>
              <a:t>Goulet</a:t>
            </a:r>
            <a:r>
              <a:rPr lang="id-ID" sz="2200" dirty="0"/>
              <a:t>, ada tiga nilai inti pembangunan yang membuat hidup lebih baik: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Rezeki kehidupan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Harga diri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Kebebasan dari perbudakan</a:t>
            </a:r>
          </a:p>
          <a:p>
            <a:pPr marL="0" indent="0">
              <a:spcBef>
                <a:spcPts val="0"/>
              </a:spcBef>
              <a:buNone/>
            </a:pPr>
            <a:endParaRPr lang="id-ID" sz="2200" dirty="0"/>
          </a:p>
          <a:p>
            <a:pPr marL="0" indent="0">
              <a:spcBef>
                <a:spcPts val="0"/>
              </a:spcBef>
              <a:buNone/>
            </a:pPr>
            <a:r>
              <a:rPr lang="id-ID" sz="2200" dirty="0"/>
              <a:t>Menurut Prof. Dudley </a:t>
            </a:r>
            <a:r>
              <a:rPr lang="id-ID" sz="2200" dirty="0" err="1"/>
              <a:t>Seers</a:t>
            </a:r>
            <a:r>
              <a:rPr lang="id-ID" sz="2200" dirty="0"/>
              <a:t>, </a:t>
            </a:r>
            <a:r>
              <a:rPr lang="id-ID" sz="2200" dirty="0" err="1"/>
              <a:t>suatu</a:t>
            </a:r>
            <a:r>
              <a:rPr lang="id-ID" sz="2200" dirty="0"/>
              <a:t> pembangunan ekonomi dikatakan berhasil apabila pendapatan per kapita masyarakat meningkat, tingkat pengangguran berkurang dan kesenjangan antara kaya dan miskin mengecil.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4"/>
            <a:ext cx="4362680" cy="3110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3254407"/>
            <a:ext cx="43589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Patung Dirgantara dengan latar belakang Jakarta dulu dan sekarang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2732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82" y="1935794"/>
            <a:ext cx="7418755" cy="492929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006" y="1935793"/>
            <a:ext cx="364589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/>
              <a:t>Faktor-faktor yang dipandang oleh ahli ekonomi sebagai hal-hal yang memengaruhi pembangunan ekonomi adalah: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Tanah dan kekayaan alam</a:t>
            </a:r>
          </a:p>
          <a:p>
            <a:r>
              <a:rPr lang="id-ID" dirty="0"/>
              <a:t>Kuantitas dan kualitas penduduk dan tenaga kerja</a:t>
            </a:r>
          </a:p>
          <a:p>
            <a:r>
              <a:rPr lang="id-ID" dirty="0"/>
              <a:t>Kepemilikan barang modal dan penguasaan teknologi</a:t>
            </a:r>
          </a:p>
          <a:p>
            <a:r>
              <a:rPr lang="id-ID" dirty="0"/>
              <a:t>Sistem sosial dan sikap masyarakat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666" y="747473"/>
            <a:ext cx="53380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Faktor-faktor yang Memengaruhi </a:t>
            </a:r>
          </a:p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27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9150" y="1957827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400" b="1" dirty="0"/>
              <a:t>Indikator Moneter</a:t>
            </a:r>
            <a:r>
              <a:rPr lang="id-ID" sz="2400" dirty="0"/>
              <a:t>, antara lain pendapatan per kapita dan indikator kesejahteraan ekonomi</a:t>
            </a:r>
          </a:p>
          <a:p>
            <a:pPr marL="514350" indent="-514350">
              <a:buAutoNum type="arabicPeriod"/>
            </a:pPr>
            <a:r>
              <a:rPr lang="id-ID" sz="2400" b="1" dirty="0"/>
              <a:t>Indikator </a:t>
            </a:r>
            <a:r>
              <a:rPr lang="id-ID" sz="2400" b="1" dirty="0" err="1"/>
              <a:t>Non</a:t>
            </a:r>
            <a:r>
              <a:rPr lang="id-ID" sz="2400" b="1" dirty="0"/>
              <a:t> Moneter</a:t>
            </a:r>
            <a:r>
              <a:rPr lang="id-ID" sz="2400" dirty="0"/>
              <a:t>, antara lain indikator sosial dan indeks kualitas hidup</a:t>
            </a:r>
          </a:p>
          <a:p>
            <a:pPr marL="514350" indent="-514350">
              <a:buAutoNum type="arabicPeriod"/>
            </a:pPr>
            <a:r>
              <a:rPr lang="id-ID" sz="2400" b="1" dirty="0"/>
              <a:t>Indikator campuran </a:t>
            </a:r>
            <a:r>
              <a:rPr lang="id-ID" sz="2400" dirty="0"/>
              <a:t>mencakup indikator </a:t>
            </a:r>
            <a:r>
              <a:rPr lang="id-ID" sz="2400" dirty="0" err="1"/>
              <a:t>Susenas</a:t>
            </a:r>
            <a:r>
              <a:rPr lang="id-ID" sz="2400" dirty="0"/>
              <a:t> Inti dan Indeks Pembangunan Manusia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057" y="747472"/>
            <a:ext cx="66132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C. Indikator Keberhasilan 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5" y="1705161"/>
            <a:ext cx="3655039" cy="2741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4" y="4033903"/>
            <a:ext cx="3655039" cy="227526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09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r>
              <a:rPr lang="en-US" sz="3200" b="1" dirty="0" err="1"/>
              <a:t>Pertumbuhan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856" y="20251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Pembangunan </a:t>
            </a:r>
            <a:r>
              <a:rPr lang="en-US" sz="2400" dirty="0" err="1"/>
              <a:t>Ekonomi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971800"/>
          <a:ext cx="8458200" cy="3017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Pertumbuhan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Pembangunan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GNP,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tingkat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peningkatan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perkembangan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pemukiman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permukiman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tersedianya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penerangan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perumahan</a:t>
            </a:r>
            <a:r>
              <a:rPr lang="en-US" sz="2000" dirty="0"/>
              <a:t> yang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774236"/>
            <a:ext cx="3124200" cy="19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62" y="3815228"/>
            <a:ext cx="3185723" cy="19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999" y="5863570"/>
            <a:ext cx="7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pemukiman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penerangan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28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Perencanaan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489" y="176551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 err="1"/>
              <a:t>Perencanaan</a:t>
            </a:r>
            <a:r>
              <a:rPr lang="en-US" sz="2400" dirty="0"/>
              <a:t> Pembangunan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25 </a:t>
            </a:r>
            <a:r>
              <a:rPr lang="en-US" sz="2400" dirty="0" err="1"/>
              <a:t>Tahun</a:t>
            </a:r>
            <a:r>
              <a:rPr lang="en-US" sz="2400" dirty="0"/>
              <a:t> 2004.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596513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Di Indonesia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Pembangunan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17 </a:t>
            </a:r>
            <a:r>
              <a:rPr lang="en-US" sz="2400" dirty="0" err="1"/>
              <a:t>Tahun</a:t>
            </a:r>
            <a:r>
              <a:rPr lang="en-US" sz="2400" dirty="0"/>
              <a:t> 2007.</a:t>
            </a:r>
            <a:r>
              <a:rPr lang="en-US" sz="28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433" y="3962400"/>
            <a:ext cx="830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7 </a:t>
            </a:r>
            <a:r>
              <a:rPr lang="en-US" sz="2400" dirty="0" err="1"/>
              <a:t>Tahun</a:t>
            </a:r>
            <a:r>
              <a:rPr lang="en-US" sz="2400" dirty="0"/>
              <a:t> 2007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yang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kementerian</a:t>
            </a:r>
            <a:r>
              <a:rPr lang="en-US" sz="2400" dirty="0"/>
              <a:t>/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kewenangannya</a:t>
            </a:r>
            <a:r>
              <a:rPr lang="en-US" sz="2400" dirty="0"/>
              <a:t>. </a:t>
            </a:r>
            <a:r>
              <a:rPr lang="en-US" sz="2800" dirty="0"/>
              <a:t>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540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42</cp:revision>
  <dcterms:created xsi:type="dcterms:W3CDTF">2014-06-23T13:24:29Z</dcterms:created>
  <dcterms:modified xsi:type="dcterms:W3CDTF">2021-08-02T06:24:44Z</dcterms:modified>
</cp:coreProperties>
</file>