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3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80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9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2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13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74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7D0D-D078-4506-A7F6-EFF531E2F09D}" type="datetimeFigureOut">
              <a:rPr lang="id-ID"/>
              <a:pPr>
                <a:defRPr/>
              </a:pPr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66BD-516A-48F5-A693-0B34D91191F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144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4B2-25FD-42E1-A7AC-D063EB7CA86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04C3-E1EF-4365-A26B-C1996C9B9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03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4B2-25FD-42E1-A7AC-D063EB7CA86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04C3-E1EF-4365-A26B-C1996C9B9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7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4B2-25FD-42E1-A7AC-D063EB7CA86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04C3-E1EF-4365-A26B-C1996C9B9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4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4B2-25FD-42E1-A7AC-D063EB7CA86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04C3-E1EF-4365-A26B-C1996C9B9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3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4B2-25FD-42E1-A7AC-D063EB7CA86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04C3-E1EF-4365-A26B-C1996C9B9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8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8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4B2-25FD-42E1-A7AC-D063EB7CA86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04C3-E1EF-4365-A26B-C1996C9B9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90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4B2-25FD-42E1-A7AC-D063EB7CA86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04C3-E1EF-4365-A26B-C1996C9B9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8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4B2-25FD-42E1-A7AC-D063EB7CA86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04C3-E1EF-4365-A26B-C1996C9B9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0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4B2-25FD-42E1-A7AC-D063EB7CA86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04C3-E1EF-4365-A26B-C1996C9B9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72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4B2-25FD-42E1-A7AC-D063EB7CA86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04C3-E1EF-4365-A26B-C1996C9B9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1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4B2-25FD-42E1-A7AC-D063EB7CA86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04C3-E1EF-4365-A26B-C1996C9B9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1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8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1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2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7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5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4515" y="0"/>
            <a:ext cx="1702085" cy="548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253" y="0"/>
            <a:ext cx="832098" cy="548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657772" y="91777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156176" y="91776"/>
            <a:ext cx="288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4 Cara Mengatasi Masalah Ekonomi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90041" y="91775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0463" y="88302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‹#›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9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EB4B2-25FD-42E1-A7AC-D063EB7CA86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E04C3-E1EF-4365-A26B-C1996C9B9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3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9057"/>
            <a:ext cx="3888432" cy="2693236"/>
          </a:xfrm>
        </p:spPr>
        <p:txBody>
          <a:bodyPr/>
          <a:lstStyle/>
          <a:p>
            <a:r>
              <a:rPr lang="en-US" sz="5400" b="1" dirty="0" err="1"/>
              <a:t>Ekonomi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untuk</a:t>
            </a:r>
            <a:r>
              <a:rPr lang="en-US" dirty="0"/>
              <a:t> SMA/MA </a:t>
            </a:r>
            <a:r>
              <a:rPr lang="en-US" dirty="0" err="1"/>
              <a:t>kelas</a:t>
            </a:r>
            <a:r>
              <a:rPr lang="en-US" dirty="0"/>
              <a:t> 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3240360" cy="1152128"/>
          </a:xfrm>
        </p:spPr>
        <p:txBody>
          <a:bodyPr/>
          <a:lstStyle/>
          <a:p>
            <a:r>
              <a:rPr lang="en-US" dirty="0" err="1"/>
              <a:t>Oleh</a:t>
            </a:r>
            <a:r>
              <a:rPr lang="en-US" dirty="0"/>
              <a:t>: </a:t>
            </a:r>
            <a:r>
              <a:rPr lang="en-US" dirty="0" err="1"/>
              <a:t>Alam</a:t>
            </a:r>
            <a:r>
              <a:rPr lang="en-US" dirty="0"/>
              <a:t> S.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61248"/>
            <a:ext cx="2520280" cy="6581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200000" rev="0"/>
            </a:camera>
            <a:lightRig rig="threePt" dir="t"/>
          </a:scene3d>
          <a:sp3d z="133350">
            <a:bevelT w="165100" h="2286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over depan Ekono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23" y="548680"/>
            <a:ext cx="3799468" cy="4969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41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0027" y="764704"/>
            <a:ext cx="5482133" cy="496104"/>
            <a:chOff x="530027" y="980728"/>
            <a:chExt cx="5482133" cy="496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4043" y="980728"/>
              <a:ext cx="506709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Interaksi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Antarpelaku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Ekonomi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530"/>
            <a:ext cx="9299684" cy="446686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023361" y="1474867"/>
            <a:ext cx="5696522" cy="3898349"/>
            <a:chOff x="2023361" y="1474867"/>
            <a:chExt cx="5696522" cy="3898349"/>
          </a:xfrm>
        </p:grpSpPr>
        <p:sp>
          <p:nvSpPr>
            <p:cNvPr id="8" name="TextBox 7"/>
            <p:cNvSpPr txBox="1"/>
            <p:nvPr/>
          </p:nvSpPr>
          <p:spPr>
            <a:xfrm>
              <a:off x="2023361" y="1474867"/>
              <a:ext cx="5696522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Perusahaan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pemerintah</a:t>
              </a:r>
              <a:r>
                <a:rPr lang="en-US" sz="2000" dirty="0"/>
                <a:t> </a:t>
              </a:r>
              <a:r>
                <a:rPr lang="en-US" sz="2000" dirty="0" err="1"/>
                <a:t>mempekerjakan</a:t>
              </a:r>
              <a:r>
                <a:rPr lang="en-US" sz="2000" dirty="0"/>
                <a:t> </a:t>
              </a:r>
              <a:r>
                <a:rPr lang="en-US" sz="2000" dirty="0" err="1"/>
                <a:t>sumber</a:t>
              </a:r>
              <a:r>
                <a:rPr lang="en-US" sz="2000" dirty="0"/>
                <a:t> </a:t>
              </a:r>
              <a:r>
                <a:rPr lang="en-US" sz="2000" dirty="0" err="1"/>
                <a:t>daya</a:t>
              </a:r>
              <a:r>
                <a:rPr lang="en-US" sz="2000" dirty="0"/>
                <a:t> </a:t>
              </a:r>
              <a:r>
                <a:rPr lang="en-US" sz="2000" dirty="0" err="1"/>
                <a:t>manusia</a:t>
              </a:r>
              <a:r>
                <a:rPr lang="en-US" sz="2000" dirty="0"/>
                <a:t> </a:t>
              </a:r>
              <a:r>
                <a:rPr lang="en-US" sz="2000" dirty="0" err="1"/>
                <a:t>dari</a:t>
              </a:r>
              <a:r>
                <a:rPr lang="en-US" sz="2000" dirty="0"/>
                <a:t> </a:t>
              </a:r>
              <a:r>
                <a:rPr lang="en-US" sz="2000" dirty="0" err="1"/>
                <a:t>rumah</a:t>
              </a:r>
              <a:r>
                <a:rPr lang="en-US" sz="2000" dirty="0"/>
                <a:t> </a:t>
              </a:r>
              <a:r>
                <a:rPr lang="en-US" sz="2000" dirty="0" err="1"/>
                <a:t>tangga</a:t>
              </a:r>
              <a:r>
                <a:rPr lang="en-US" sz="2000" dirty="0"/>
                <a:t> </a:t>
              </a:r>
              <a:r>
                <a:rPr lang="en-US" sz="2000" dirty="0" err="1"/>
                <a:t>keluarga</a:t>
              </a:r>
              <a:r>
                <a:rPr lang="en-US" sz="2000" dirty="0"/>
                <a:t>.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2123728" y="2182753"/>
              <a:ext cx="936104" cy="2686407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059832" y="2182753"/>
              <a:ext cx="1224136" cy="3190463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023361" y="1469591"/>
            <a:ext cx="5696522" cy="2103425"/>
            <a:chOff x="2023361" y="1469591"/>
            <a:chExt cx="5696522" cy="2103425"/>
          </a:xfrm>
        </p:grpSpPr>
        <p:sp>
          <p:nvSpPr>
            <p:cNvPr id="24" name="TextBox 23"/>
            <p:cNvSpPr txBox="1"/>
            <p:nvPr/>
          </p:nvSpPr>
          <p:spPr>
            <a:xfrm>
              <a:off x="2023361" y="1469591"/>
              <a:ext cx="5696522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/>
                <a:t>Penghasilan</a:t>
              </a:r>
              <a:r>
                <a:rPr lang="en-US" sz="2000" dirty="0"/>
                <a:t> </a:t>
              </a:r>
              <a:r>
                <a:rPr lang="en-US" sz="2000" dirty="0" err="1"/>
                <a:t>dibelanjakan</a:t>
              </a:r>
              <a:r>
                <a:rPr lang="en-US" sz="2000" dirty="0"/>
                <a:t> </a:t>
              </a:r>
              <a:r>
                <a:rPr lang="en-US" sz="2000" dirty="0" err="1"/>
                <a:t>untuk</a:t>
              </a:r>
              <a:r>
                <a:rPr lang="en-US" sz="2000" dirty="0"/>
                <a:t> </a:t>
              </a:r>
              <a:r>
                <a:rPr lang="en-US" sz="2000" dirty="0" err="1"/>
                <a:t>membeli</a:t>
              </a:r>
              <a:r>
                <a:rPr lang="en-US" sz="2000" dirty="0"/>
                <a:t> </a:t>
              </a:r>
              <a:r>
                <a:rPr lang="en-US" sz="2000" dirty="0" err="1"/>
                <a:t>barang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jasa</a:t>
              </a:r>
              <a:r>
                <a:rPr lang="en-US" sz="2000" dirty="0"/>
                <a:t> yang </a:t>
              </a:r>
              <a:r>
                <a:rPr lang="en-US" sz="2000" dirty="0" err="1"/>
                <a:t>dihasilkan</a:t>
              </a:r>
              <a:r>
                <a:rPr lang="en-US" sz="2000" dirty="0"/>
                <a:t> </a:t>
              </a:r>
              <a:r>
                <a:rPr lang="en-US" sz="2000" dirty="0" err="1"/>
                <a:t>oleh</a:t>
              </a:r>
              <a:r>
                <a:rPr lang="en-US" sz="2000" dirty="0"/>
                <a:t> </a:t>
              </a:r>
              <a:r>
                <a:rPr lang="en-US" sz="2000" dirty="0" err="1"/>
                <a:t>perusahaan</a:t>
              </a:r>
              <a:r>
                <a:rPr lang="en-US" sz="2000" dirty="0"/>
                <a:t>.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3059832" y="2177477"/>
              <a:ext cx="864096" cy="1395539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023360" y="1474867"/>
            <a:ext cx="5861008" cy="2890237"/>
            <a:chOff x="2023360" y="1474867"/>
            <a:chExt cx="5861008" cy="2890237"/>
          </a:xfrm>
        </p:grpSpPr>
        <p:sp>
          <p:nvSpPr>
            <p:cNvPr id="30" name="TextBox 29"/>
            <p:cNvSpPr txBox="1"/>
            <p:nvPr/>
          </p:nvSpPr>
          <p:spPr>
            <a:xfrm>
              <a:off x="2023360" y="1474867"/>
              <a:ext cx="5861008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/>
                <a:t>Sebagian</a:t>
              </a:r>
              <a:r>
                <a:rPr lang="en-US" sz="2000" dirty="0"/>
                <a:t> </a:t>
              </a:r>
              <a:r>
                <a:rPr lang="en-US" sz="2000" dirty="0" err="1"/>
                <a:t>pendapatan</a:t>
              </a:r>
              <a:r>
                <a:rPr lang="en-US" sz="2000" dirty="0"/>
                <a:t> </a:t>
              </a:r>
              <a:r>
                <a:rPr lang="en-US" sz="2000" dirty="0" err="1"/>
                <a:t>rumah</a:t>
              </a:r>
              <a:r>
                <a:rPr lang="en-US" sz="2000" dirty="0"/>
                <a:t> </a:t>
              </a:r>
              <a:r>
                <a:rPr lang="en-US" sz="2000" dirty="0" err="1"/>
                <a:t>tangga</a:t>
              </a:r>
              <a:r>
                <a:rPr lang="en-US" sz="2000" dirty="0"/>
                <a:t> </a:t>
              </a:r>
              <a:r>
                <a:rPr lang="en-US" sz="2000" dirty="0" err="1"/>
                <a:t>keluarga</a:t>
              </a:r>
              <a:r>
                <a:rPr lang="en-US" sz="2000" dirty="0"/>
                <a:t> </a:t>
              </a:r>
              <a:r>
                <a:rPr lang="en-US" sz="2000" dirty="0" err="1"/>
                <a:t>digunakan</a:t>
              </a:r>
              <a:r>
                <a:rPr lang="en-US" sz="2000" dirty="0"/>
                <a:t> </a:t>
              </a:r>
              <a:r>
                <a:rPr lang="en-US" sz="2000" dirty="0" err="1"/>
                <a:t>untuk</a:t>
              </a:r>
              <a:r>
                <a:rPr lang="en-US" sz="2000" dirty="0"/>
                <a:t> </a:t>
              </a:r>
              <a:r>
                <a:rPr lang="en-US" sz="2000" dirty="0" err="1"/>
                <a:t>membayar</a:t>
              </a:r>
              <a:r>
                <a:rPr lang="en-US" sz="2000" dirty="0"/>
                <a:t> </a:t>
              </a:r>
              <a:r>
                <a:rPr lang="en-US" sz="2000" dirty="0" err="1"/>
                <a:t>pajak</a:t>
              </a:r>
              <a:r>
                <a:rPr lang="en-US" sz="2000" dirty="0"/>
                <a:t> </a:t>
              </a:r>
              <a:r>
                <a:rPr lang="en-US" sz="2000" dirty="0" err="1"/>
                <a:t>kepada</a:t>
              </a:r>
              <a:r>
                <a:rPr lang="en-US" sz="2000" dirty="0"/>
                <a:t> </a:t>
              </a:r>
              <a:r>
                <a:rPr lang="en-US" sz="2000" dirty="0" err="1"/>
                <a:t>pemerintah</a:t>
              </a:r>
              <a:r>
                <a:rPr lang="en-US" sz="2000" dirty="0"/>
                <a:t>.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2699792" y="2182753"/>
              <a:ext cx="360040" cy="2182351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023360" y="1469591"/>
            <a:ext cx="5696522" cy="3633378"/>
            <a:chOff x="2023360" y="1469591"/>
            <a:chExt cx="5696522" cy="3633378"/>
          </a:xfrm>
        </p:grpSpPr>
        <p:sp>
          <p:nvSpPr>
            <p:cNvPr id="39" name="TextBox 38"/>
            <p:cNvSpPr txBox="1"/>
            <p:nvPr/>
          </p:nvSpPr>
          <p:spPr>
            <a:xfrm>
              <a:off x="2023360" y="1469591"/>
              <a:ext cx="5696522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/>
                <a:t>Pembayaran</a:t>
              </a:r>
              <a:r>
                <a:rPr lang="en-US" sz="2000" dirty="0"/>
                <a:t> </a:t>
              </a:r>
              <a:r>
                <a:rPr lang="en-US" sz="2000" dirty="0" err="1"/>
                <a:t>pajak</a:t>
              </a:r>
              <a:r>
                <a:rPr lang="en-US" sz="2000" dirty="0"/>
                <a:t> </a:t>
              </a:r>
              <a:r>
                <a:rPr lang="en-US" sz="2000" dirty="0" err="1"/>
                <a:t>akan</a:t>
              </a:r>
              <a:r>
                <a:rPr lang="en-US" sz="2000" dirty="0"/>
                <a:t> </a:t>
              </a:r>
              <a:r>
                <a:rPr lang="en-US" sz="2000" dirty="0" err="1"/>
                <a:t>membiayai</a:t>
              </a:r>
              <a:r>
                <a:rPr lang="en-US" sz="2000" dirty="0"/>
                <a:t> </a:t>
              </a:r>
              <a:r>
                <a:rPr lang="en-US" sz="2000" dirty="0" err="1"/>
                <a:t>pengeluaran</a:t>
              </a:r>
              <a:r>
                <a:rPr lang="en-US" sz="2000" dirty="0"/>
                <a:t> </a:t>
              </a:r>
              <a:r>
                <a:rPr lang="en-US" sz="2000" dirty="0" err="1"/>
                <a:t>pemerintah</a:t>
              </a:r>
              <a:r>
                <a:rPr lang="en-US" sz="2000" dirty="0"/>
                <a:t>.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059831" y="2177477"/>
              <a:ext cx="2808313" cy="2907707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093353" y="2195262"/>
              <a:ext cx="254511" cy="2907707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023361" y="1469591"/>
            <a:ext cx="5696522" cy="1405655"/>
            <a:chOff x="2023361" y="1469591"/>
            <a:chExt cx="5696522" cy="1405655"/>
          </a:xfrm>
        </p:grpSpPr>
        <p:sp>
          <p:nvSpPr>
            <p:cNvPr id="46" name="TextBox 45"/>
            <p:cNvSpPr txBox="1"/>
            <p:nvPr/>
          </p:nvSpPr>
          <p:spPr>
            <a:xfrm>
              <a:off x="2023361" y="1469591"/>
              <a:ext cx="5696522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2000" dirty="0"/>
                <a:t>Sebagian pendapatan rumah tangga disimpan di lembaga keuangan.</a:t>
              </a:r>
              <a:endParaRPr lang="en-US" sz="20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2411760" y="2195262"/>
              <a:ext cx="648071" cy="67998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023293" y="1469591"/>
            <a:ext cx="5696522" cy="1527361"/>
            <a:chOff x="2023293" y="1469591"/>
            <a:chExt cx="5696522" cy="1527361"/>
          </a:xfrm>
        </p:grpSpPr>
        <p:sp>
          <p:nvSpPr>
            <p:cNvPr id="52" name="TextBox 51"/>
            <p:cNvSpPr txBox="1"/>
            <p:nvPr/>
          </p:nvSpPr>
          <p:spPr>
            <a:xfrm>
              <a:off x="2023293" y="1469591"/>
              <a:ext cx="5696522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2000" dirty="0"/>
                <a:t>Dana simpanan ini dipinjamkan oleh bank kepada perusahaan untuk </a:t>
              </a:r>
              <a:r>
                <a:rPr lang="en-US" sz="2000" dirty="0" err="1"/>
                <a:t>digunakan</a:t>
              </a:r>
              <a:r>
                <a:rPr lang="en-US" sz="2000" dirty="0"/>
                <a:t> </a:t>
              </a:r>
              <a:r>
                <a:rPr lang="en-US" sz="2000" dirty="0" err="1"/>
                <a:t>sebagai</a:t>
              </a:r>
              <a:r>
                <a:rPr lang="en-US" sz="2000" dirty="0"/>
                <a:t> </a:t>
              </a:r>
              <a:r>
                <a:rPr lang="en-US" sz="2000" dirty="0" err="1"/>
                <a:t>investasi</a:t>
              </a:r>
              <a:r>
                <a:rPr lang="en-US" sz="2000" dirty="0"/>
                <a:t>.</a:t>
              </a:r>
            </a:p>
          </p:txBody>
        </p:sp>
        <p:cxnSp>
          <p:nvCxnSpPr>
            <p:cNvPr id="53" name="Straight Arrow Connector 52"/>
            <p:cNvCxnSpPr>
              <a:stCxn id="8" idx="2"/>
            </p:cNvCxnSpPr>
            <p:nvPr/>
          </p:nvCxnSpPr>
          <p:spPr>
            <a:xfrm>
              <a:off x="4871622" y="2182753"/>
              <a:ext cx="1284554" cy="814199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023292" y="1469591"/>
            <a:ext cx="5861075" cy="4479689"/>
            <a:chOff x="2023292" y="1469591"/>
            <a:chExt cx="5861075" cy="4479689"/>
          </a:xfrm>
        </p:grpSpPr>
        <p:sp>
          <p:nvSpPr>
            <p:cNvPr id="59" name="TextBox 58"/>
            <p:cNvSpPr txBox="1"/>
            <p:nvPr/>
          </p:nvSpPr>
          <p:spPr>
            <a:xfrm>
              <a:off x="2023292" y="1469591"/>
              <a:ext cx="5861075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2000" dirty="0"/>
                <a:t>Di antara perusahaan-perusahaan ini, ada yang melakukan </a:t>
              </a:r>
              <a:r>
                <a:rPr lang="en-US" sz="2000" dirty="0" err="1"/>
                <a:t>perdagangan</a:t>
              </a:r>
              <a:r>
                <a:rPr lang="en-US" sz="2000" dirty="0"/>
                <a:t> </a:t>
              </a:r>
              <a:r>
                <a:rPr lang="en-US" sz="2000" dirty="0" err="1"/>
                <a:t>internasional</a:t>
              </a:r>
              <a:r>
                <a:rPr lang="en-US" sz="2000" dirty="0"/>
                <a:t> </a:t>
              </a:r>
              <a:r>
                <a:rPr lang="en-US" sz="2000" dirty="0" err="1"/>
                <a:t>dengan</a:t>
              </a:r>
              <a:r>
                <a:rPr lang="en-US" sz="2000" dirty="0"/>
                <a:t> </a:t>
              </a:r>
              <a:r>
                <a:rPr lang="en-US" sz="2000" dirty="0" err="1"/>
                <a:t>perusahaan-perusahaan</a:t>
              </a:r>
              <a:r>
                <a:rPr lang="en-US" sz="2000" dirty="0"/>
                <a:t> di </a:t>
              </a:r>
              <a:r>
                <a:rPr lang="en-US" sz="2000" dirty="0" err="1"/>
                <a:t>luar</a:t>
              </a:r>
              <a:r>
                <a:rPr lang="en-US" sz="2000" dirty="0"/>
                <a:t> </a:t>
              </a:r>
              <a:r>
                <a:rPr lang="en-US" sz="2000" dirty="0" err="1"/>
                <a:t>negeri</a:t>
              </a:r>
              <a:r>
                <a:rPr lang="en-US" sz="2000" dirty="0"/>
                <a:t>.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>
              <a:off x="5652120" y="2485254"/>
              <a:ext cx="2067695" cy="346402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2007133" y="1473898"/>
            <a:ext cx="6356680" cy="4115342"/>
            <a:chOff x="2007133" y="1473898"/>
            <a:chExt cx="6356680" cy="4115342"/>
          </a:xfrm>
        </p:grpSpPr>
        <p:sp>
          <p:nvSpPr>
            <p:cNvPr id="75" name="TextBox 74"/>
            <p:cNvSpPr txBox="1"/>
            <p:nvPr/>
          </p:nvSpPr>
          <p:spPr>
            <a:xfrm>
              <a:off x="2007133" y="1473898"/>
              <a:ext cx="6356680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/>
                <a:t>Pembayaran</a:t>
              </a:r>
              <a:r>
                <a:rPr lang="en-US" sz="2000" dirty="0"/>
                <a:t> </a:t>
              </a:r>
              <a:r>
                <a:rPr lang="en-US" sz="2000" dirty="0" err="1"/>
                <a:t>untuk</a:t>
              </a:r>
              <a:r>
                <a:rPr lang="en-US" sz="2000" dirty="0"/>
                <a:t> </a:t>
              </a:r>
              <a:r>
                <a:rPr lang="en-US" sz="2000" dirty="0" err="1"/>
                <a:t>sumber</a:t>
              </a:r>
              <a:r>
                <a:rPr lang="en-US" sz="2000" dirty="0"/>
                <a:t> </a:t>
              </a:r>
              <a:r>
                <a:rPr lang="en-US" sz="2000" dirty="0" err="1"/>
                <a:t>daya</a:t>
              </a:r>
              <a:r>
                <a:rPr lang="en-US" sz="2000" dirty="0"/>
                <a:t> </a:t>
              </a:r>
              <a:r>
                <a:rPr lang="en-US" sz="2000" dirty="0" err="1"/>
                <a:t>manusia</a:t>
              </a:r>
              <a:r>
                <a:rPr lang="en-US" sz="2000" dirty="0"/>
                <a:t> </a:t>
              </a:r>
              <a:r>
                <a:rPr lang="en-US" sz="2000" dirty="0" err="1"/>
                <a:t>antara</a:t>
              </a:r>
              <a:r>
                <a:rPr lang="en-US" sz="2000" dirty="0"/>
                <a:t> lain </a:t>
              </a:r>
              <a:r>
                <a:rPr lang="en-US" sz="2000" dirty="0" err="1"/>
                <a:t>dapat</a:t>
              </a:r>
              <a:r>
                <a:rPr lang="en-US" sz="2000" dirty="0"/>
                <a:t> </a:t>
              </a:r>
              <a:r>
                <a:rPr lang="en-US" sz="2000" dirty="0" err="1"/>
                <a:t>diberikan</a:t>
              </a:r>
              <a:r>
                <a:rPr lang="en-US" sz="2000" dirty="0"/>
                <a:t> </a:t>
              </a:r>
              <a:r>
                <a:rPr lang="en-US" sz="2000" dirty="0" err="1"/>
                <a:t>dalam</a:t>
              </a:r>
              <a:r>
                <a:rPr lang="en-US" sz="2000" dirty="0"/>
                <a:t> </a:t>
              </a:r>
              <a:r>
                <a:rPr lang="en-US" sz="2000" dirty="0" err="1"/>
                <a:t>bentuk</a:t>
              </a:r>
              <a:r>
                <a:rPr lang="en-US" sz="2000" dirty="0"/>
                <a:t> honorarium, </a:t>
              </a:r>
              <a:r>
                <a:rPr lang="en-US" sz="2000" dirty="0" err="1"/>
                <a:t>upah</a:t>
              </a:r>
              <a:r>
                <a:rPr lang="en-US" sz="2000" dirty="0"/>
                <a:t>,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gaji</a:t>
              </a:r>
              <a:r>
                <a:rPr lang="en-US" sz="2000" dirty="0"/>
                <a:t>.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>
              <a:off x="2276128" y="2195262"/>
              <a:ext cx="944480" cy="2907707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3207589" y="2177477"/>
              <a:ext cx="356299" cy="3411763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213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4043" y="980728"/>
              <a:ext cx="323646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F. Perilaku Konsumen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2548" y="1991162"/>
            <a:ext cx="7712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Konsumsi adalah kegiatan yang bertujuan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mengurangi</a:t>
            </a:r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/>
              <a:t>atau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menghabiskan</a:t>
            </a:r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nilai guna </a:t>
            </a:r>
            <a:r>
              <a:rPr lang="en-US" sz="2500"/>
              <a:t>barang atau jasa.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043" y="1556792"/>
            <a:ext cx="37539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/>
              <a:t>Pengertian Konsumsi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316" y="3116575"/>
            <a:ext cx="78811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/>
              <a:t>Ciri-Ciri Benda Konsumsi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/>
              <a:t>untuk memperolehnya diperlukan pengorbanan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/>
              <a:t>ditujukan untuk memenuhi kebutuhan hidup, dan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/>
              <a:t>manfaat, nilai, atau volume benda-benda yang digunakan akan habis sekaligus atau berangsur-angsur.</a:t>
            </a:r>
          </a:p>
        </p:txBody>
      </p:sp>
    </p:spTree>
    <p:extLst>
      <p:ext uri="{BB962C8B-B14F-4D97-AF65-F5344CB8AC3E}">
        <p14:creationId xmlns:p14="http://schemas.microsoft.com/office/powerpoint/2010/main" val="489314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043" y="908720"/>
            <a:ext cx="45460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500" b="1"/>
              <a:t>Pembagian Benda Konsumsi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3858" y="1372522"/>
            <a:ext cx="41062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 dirty="0"/>
              <a:t>Benda </a:t>
            </a:r>
            <a:r>
              <a:rPr lang="en-US" sz="2500" dirty="0" err="1"/>
              <a:t>habis</a:t>
            </a:r>
            <a:r>
              <a:rPr lang="en-US" sz="2500" dirty="0"/>
              <a:t> </a:t>
            </a:r>
            <a:r>
              <a:rPr lang="en-US" sz="2500" dirty="0" err="1"/>
              <a:t>sekali</a:t>
            </a:r>
            <a:r>
              <a:rPr lang="en-US" sz="2500" dirty="0"/>
              <a:t> </a:t>
            </a:r>
            <a:r>
              <a:rPr lang="en-US" sz="2500" dirty="0" err="1"/>
              <a:t>pakai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3998168" y="4480384"/>
            <a:ext cx="31701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500" dirty="0"/>
              <a:t>Benda yang </a:t>
            </a:r>
            <a:r>
              <a:rPr lang="en-US" sz="2500" dirty="0" err="1"/>
              <a:t>dipakai</a:t>
            </a:r>
            <a:r>
              <a:rPr lang="en-US" sz="2500" dirty="0"/>
              <a:t> </a:t>
            </a:r>
            <a:r>
              <a:rPr lang="en-US" sz="2500" dirty="0" err="1"/>
              <a:t>berulang-ulang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1587014" y="1820659"/>
            <a:ext cx="1944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Contohnya</a:t>
            </a:r>
            <a:r>
              <a:rPr lang="en-US" sz="2500" dirty="0"/>
              <a:t>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24423" y="260648"/>
            <a:ext cx="7419678" cy="3907702"/>
            <a:chOff x="1724423" y="260648"/>
            <a:chExt cx="7419678" cy="39077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7"/>
            <a:stretch/>
          </p:blipFill>
          <p:spPr>
            <a:xfrm>
              <a:off x="3995057" y="260648"/>
              <a:ext cx="5149044" cy="390770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24423" y="2626678"/>
              <a:ext cx="288508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minuman</a:t>
              </a:r>
              <a:r>
                <a:rPr lang="en-US" sz="25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kemasan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27984" y="5342835"/>
            <a:ext cx="1944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Contohnya</a:t>
            </a:r>
            <a:r>
              <a:rPr lang="en-US" sz="2500" dirty="0"/>
              <a:t>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828600" y="3103732"/>
            <a:ext cx="7200801" cy="3984412"/>
            <a:chOff x="-828600" y="3103732"/>
            <a:chExt cx="7200801" cy="398441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83"/>
            <a:stretch/>
          </p:blipFill>
          <p:spPr>
            <a:xfrm>
              <a:off x="-828600" y="3103732"/>
              <a:ext cx="5804993" cy="398441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998169" y="5949280"/>
              <a:ext cx="237403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alat</a:t>
              </a:r>
              <a:r>
                <a:rPr lang="en-US" sz="25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komunikasi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019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043" y="692696"/>
            <a:ext cx="45460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500" b="1" dirty="0" err="1"/>
              <a:t>Teori</a:t>
            </a:r>
            <a:r>
              <a:rPr lang="en-US" sz="2500" b="1" dirty="0"/>
              <a:t> </a:t>
            </a:r>
            <a:r>
              <a:rPr lang="en-US" sz="2500" b="1" dirty="0" err="1"/>
              <a:t>Perilaku</a:t>
            </a:r>
            <a:r>
              <a:rPr lang="en-US" sz="2500" b="1" dirty="0"/>
              <a:t> </a:t>
            </a:r>
            <a:r>
              <a:rPr lang="en-US" sz="2500" b="1" dirty="0" err="1"/>
              <a:t>Konsumen</a:t>
            </a:r>
            <a:endParaRPr lang="en-US" sz="2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3858" y="1156498"/>
            <a:ext cx="41062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/>
              <a:t>Pendekatan Kardinal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5400" y="1537792"/>
            <a:ext cx="7558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Didasarkan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asumsi</a:t>
            </a:r>
            <a:r>
              <a:rPr lang="en-US" sz="2500" dirty="0"/>
              <a:t> </a:t>
            </a:r>
            <a:r>
              <a:rPr lang="en-US" sz="2500" dirty="0" err="1"/>
              <a:t>bahwa</a:t>
            </a:r>
            <a:r>
              <a:rPr lang="en-US" sz="2500" dirty="0"/>
              <a:t> </a:t>
            </a:r>
            <a:r>
              <a:rPr lang="en-US" sz="2500" dirty="0" err="1"/>
              <a:t>tingkat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kepuasan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/>
              <a:t>yang </a:t>
            </a:r>
            <a:r>
              <a:rPr lang="en-US" sz="2500" dirty="0" err="1"/>
              <a:t>diperoleh</a:t>
            </a:r>
            <a:r>
              <a:rPr lang="en-US" sz="2500" dirty="0"/>
              <a:t> </a:t>
            </a:r>
            <a:r>
              <a:rPr lang="en-US" sz="2500" dirty="0" err="1"/>
              <a:t>konsumen</a:t>
            </a:r>
            <a:r>
              <a:rPr lang="en-US" sz="2500" dirty="0"/>
              <a:t> </a:t>
            </a:r>
            <a:r>
              <a:rPr lang="en-US" sz="2500" dirty="0" err="1"/>
              <a:t>dapat</a:t>
            </a:r>
            <a:r>
              <a:rPr lang="en-US" sz="2500" dirty="0"/>
              <a:t> 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diukur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satuan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tertentu</a:t>
            </a:r>
            <a:r>
              <a:rPr lang="en-US" sz="25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098" y="2939388"/>
            <a:ext cx="2504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Gossen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098" y="3317930"/>
            <a:ext cx="84969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Jika</a:t>
            </a:r>
            <a:r>
              <a:rPr lang="en-US" sz="2500" dirty="0"/>
              <a:t> </a:t>
            </a:r>
            <a:r>
              <a:rPr lang="en-US" sz="2500" dirty="0" err="1"/>
              <a:t>konsumsi</a:t>
            </a:r>
            <a:r>
              <a:rPr lang="en-US" sz="2500" dirty="0"/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dilakukan</a:t>
            </a:r>
            <a:r>
              <a:rPr lang="en-US" sz="2500" dirty="0"/>
              <a:t> </a:t>
            </a:r>
            <a:r>
              <a:rPr lang="en-US" sz="2500" dirty="0" err="1"/>
              <a:t>terus-menerus</a:t>
            </a:r>
            <a:r>
              <a:rPr lang="en-US" sz="2500" dirty="0"/>
              <a:t>, </a:t>
            </a:r>
            <a:r>
              <a:rPr lang="fi-FI" sz="2500" b="1" dirty="0">
                <a:solidFill>
                  <a:schemeClr val="accent6">
                    <a:lumMod val="75000"/>
                  </a:schemeClr>
                </a:solidFill>
              </a:rPr>
              <a:t>kenikmatannya mula-mula tinggi</a:t>
            </a:r>
            <a:r>
              <a:rPr lang="fi-FI" sz="2500" dirty="0"/>
              <a:t>, namun semakin </a:t>
            </a:r>
          </a:p>
          <a:p>
            <a:r>
              <a:rPr lang="en-US" sz="2500" dirty="0"/>
              <a:t>lama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kenikmatan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akan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menurun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2500" dirty="0" err="1"/>
              <a:t>sampai</a:t>
            </a:r>
            <a:r>
              <a:rPr lang="en-US" sz="2500" dirty="0"/>
              <a:t> </a:t>
            </a:r>
            <a:r>
              <a:rPr lang="en-US" sz="2500" dirty="0" err="1"/>
              <a:t>akhirnya</a:t>
            </a:r>
            <a:r>
              <a:rPr lang="en-US" sz="2500" dirty="0"/>
              <a:t> </a:t>
            </a:r>
            <a:r>
              <a:rPr lang="en-US" sz="2500" dirty="0" err="1"/>
              <a:t>mencapai</a:t>
            </a:r>
            <a:r>
              <a:rPr lang="en-US" sz="2500" dirty="0"/>
              <a:t> </a:t>
            </a:r>
          </a:p>
          <a:p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batas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jenuh</a:t>
            </a:r>
            <a:r>
              <a:rPr lang="en-US" sz="2500" dirty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25626" y="2852936"/>
            <a:ext cx="9169626" cy="4005064"/>
            <a:chOff x="-25626" y="2852936"/>
            <a:chExt cx="9169626" cy="40050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40"/>
            <a:stretch/>
          </p:blipFill>
          <p:spPr>
            <a:xfrm>
              <a:off x="3625010" y="2852936"/>
              <a:ext cx="5518990" cy="400506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25626" y="5778835"/>
              <a:ext cx="74888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Setelah</a:t>
              </a:r>
              <a:r>
                <a:rPr lang="en-US" dirty="0"/>
                <a:t> </a:t>
              </a:r>
              <a:r>
                <a:rPr lang="en-US" dirty="0" err="1"/>
                <a:t>berolahraga</a:t>
              </a:r>
              <a:r>
                <a:rPr lang="en-US" dirty="0"/>
                <a:t>, </a:t>
              </a:r>
              <a:r>
                <a:rPr lang="en-US" dirty="0" err="1"/>
                <a:t>nilai</a:t>
              </a:r>
              <a:r>
                <a:rPr lang="en-US" dirty="0"/>
                <a:t> </a:t>
              </a:r>
              <a:r>
                <a:rPr lang="en-US" dirty="0" err="1"/>
                <a:t>guna</a:t>
              </a:r>
              <a:r>
                <a:rPr lang="en-US" dirty="0"/>
                <a:t> </a:t>
              </a:r>
              <a:r>
                <a:rPr lang="en-US" dirty="0" err="1"/>
                <a:t>konsumsi</a:t>
              </a:r>
              <a:r>
                <a:rPr lang="en-US" dirty="0"/>
                <a:t> </a:t>
              </a:r>
              <a:r>
                <a:rPr lang="fr-FR" dirty="0"/>
                <a:t>air </a:t>
              </a:r>
            </a:p>
            <a:p>
              <a:r>
                <a:rPr lang="fr-FR" dirty="0" err="1"/>
                <a:t>sangat</a:t>
              </a:r>
              <a:r>
                <a:rPr lang="fr-FR" dirty="0"/>
                <a:t> </a:t>
              </a:r>
              <a:r>
                <a:rPr lang="fr-FR" dirty="0" err="1"/>
                <a:t>tinggi</a:t>
              </a:r>
              <a:r>
                <a:rPr lang="fr-FR" dirty="0"/>
                <a:t>. </a:t>
              </a:r>
              <a:r>
                <a:rPr lang="fr-FR" dirty="0" err="1"/>
                <a:t>Namun</a:t>
              </a:r>
              <a:r>
                <a:rPr lang="fr-FR" dirty="0"/>
                <a:t>, </a:t>
              </a:r>
              <a:r>
                <a:rPr lang="fr-FR" dirty="0" err="1"/>
                <a:t>nilai</a:t>
              </a:r>
              <a:r>
                <a:rPr lang="fr-FR" dirty="0"/>
                <a:t> </a:t>
              </a:r>
              <a:r>
                <a:rPr lang="en-US" dirty="0" err="1"/>
                <a:t>tersebut</a:t>
              </a:r>
              <a:r>
                <a:rPr lang="en-US" dirty="0"/>
                <a:t> </a:t>
              </a:r>
              <a:r>
                <a:rPr lang="en-US" dirty="0" err="1"/>
                <a:t>semakin</a:t>
              </a:r>
              <a:r>
                <a:rPr lang="en-US" dirty="0"/>
                <a:t> </a:t>
              </a:r>
            </a:p>
            <a:p>
              <a:r>
                <a:rPr lang="en-US" dirty="0" err="1"/>
                <a:t>menurun</a:t>
              </a:r>
              <a:r>
                <a:rPr lang="en-US" dirty="0"/>
                <a:t> </a:t>
              </a:r>
              <a:r>
                <a:rPr lang="en-US" dirty="0" err="1"/>
                <a:t>jika</a:t>
              </a:r>
              <a:r>
                <a:rPr lang="en-US" dirty="0"/>
                <a:t> Ronaldo </a:t>
              </a:r>
              <a:r>
                <a:rPr lang="en-US" dirty="0" err="1"/>
                <a:t>meminum</a:t>
              </a:r>
              <a:r>
                <a:rPr lang="en-US" dirty="0"/>
                <a:t> </a:t>
              </a:r>
              <a:r>
                <a:rPr lang="en-US" dirty="0" err="1"/>
                <a:t>botol</a:t>
              </a:r>
              <a:r>
                <a:rPr lang="en-US" dirty="0"/>
                <a:t> </a:t>
              </a:r>
              <a:r>
                <a:rPr lang="en-US" dirty="0" err="1"/>
                <a:t>kedua</a:t>
              </a:r>
              <a:r>
                <a:rPr lang="en-US" dirty="0"/>
                <a:t>, </a:t>
              </a:r>
              <a:r>
                <a:rPr lang="en-US" dirty="0" err="1"/>
                <a:t>ketiga</a:t>
              </a:r>
              <a:r>
                <a:rPr lang="en-US" dirty="0"/>
                <a:t>,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err="1"/>
                <a:t>seterusnya</a:t>
              </a:r>
              <a:r>
                <a:rPr lang="en-US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5636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2504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 Gossen 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788" y="1268760"/>
            <a:ext cx="55313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Konsumen</a:t>
            </a:r>
            <a:r>
              <a:rPr lang="en-US" sz="2500" dirty="0"/>
              <a:t> </a:t>
            </a:r>
            <a:r>
              <a:rPr lang="en-US" sz="2500" dirty="0" err="1"/>
              <a:t>akan</a:t>
            </a:r>
            <a:r>
              <a:rPr lang="en-US" sz="2500" dirty="0"/>
              <a:t> </a:t>
            </a:r>
            <a:r>
              <a:rPr lang="en-US" sz="2500" dirty="0" err="1"/>
              <a:t>melakukan</a:t>
            </a:r>
            <a:r>
              <a:rPr lang="en-US" sz="2500" dirty="0"/>
              <a:t> </a:t>
            </a:r>
            <a:r>
              <a:rPr lang="en-US" sz="2500" dirty="0" err="1"/>
              <a:t>konsumsi</a:t>
            </a:r>
            <a:r>
              <a:rPr lang="en-US" sz="2500" dirty="0"/>
              <a:t> </a:t>
            </a:r>
            <a:r>
              <a:rPr lang="en-US" sz="2500" dirty="0" err="1"/>
              <a:t>sedemikian</a:t>
            </a:r>
            <a:r>
              <a:rPr lang="en-US" sz="2500" dirty="0"/>
              <a:t> </a:t>
            </a:r>
            <a:r>
              <a:rPr lang="en-US" sz="2500" dirty="0" err="1"/>
              <a:t>rupa</a:t>
            </a:r>
            <a:r>
              <a:rPr lang="en-US" sz="2500" dirty="0"/>
              <a:t> </a:t>
            </a:r>
            <a:r>
              <a:rPr lang="en-US" sz="2500" dirty="0" err="1"/>
              <a:t>sehingga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nilai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guna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marjinal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setiap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jasa</a:t>
            </a:r>
            <a:r>
              <a:rPr lang="en-US" sz="2500" dirty="0"/>
              <a:t> </a:t>
            </a:r>
          </a:p>
          <a:p>
            <a:r>
              <a:rPr lang="en-US" sz="2500" dirty="0"/>
              <a:t>yang </a:t>
            </a:r>
            <a:r>
              <a:rPr lang="en-US" sz="2500" dirty="0" err="1"/>
              <a:t>dikonsumsi</a:t>
            </a:r>
            <a:r>
              <a:rPr lang="en-US" sz="2500" dirty="0"/>
              <a:t> </a:t>
            </a:r>
            <a:r>
              <a:rPr lang="en-US" sz="2500" dirty="0" err="1"/>
              <a:t>akan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sama</a:t>
            </a:r>
            <a:r>
              <a:rPr lang="en-US" sz="2500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88" y="504304"/>
            <a:ext cx="5295900" cy="635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6" y="5974680"/>
            <a:ext cx="38675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Hermann Heinrich </a:t>
            </a:r>
            <a:r>
              <a:rPr lang="en-US" sz="25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Gossen</a:t>
            </a:r>
            <a:endParaRPr lang="en-US" sz="2500" b="1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45685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091721" y="3068960"/>
            <a:ext cx="5052279" cy="3803724"/>
            <a:chOff x="4091721" y="3068960"/>
            <a:chExt cx="5052279" cy="380372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26" b="10464"/>
            <a:stretch/>
          </p:blipFill>
          <p:spPr>
            <a:xfrm>
              <a:off x="4091721" y="3068960"/>
              <a:ext cx="5052279" cy="380372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48264" y="3336667"/>
              <a:ext cx="20661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barang</a:t>
              </a:r>
              <a:r>
                <a:rPr lang="en-US" sz="25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modal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4043" y="980728"/>
              <a:ext cx="315406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G. Perilaku Produsen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2548" y="2090172"/>
            <a:ext cx="77126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Produksi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kegiatan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menciptakan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menambah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nilai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guna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benda</a:t>
            </a:r>
            <a:r>
              <a:rPr lang="en-US" sz="2500" dirty="0"/>
              <a:t> </a:t>
            </a:r>
            <a:r>
              <a:rPr lang="en-US" sz="2500" dirty="0" err="1"/>
              <a:t>sehingga</a:t>
            </a:r>
            <a:r>
              <a:rPr lang="en-US" sz="2500" dirty="0"/>
              <a:t> </a:t>
            </a:r>
            <a:r>
              <a:rPr lang="en-US" sz="2500" dirty="0" err="1"/>
              <a:t>bermanfaat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memenuhi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r>
              <a:rPr lang="en-US" sz="25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043" y="1655802"/>
            <a:ext cx="37539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Pengertian</a:t>
            </a:r>
            <a:r>
              <a:rPr lang="en-US" sz="2500" b="1" dirty="0"/>
              <a:t> </a:t>
            </a:r>
            <a:r>
              <a:rPr lang="en-US" sz="2500" b="1" dirty="0" err="1"/>
              <a:t>Produksi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7986" y="3356992"/>
            <a:ext cx="2921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/>
              <a:t>Produksi Barang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63636" y="3583676"/>
            <a:ext cx="6543848" cy="3433024"/>
            <a:chOff x="-163636" y="3583676"/>
            <a:chExt cx="6543848" cy="3433024"/>
          </a:xfrm>
        </p:grpSpPr>
        <p:sp>
          <p:nvSpPr>
            <p:cNvPr id="11" name="TextBox 10"/>
            <p:cNvSpPr txBox="1"/>
            <p:nvPr/>
          </p:nvSpPr>
          <p:spPr>
            <a:xfrm>
              <a:off x="3694956" y="6307832"/>
              <a:ext cx="26852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barang</a:t>
              </a:r>
              <a:r>
                <a:rPr lang="en-US" sz="25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konsumsi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636" y="3583676"/>
              <a:ext cx="4511974" cy="3433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461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938" y="764704"/>
            <a:ext cx="2921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500" dirty="0" err="1"/>
              <a:t>Produksi</a:t>
            </a:r>
            <a:r>
              <a:rPr lang="en-US" sz="2500" dirty="0"/>
              <a:t> </a:t>
            </a:r>
            <a:r>
              <a:rPr lang="en-US" sz="2500" dirty="0" err="1"/>
              <a:t>Jasa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1232982"/>
            <a:ext cx="37539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Jasa</a:t>
            </a:r>
            <a:r>
              <a:rPr lang="en-US" sz="2500" dirty="0"/>
              <a:t> yang </a:t>
            </a:r>
            <a:r>
              <a:rPr lang="en-US" sz="2500" dirty="0" err="1"/>
              <a:t>langsung</a:t>
            </a:r>
            <a:r>
              <a:rPr lang="en-US" sz="2500" dirty="0"/>
              <a:t> </a:t>
            </a:r>
            <a:r>
              <a:rPr lang="en-US" sz="2500" dirty="0" err="1"/>
              <a:t>memenuhi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4280" y="4908093"/>
            <a:ext cx="44034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 err="1"/>
              <a:t>Jasa</a:t>
            </a:r>
            <a:r>
              <a:rPr lang="en-US" sz="2500" dirty="0"/>
              <a:t> yang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langsung</a:t>
            </a:r>
            <a:r>
              <a:rPr lang="en-US" sz="2500" dirty="0"/>
              <a:t> </a:t>
            </a:r>
            <a:r>
              <a:rPr lang="en-US" sz="2500" dirty="0" err="1"/>
              <a:t>memenuhi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endParaRPr lang="en-US" sz="25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6936" y="1380084"/>
            <a:ext cx="8561213" cy="3383223"/>
            <a:chOff x="166936" y="1380084"/>
            <a:chExt cx="8561213" cy="33832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6" y="1380084"/>
              <a:ext cx="4765104" cy="3383223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950668" y="2492896"/>
              <a:ext cx="377748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perawatan</a:t>
              </a:r>
              <a:r>
                <a:rPr lang="en-US" sz="25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kesehatan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34973" y="3356992"/>
            <a:ext cx="6709027" cy="3501008"/>
            <a:chOff x="2434973" y="3356992"/>
            <a:chExt cx="6709027" cy="35010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989" y="3356992"/>
              <a:ext cx="4668011" cy="3501008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434973" y="5896738"/>
              <a:ext cx="20327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pergudangan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05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69022" y="2759785"/>
            <a:ext cx="8573391" cy="4098216"/>
            <a:chOff x="569022" y="2759785"/>
            <a:chExt cx="8573391" cy="40982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38"/>
            <a:stretch/>
          </p:blipFill>
          <p:spPr>
            <a:xfrm>
              <a:off x="2684521" y="2759785"/>
              <a:ext cx="6457892" cy="40982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9022" y="5085184"/>
              <a:ext cx="20327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barang</a:t>
              </a:r>
              <a:r>
                <a:rPr lang="en-US" sz="25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tambang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4043" y="908720"/>
            <a:ext cx="7596869" cy="1248318"/>
            <a:chOff x="674043" y="908720"/>
            <a:chExt cx="7596869" cy="1248318"/>
          </a:xfrm>
        </p:grpSpPr>
        <p:sp>
          <p:nvSpPr>
            <p:cNvPr id="2" name="TextBox 1"/>
            <p:cNvSpPr txBox="1"/>
            <p:nvPr/>
          </p:nvSpPr>
          <p:spPr>
            <a:xfrm>
              <a:off x="674043" y="908720"/>
              <a:ext cx="37539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2"/>
              </a:pPr>
              <a:r>
                <a:rPr lang="en-US" sz="2500" b="1"/>
                <a:t>Faktor-Faktor Produksi</a:t>
              </a:r>
            </a:p>
            <a:p>
              <a:endParaRPr lang="en-US" sz="2500" b="1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28868" y="1295264"/>
              <a:ext cx="71420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Faktor produksi adalah segala sesuatu yang </a:t>
              </a:r>
              <a:r>
                <a:rPr lang="en-US" sz="2500" b="1">
                  <a:solidFill>
                    <a:schemeClr val="accent6">
                      <a:lumMod val="75000"/>
                    </a:schemeClr>
                  </a:solidFill>
                </a:rPr>
                <a:t>dibutuhkan</a:t>
              </a:r>
              <a:r>
                <a:rPr lang="en-US" sz="250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/>
                <a:t>untuk </a:t>
              </a:r>
              <a:r>
                <a:rPr lang="en-US" sz="2500" b="1">
                  <a:solidFill>
                    <a:schemeClr val="accent6">
                      <a:lumMod val="75000"/>
                    </a:schemeClr>
                  </a:solidFill>
                </a:rPr>
                <a:t>memproduksi</a:t>
              </a:r>
              <a:r>
                <a:rPr lang="en-US" sz="250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/>
                <a:t>barang dan jasa.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00547" y="2282731"/>
            <a:ext cx="17112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Terdiri atas: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15616" y="2807930"/>
            <a:ext cx="6552728" cy="1338828"/>
            <a:chOff x="1115616" y="2807930"/>
            <a:chExt cx="6552728" cy="1338828"/>
          </a:xfrm>
        </p:grpSpPr>
        <p:sp>
          <p:nvSpPr>
            <p:cNvPr id="4" name="TextBox 3"/>
            <p:cNvSpPr txBox="1"/>
            <p:nvPr/>
          </p:nvSpPr>
          <p:spPr>
            <a:xfrm>
              <a:off x="1115616" y="2807930"/>
              <a:ext cx="388843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lphaLcPeriod"/>
              </a:pPr>
              <a:r>
                <a:rPr lang="en-US" sz="2500"/>
                <a:t>Faktor Produksi Alam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400" y="3284984"/>
              <a:ext cx="60829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/>
                <a:t>Semua</a:t>
              </a:r>
              <a:r>
                <a:rPr lang="en-US" sz="2500" dirty="0"/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kekayaan</a:t>
              </a: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alam</a:t>
              </a: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dirty="0"/>
                <a:t>yang </a:t>
              </a:r>
              <a:r>
                <a:rPr lang="en-US" sz="2500" dirty="0" err="1"/>
                <a:t>dapat</a:t>
              </a:r>
              <a:r>
                <a:rPr lang="en-US" sz="2500" dirty="0"/>
                <a:t> </a:t>
              </a:r>
              <a:r>
                <a:rPr lang="en-US" sz="2500" dirty="0" err="1"/>
                <a:t>digunakan</a:t>
              </a:r>
              <a:r>
                <a:rPr lang="en-US" sz="2500" dirty="0"/>
                <a:t> </a:t>
              </a:r>
              <a:r>
                <a:rPr lang="en-US" sz="2500" dirty="0" err="1"/>
                <a:t>dalam</a:t>
              </a:r>
              <a:r>
                <a:rPr lang="en-US" sz="2500" dirty="0"/>
                <a:t> </a:t>
              </a: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proses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produksi</a:t>
              </a:r>
              <a:r>
                <a:rPr lang="en-US" sz="25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32248" y="4146758"/>
            <a:ext cx="17112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Contohnya:</a:t>
            </a:r>
          </a:p>
        </p:txBody>
      </p:sp>
    </p:spTree>
    <p:extLst>
      <p:ext uri="{BB962C8B-B14F-4D97-AF65-F5344CB8AC3E}">
        <p14:creationId xmlns:p14="http://schemas.microsoft.com/office/powerpoint/2010/main" val="86539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5616" y="794028"/>
            <a:ext cx="6552728" cy="1723549"/>
            <a:chOff x="1115616" y="2807930"/>
            <a:chExt cx="6552728" cy="1723549"/>
          </a:xfrm>
        </p:grpSpPr>
        <p:sp>
          <p:nvSpPr>
            <p:cNvPr id="3" name="TextBox 2"/>
            <p:cNvSpPr txBox="1"/>
            <p:nvPr/>
          </p:nvSpPr>
          <p:spPr>
            <a:xfrm>
              <a:off x="1115616" y="2807930"/>
              <a:ext cx="388843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lphaLcPeriod" startAt="2"/>
              </a:pPr>
              <a:r>
                <a:rPr lang="en-US" sz="2500"/>
                <a:t>Faktor Tenaga Kerja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85400" y="3284984"/>
              <a:ext cx="6082944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faktor produksi </a:t>
              </a:r>
              <a:r>
                <a:rPr lang="en-US" sz="2500" b="1">
                  <a:solidFill>
                    <a:schemeClr val="accent6">
                      <a:lumMod val="75000"/>
                    </a:schemeClr>
                  </a:solidFill>
                </a:rPr>
                <a:t>insani</a:t>
              </a:r>
              <a:r>
                <a:rPr lang="en-US" sz="250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/>
                <a:t>yang secara langsung maupun tidak langsung </a:t>
              </a:r>
              <a:r>
                <a:rPr lang="en-US" sz="2500" b="1">
                  <a:solidFill>
                    <a:schemeClr val="accent6">
                      <a:lumMod val="75000"/>
                    </a:schemeClr>
                  </a:solidFill>
                </a:rPr>
                <a:t>menjalankan kegiatan produksi</a:t>
              </a:r>
              <a:r>
                <a:rPr lang="en-US" sz="2500"/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90851" y="2636912"/>
            <a:ext cx="41044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Pengelompokan Tenaga Kerja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0850" y="3098284"/>
            <a:ext cx="3888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500"/>
              <a:t>Menurut kualitasnya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75856" y="3575338"/>
            <a:ext cx="5688632" cy="1219492"/>
            <a:chOff x="3275856" y="3575338"/>
            <a:chExt cx="5688632" cy="1219492"/>
          </a:xfrm>
        </p:grpSpPr>
        <p:sp>
          <p:nvSpPr>
            <p:cNvPr id="9" name="TextBox 8"/>
            <p:cNvSpPr txBox="1"/>
            <p:nvPr/>
          </p:nvSpPr>
          <p:spPr>
            <a:xfrm>
              <a:off x="3275856" y="3575338"/>
              <a:ext cx="216024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lphaLcParenR"/>
              </a:pPr>
              <a:r>
                <a:rPr lang="en-US" sz="2500" dirty="0" err="1"/>
                <a:t>Terdidik</a:t>
              </a:r>
              <a:endParaRPr lang="en-US" sz="25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2176" y="3933056"/>
              <a:ext cx="522231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/>
                <a:t>Melalui</a:t>
              </a:r>
              <a:r>
                <a:rPr lang="en-US" sz="2500" dirty="0"/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pendidikan</a:t>
              </a:r>
              <a:r>
                <a:rPr lang="en-US" sz="25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dirty="0" err="1"/>
                <a:t>tertentu</a:t>
              </a:r>
              <a:r>
                <a:rPr lang="en-US" sz="2500" dirty="0"/>
                <a:t> </a:t>
              </a:r>
              <a:r>
                <a:rPr lang="en-US" sz="2500" dirty="0" err="1"/>
                <a:t>sehingga</a:t>
              </a:r>
              <a:r>
                <a:rPr lang="en-US" sz="2500" dirty="0"/>
                <a:t> </a:t>
              </a:r>
              <a:r>
                <a:rPr lang="en-US" sz="2500" dirty="0" err="1"/>
                <a:t>memiliki</a:t>
              </a:r>
              <a:r>
                <a:rPr lang="en-US" sz="2500" dirty="0"/>
                <a:t> </a:t>
              </a:r>
              <a:r>
                <a:rPr lang="en-US" sz="2500" dirty="0" err="1"/>
                <a:t>ke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ahli</a:t>
              </a:r>
              <a:r>
                <a:rPr lang="en-US" sz="2500" dirty="0" err="1"/>
                <a:t>an</a:t>
              </a:r>
              <a:r>
                <a:rPr lang="en-US" sz="2500" dirty="0"/>
                <a:t> di </a:t>
              </a:r>
              <a:r>
                <a:rPr lang="en-US" sz="2500" dirty="0" err="1"/>
                <a:t>bidangnya</a:t>
              </a:r>
              <a:r>
                <a:rPr lang="en-US" sz="2500" dirty="0"/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2374125"/>
            <a:ext cx="5257808" cy="4483876"/>
            <a:chOff x="0" y="2374125"/>
            <a:chExt cx="5257808" cy="4483876"/>
          </a:xfrm>
        </p:grpSpPr>
        <p:sp>
          <p:nvSpPr>
            <p:cNvPr id="12" name="TextBox 11"/>
            <p:cNvSpPr txBox="1"/>
            <p:nvPr/>
          </p:nvSpPr>
          <p:spPr>
            <a:xfrm>
              <a:off x="3995936" y="5805264"/>
              <a:ext cx="12618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Dokter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85"/>
            <a:stretch/>
          </p:blipFill>
          <p:spPr>
            <a:xfrm>
              <a:off x="0" y="2374125"/>
              <a:ext cx="4046037" cy="4483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640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8928" y="1055058"/>
            <a:ext cx="4498768" cy="1988934"/>
            <a:chOff x="539552" y="1055058"/>
            <a:chExt cx="4498768" cy="1988934"/>
          </a:xfrm>
        </p:grpSpPr>
        <p:sp>
          <p:nvSpPr>
            <p:cNvPr id="2" name="TextBox 1"/>
            <p:cNvSpPr txBox="1"/>
            <p:nvPr/>
          </p:nvSpPr>
          <p:spPr>
            <a:xfrm>
              <a:off x="539552" y="1055058"/>
              <a:ext cx="449876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Font typeface="+mj-lt"/>
                <a:buAutoNum type="alphaLcParenR" startAt="2"/>
              </a:pPr>
              <a:r>
                <a:rPr lang="en-US" sz="2500" dirty="0" err="1"/>
                <a:t>Terampil</a:t>
              </a:r>
              <a:endParaRPr lang="en-US" sz="25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05872" y="1412776"/>
              <a:ext cx="403244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 dirty="0" err="1"/>
                <a:t>Memerlukan</a:t>
              </a:r>
              <a:r>
                <a:rPr lang="en-US" sz="2500" dirty="0"/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kursus</a:t>
              </a:r>
              <a:r>
                <a:rPr lang="en-US" sz="25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dirty="0" err="1"/>
                <a:t>atau</a:t>
              </a:r>
              <a:r>
                <a:rPr lang="en-US" sz="2500" dirty="0"/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latihan</a:t>
              </a:r>
              <a:r>
                <a:rPr lang="en-US" sz="25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dirty="0" err="1"/>
                <a:t>keterampilan</a:t>
              </a:r>
              <a:r>
                <a:rPr lang="en-US" sz="2500" dirty="0"/>
                <a:t> </a:t>
              </a:r>
              <a:r>
                <a:rPr lang="en-US" sz="2500" dirty="0" err="1"/>
                <a:t>tertentu</a:t>
              </a:r>
              <a:r>
                <a:rPr lang="en-US" sz="2500" dirty="0"/>
                <a:t> </a:t>
              </a:r>
              <a:r>
                <a:rPr lang="en-US" sz="2500" dirty="0" err="1"/>
                <a:t>sehingga</a:t>
              </a:r>
              <a:r>
                <a:rPr lang="en-US" sz="2500" dirty="0"/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terampil</a:t>
              </a:r>
              <a:r>
                <a:rPr lang="en-US" sz="25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dirty="0"/>
                <a:t>di </a:t>
              </a:r>
              <a:r>
                <a:rPr lang="en-US" sz="2500" dirty="0" err="1"/>
                <a:t>bidangnya</a:t>
              </a:r>
              <a:r>
                <a:rPr lang="en-US" sz="2500" dirty="0"/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23928" y="4058274"/>
            <a:ext cx="5086064" cy="1722309"/>
            <a:chOff x="3275856" y="4058274"/>
            <a:chExt cx="5086064" cy="1722309"/>
          </a:xfrm>
        </p:grpSpPr>
        <p:sp>
          <p:nvSpPr>
            <p:cNvPr id="5" name="TextBox 4"/>
            <p:cNvSpPr txBox="1"/>
            <p:nvPr/>
          </p:nvSpPr>
          <p:spPr>
            <a:xfrm>
              <a:off x="3275856" y="4058274"/>
              <a:ext cx="508606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lphaLcParenR" startAt="3"/>
              </a:pPr>
              <a:r>
                <a:rPr lang="en-US" sz="2500" dirty="0" err="1"/>
                <a:t>Tidak</a:t>
              </a:r>
              <a:r>
                <a:rPr lang="en-US" sz="2500" dirty="0"/>
                <a:t> </a:t>
              </a:r>
              <a:r>
                <a:rPr lang="en-US" sz="2500" dirty="0" err="1"/>
                <a:t>Terdidik</a:t>
              </a:r>
              <a:r>
                <a:rPr lang="en-US" sz="2500" dirty="0"/>
                <a:t> </a:t>
              </a:r>
              <a:r>
                <a:rPr lang="en-US" sz="2500" dirty="0" err="1"/>
                <a:t>dan</a:t>
              </a:r>
              <a:r>
                <a:rPr lang="en-US" sz="2500" dirty="0"/>
                <a:t> </a:t>
              </a:r>
              <a:r>
                <a:rPr lang="en-US" sz="2500" dirty="0" err="1"/>
                <a:t>Tidak</a:t>
              </a:r>
              <a:r>
                <a:rPr lang="en-US" sz="2500" dirty="0"/>
                <a:t> </a:t>
              </a:r>
              <a:r>
                <a:rPr lang="en-US" sz="2500" dirty="0" err="1"/>
                <a:t>Terlatih</a:t>
              </a:r>
              <a:endParaRPr lang="en-US" sz="25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3304" y="4534088"/>
              <a:ext cx="4032448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/>
                <a:t>Tenaga</a:t>
              </a:r>
              <a:r>
                <a:rPr lang="en-US" sz="2500" dirty="0"/>
                <a:t> </a:t>
              </a:r>
              <a:r>
                <a:rPr lang="en-US" sz="2500" dirty="0" err="1"/>
                <a:t>kerja</a:t>
              </a:r>
              <a:r>
                <a:rPr lang="en-US" sz="2500" dirty="0"/>
                <a:t> yang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tidak</a:t>
              </a: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melalui</a:t>
              </a: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pendidikan</a:t>
              </a:r>
              <a:r>
                <a:rPr lang="en-US" sz="2500" dirty="0"/>
                <a:t> </a:t>
              </a:r>
              <a:r>
                <a:rPr lang="en-US" sz="2500" dirty="0" err="1"/>
                <a:t>dan</a:t>
              </a:r>
              <a:r>
                <a:rPr lang="en-US" sz="2500" dirty="0"/>
                <a:t> </a:t>
              </a:r>
              <a:r>
                <a:rPr lang="en-US" sz="2500" dirty="0" err="1"/>
                <a:t>latihan</a:t>
              </a:r>
              <a:r>
                <a:rPr lang="en-US" sz="2500" dirty="0"/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98160" y="836712"/>
            <a:ext cx="5351404" cy="3012663"/>
            <a:chOff x="3598160" y="836712"/>
            <a:chExt cx="5351404" cy="30126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90"/>
            <a:stretch/>
          </p:blipFill>
          <p:spPr>
            <a:xfrm>
              <a:off x="5004048" y="836712"/>
              <a:ext cx="3945516" cy="3012663"/>
            </a:xfrm>
            <a:prstGeom prst="rect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598160" y="3368139"/>
              <a:ext cx="12618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Sopir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512" y="3344227"/>
            <a:ext cx="7136812" cy="3381375"/>
            <a:chOff x="179512" y="3344227"/>
            <a:chExt cx="7136812" cy="33813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4" r="16969"/>
            <a:stretch/>
          </p:blipFill>
          <p:spPr>
            <a:xfrm>
              <a:off x="179512" y="3344227"/>
              <a:ext cx="3689544" cy="3381375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923928" y="6021288"/>
              <a:ext cx="3392396" cy="477054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Petugas</a:t>
              </a:r>
              <a:r>
                <a:rPr lang="en-US" sz="25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kebersihan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425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13535"/>
          <a:stretch/>
        </p:blipFill>
        <p:spPr>
          <a:xfrm>
            <a:off x="0" y="0"/>
            <a:ext cx="8526488" cy="52348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019800" y="0"/>
            <a:ext cx="31242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-1611918"/>
            <a:ext cx="317182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dirty="0">
                <a:solidFill>
                  <a:srgbClr val="FFFFFF"/>
                </a:solidFill>
                <a:latin typeface="Rockwell" pitchFamily="18" charset="0"/>
                <a:ea typeface="Kozuka Mincho Pr6N B" pitchFamily="18" charset="-128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2091" y="1844824"/>
            <a:ext cx="27709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Bab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2608" y="4725144"/>
            <a:ext cx="5885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Peran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Pelaku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Kegiatan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Ekonomi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46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5616" y="794028"/>
            <a:ext cx="6552728" cy="1338828"/>
            <a:chOff x="1115616" y="2807930"/>
            <a:chExt cx="6552728" cy="1338828"/>
          </a:xfrm>
        </p:grpSpPr>
        <p:sp>
          <p:nvSpPr>
            <p:cNvPr id="3" name="TextBox 2"/>
            <p:cNvSpPr txBox="1"/>
            <p:nvPr/>
          </p:nvSpPr>
          <p:spPr>
            <a:xfrm>
              <a:off x="1115616" y="2807930"/>
              <a:ext cx="388843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lphaLcPeriod" startAt="3"/>
              </a:pPr>
              <a:r>
                <a:rPr lang="en-US" sz="2500"/>
                <a:t>Faktor Modal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85400" y="3284984"/>
              <a:ext cx="60829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Meliputi segala hal yang digunakan untuk proses produksi barang dan jasa.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92492" y="2159858"/>
            <a:ext cx="17112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Contohnya: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396552" y="3005102"/>
            <a:ext cx="5328592" cy="4067458"/>
            <a:chOff x="-396552" y="3005102"/>
            <a:chExt cx="5328592" cy="40674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6552" y="3076116"/>
              <a:ext cx="5328592" cy="39964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51720" y="3005102"/>
              <a:ext cx="12618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uang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10171" y="2812742"/>
            <a:ext cx="4933829" cy="4029109"/>
            <a:chOff x="4210171" y="2812742"/>
            <a:chExt cx="4933829" cy="40291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0171" y="3501008"/>
              <a:ext cx="4933829" cy="334084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677844" y="2812742"/>
              <a:ext cx="10249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mesin</a:t>
              </a:r>
              <a:r>
                <a:rPr lang="en-US" sz="25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</a:p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pabrik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125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032555"/>
            <a:ext cx="6732240" cy="5825445"/>
            <a:chOff x="0" y="1032555"/>
            <a:chExt cx="6732240" cy="58254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" b="11685"/>
            <a:stretch/>
          </p:blipFill>
          <p:spPr>
            <a:xfrm>
              <a:off x="0" y="1032555"/>
              <a:ext cx="3845893" cy="582544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491880" y="4149080"/>
              <a:ext cx="32403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/>
                <a:t>Keahlian</a:t>
              </a:r>
              <a:r>
                <a:rPr lang="en-US" sz="2000" dirty="0"/>
                <a:t> </a:t>
              </a:r>
              <a:r>
                <a:rPr lang="en-US" sz="2000" dirty="0" err="1"/>
                <a:t>atau</a:t>
              </a:r>
              <a:r>
                <a:rPr lang="en-US" sz="2000" dirty="0"/>
                <a:t> </a:t>
              </a:r>
              <a:r>
                <a:rPr lang="en-US" sz="2000" dirty="0" err="1"/>
                <a:t>keterampilan</a:t>
              </a:r>
              <a:r>
                <a:rPr lang="en-US" sz="2000" dirty="0"/>
                <a:t> </a:t>
              </a:r>
              <a:r>
                <a:rPr lang="en-US" sz="2000" dirty="0" err="1"/>
                <a:t>memasak</a:t>
              </a:r>
              <a:r>
                <a:rPr lang="en-US" sz="2000" dirty="0"/>
                <a:t> </a:t>
              </a:r>
              <a:r>
                <a:rPr lang="en-US" sz="2000" dirty="0" err="1"/>
                <a:t>wajib</a:t>
              </a:r>
              <a:r>
                <a:rPr lang="en-US" sz="2000" dirty="0"/>
                <a:t> </a:t>
              </a:r>
              <a:r>
                <a:rPr lang="en-US" sz="2000" dirty="0" err="1"/>
                <a:t>dimiliki</a:t>
              </a:r>
              <a:r>
                <a:rPr lang="en-US" sz="2000" dirty="0"/>
                <a:t> </a:t>
              </a:r>
              <a:r>
                <a:rPr lang="en-US" sz="2000" dirty="0" err="1"/>
                <a:t>bila</a:t>
              </a:r>
              <a:r>
                <a:rPr lang="en-US" sz="2000" dirty="0"/>
                <a:t> </a:t>
              </a:r>
              <a:r>
                <a:rPr lang="en-US" sz="2000" dirty="0" err="1"/>
                <a:t>seseorang</a:t>
              </a:r>
              <a:r>
                <a:rPr lang="en-US" sz="2000" dirty="0"/>
                <a:t> </a:t>
              </a:r>
              <a:r>
                <a:rPr lang="en-US" sz="2000" dirty="0" err="1"/>
                <a:t>ingin</a:t>
              </a:r>
              <a:r>
                <a:rPr lang="en-US" sz="2000" dirty="0"/>
                <a:t> </a:t>
              </a:r>
              <a:r>
                <a:rPr lang="en-US" sz="2000" dirty="0" err="1"/>
                <a:t>menjadi</a:t>
              </a:r>
              <a:r>
                <a:rPr lang="en-US" sz="2000" dirty="0"/>
                <a:t> </a:t>
              </a:r>
              <a:r>
                <a:rPr lang="en-US" sz="2000" dirty="0" err="1"/>
                <a:t>koki</a:t>
              </a:r>
              <a:r>
                <a:rPr lang="en-US" sz="2000" dirty="0"/>
                <a:t> yang </a:t>
              </a:r>
              <a:r>
                <a:rPr lang="en-US" sz="2000" dirty="0" err="1"/>
                <a:t>hebat</a:t>
              </a:r>
              <a:r>
                <a:rPr lang="en-US" sz="2000" dirty="0"/>
                <a:t>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83768" y="794028"/>
            <a:ext cx="6552728" cy="1338828"/>
            <a:chOff x="1115616" y="2807930"/>
            <a:chExt cx="6552728" cy="1338828"/>
          </a:xfrm>
        </p:grpSpPr>
        <p:sp>
          <p:nvSpPr>
            <p:cNvPr id="3" name="TextBox 2"/>
            <p:cNvSpPr txBox="1"/>
            <p:nvPr/>
          </p:nvSpPr>
          <p:spPr>
            <a:xfrm>
              <a:off x="1115616" y="2807930"/>
              <a:ext cx="504056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lphaLcPeriod" startAt="4"/>
              </a:pPr>
              <a:r>
                <a:rPr lang="en-US" sz="2500"/>
                <a:t>Faktor Tenaga Kewirausahaan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85400" y="3284984"/>
              <a:ext cx="60829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/>
                <a:t>Merupakan</a:t>
              </a:r>
              <a:r>
                <a:rPr lang="en-US" sz="2500" dirty="0"/>
                <a:t> </a:t>
              </a:r>
              <a:r>
                <a:rPr lang="en-US" sz="2500" dirty="0" err="1"/>
                <a:t>keahlian</a:t>
              </a:r>
              <a:r>
                <a:rPr lang="en-US" sz="2500" dirty="0"/>
                <a:t> </a:t>
              </a:r>
              <a:r>
                <a:rPr lang="en-US" sz="2500" dirty="0" err="1"/>
                <a:t>dan</a:t>
              </a:r>
              <a:r>
                <a:rPr lang="en-US" sz="2500" dirty="0"/>
                <a:t> </a:t>
              </a:r>
              <a:r>
                <a:rPr lang="en-US" sz="2500" dirty="0" err="1"/>
                <a:t>keterampilan</a:t>
              </a:r>
              <a:r>
                <a:rPr lang="en-US" sz="2500" dirty="0"/>
                <a:t> </a:t>
              </a:r>
              <a:r>
                <a:rPr lang="en-US" sz="2500" dirty="0" err="1"/>
                <a:t>pelaku</a:t>
              </a:r>
              <a:r>
                <a:rPr lang="en-US" sz="2500" dirty="0"/>
                <a:t> </a:t>
              </a:r>
              <a:r>
                <a:rPr lang="en-US" sz="2500" dirty="0" err="1"/>
                <a:t>usaha</a:t>
              </a:r>
              <a:r>
                <a:rPr lang="en-US" sz="2500" dirty="0"/>
                <a:t>.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2522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"/>
          <a:stretch/>
        </p:blipFill>
        <p:spPr>
          <a:xfrm flipH="1">
            <a:off x="3139380" y="2492896"/>
            <a:ext cx="6003032" cy="43651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0027" y="980728"/>
            <a:ext cx="5842173" cy="496104"/>
            <a:chOff x="530027" y="980728"/>
            <a:chExt cx="5842173" cy="496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842173" cy="4854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4043" y="980728"/>
              <a:ext cx="5004575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H. Peran Konsumen dan Produsen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6051" y="1579726"/>
            <a:ext cx="735434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Peran</a:t>
            </a:r>
            <a:r>
              <a:rPr lang="en-US" sz="2500" b="1" dirty="0"/>
              <a:t> </a:t>
            </a:r>
            <a:r>
              <a:rPr lang="en-US" sz="2500" b="1" dirty="0" err="1"/>
              <a:t>Konsumen</a:t>
            </a:r>
            <a:endParaRPr lang="en-US" sz="25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err="1"/>
              <a:t>Pemakai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jasa</a:t>
            </a:r>
            <a:endParaRPr lang="en-US" sz="25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err="1"/>
              <a:t>Membantu</a:t>
            </a:r>
            <a:r>
              <a:rPr lang="en-US" sz="2500" dirty="0"/>
              <a:t> </a:t>
            </a:r>
            <a:r>
              <a:rPr lang="en-US" sz="2500" dirty="0" err="1"/>
              <a:t>peredaran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jasa</a:t>
            </a:r>
            <a:endParaRPr lang="en-US" sz="25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err="1"/>
              <a:t>Memengaruhi</a:t>
            </a:r>
            <a:r>
              <a:rPr lang="en-US" sz="2500" dirty="0"/>
              <a:t> </a:t>
            </a:r>
            <a:r>
              <a:rPr lang="en-US" sz="2500" dirty="0" err="1"/>
              <a:t>kebijakan</a:t>
            </a:r>
            <a:r>
              <a:rPr lang="en-US" sz="2500" dirty="0"/>
              <a:t> </a:t>
            </a:r>
            <a:r>
              <a:rPr lang="en-US" sz="2500" dirty="0" err="1"/>
              <a:t>pemerintah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rangka</a:t>
            </a:r>
            <a:r>
              <a:rPr lang="en-US" sz="2500" dirty="0"/>
              <a:t> </a:t>
            </a:r>
            <a:r>
              <a:rPr lang="en-US" sz="2500" dirty="0" err="1"/>
              <a:t>perlindungan</a:t>
            </a:r>
            <a:r>
              <a:rPr lang="en-US" sz="2500" dirty="0"/>
              <a:t> </a:t>
            </a:r>
            <a:r>
              <a:rPr lang="en-US" sz="2500" dirty="0" err="1"/>
              <a:t>konsumen</a:t>
            </a:r>
            <a:endParaRPr lang="en-US" sz="25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err="1"/>
              <a:t>Menaikkan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menurunkan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 </a:t>
            </a:r>
            <a:r>
              <a:rPr lang="en-US" sz="2500" dirty="0" err="1"/>
              <a:t>faktor</a:t>
            </a:r>
            <a:r>
              <a:rPr lang="en-US" sz="2500" dirty="0"/>
              <a:t> </a:t>
            </a:r>
            <a:r>
              <a:rPr lang="en-US" sz="2500" dirty="0" err="1"/>
              <a:t>produksi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80553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"/>
          <a:stretch/>
        </p:blipFill>
        <p:spPr>
          <a:xfrm>
            <a:off x="3275856" y="1543338"/>
            <a:ext cx="5868144" cy="53146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052736"/>
            <a:ext cx="73543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 err="1"/>
              <a:t>Peran</a:t>
            </a:r>
            <a:r>
              <a:rPr lang="en-US" sz="2500" b="1" dirty="0"/>
              <a:t> </a:t>
            </a:r>
            <a:r>
              <a:rPr lang="en-US" sz="2500" b="1" dirty="0" err="1"/>
              <a:t>Produsen</a:t>
            </a:r>
            <a:endParaRPr lang="en-US" sz="25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err="1"/>
              <a:t>Penghasil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jasa</a:t>
            </a:r>
            <a:endParaRPr lang="en-US" sz="25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err="1"/>
              <a:t>Meningkatkan</a:t>
            </a:r>
            <a:r>
              <a:rPr lang="en-US" sz="2500" dirty="0"/>
              <a:t> </a:t>
            </a:r>
            <a:r>
              <a:rPr lang="en-US" sz="2500" dirty="0" err="1"/>
              <a:t>produk</a:t>
            </a:r>
            <a:r>
              <a:rPr lang="en-US" sz="2500" dirty="0"/>
              <a:t> </a:t>
            </a:r>
            <a:r>
              <a:rPr lang="en-US" sz="2500" dirty="0" err="1"/>
              <a:t>domestik</a:t>
            </a:r>
            <a:r>
              <a:rPr lang="en-US" sz="2500" dirty="0"/>
              <a:t> </a:t>
            </a:r>
            <a:r>
              <a:rPr lang="en-US" sz="2500" dirty="0" err="1"/>
              <a:t>bruto</a:t>
            </a:r>
            <a:endParaRPr lang="en-US" sz="25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err="1"/>
              <a:t>Pemakai</a:t>
            </a:r>
            <a:r>
              <a:rPr lang="en-US" sz="2500" dirty="0"/>
              <a:t> </a:t>
            </a:r>
            <a:r>
              <a:rPr lang="en-US" sz="2500" dirty="0" err="1"/>
              <a:t>faktor-faktor</a:t>
            </a:r>
            <a:r>
              <a:rPr lang="en-US" sz="2500" dirty="0"/>
              <a:t> </a:t>
            </a:r>
            <a:r>
              <a:rPr lang="en-US" sz="2500" dirty="0" err="1"/>
              <a:t>produksi</a:t>
            </a:r>
            <a:endParaRPr lang="en-US" sz="25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err="1"/>
              <a:t>Memengaruhi</a:t>
            </a:r>
            <a:r>
              <a:rPr lang="en-US" sz="2500" dirty="0"/>
              <a:t> </a:t>
            </a:r>
            <a:r>
              <a:rPr lang="en-US" sz="2500" dirty="0" err="1"/>
              <a:t>kebijakan</a:t>
            </a:r>
            <a:r>
              <a:rPr lang="en-US" sz="2500" dirty="0"/>
              <a:t> </a:t>
            </a:r>
            <a:r>
              <a:rPr lang="en-US" sz="2500" dirty="0" err="1"/>
              <a:t>pemerintah</a:t>
            </a:r>
            <a:r>
              <a:rPr lang="en-US" sz="2500" dirty="0"/>
              <a:t> </a:t>
            </a:r>
          </a:p>
          <a:p>
            <a:pPr lvl="1"/>
            <a:r>
              <a:rPr lang="en-US" sz="2500" dirty="0"/>
              <a:t>    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rangka</a:t>
            </a:r>
            <a:r>
              <a:rPr lang="en-US" sz="2500" dirty="0"/>
              <a:t> </a:t>
            </a:r>
            <a:r>
              <a:rPr lang="en-US" sz="2500" dirty="0" err="1"/>
              <a:t>menghasilkan</a:t>
            </a:r>
            <a:r>
              <a:rPr lang="en-US" sz="2500" dirty="0"/>
              <a:t> </a:t>
            </a:r>
            <a:r>
              <a:rPr lang="en-US" sz="2500" dirty="0" err="1"/>
              <a:t>produk</a:t>
            </a:r>
            <a:endParaRPr lang="en-US" sz="25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err="1"/>
              <a:t>Mengusahkan</a:t>
            </a:r>
            <a:r>
              <a:rPr lang="en-US" sz="2500" dirty="0"/>
              <a:t> </a:t>
            </a:r>
            <a:r>
              <a:rPr lang="en-US" sz="2500" dirty="0" err="1"/>
              <a:t>kelancaran</a:t>
            </a:r>
            <a:r>
              <a:rPr lang="en-US" sz="2500" dirty="0"/>
              <a:t> </a:t>
            </a:r>
            <a:r>
              <a:rPr lang="en-US" sz="2500" dirty="0" err="1"/>
              <a:t>pasokan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</a:p>
          <a:p>
            <a:pPr lvl="1"/>
            <a:r>
              <a:rPr lang="en-US" sz="2500" dirty="0"/>
              <a:t>    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jasa</a:t>
            </a:r>
            <a:endParaRPr lang="en-US" sz="25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err="1"/>
              <a:t>Membayar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faktor</a:t>
            </a:r>
            <a:r>
              <a:rPr lang="en-US" sz="2500" dirty="0"/>
              <a:t> </a:t>
            </a:r>
          </a:p>
          <a:p>
            <a:pPr lvl="1"/>
            <a:r>
              <a:rPr lang="en-US" sz="2500" dirty="0"/>
              <a:t>     </a:t>
            </a:r>
            <a:r>
              <a:rPr lang="en-US" sz="2500" dirty="0" err="1"/>
              <a:t>produksi</a:t>
            </a:r>
            <a:endParaRPr lang="en-US" sz="25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err="1"/>
              <a:t>Melakukan</a:t>
            </a:r>
            <a:r>
              <a:rPr lang="en-US" sz="2500" dirty="0"/>
              <a:t> </a:t>
            </a:r>
            <a:r>
              <a:rPr lang="en-US" sz="2500" dirty="0" err="1"/>
              <a:t>inovasi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produksi</a:t>
            </a:r>
            <a:endParaRPr lang="en-US" sz="2500" dirty="0"/>
          </a:p>
          <a:p>
            <a:pPr lvl="1"/>
            <a:r>
              <a:rPr lang="en-US" sz="2500" dirty="0"/>
              <a:t>    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jasa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21904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184576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1052736"/>
            <a:ext cx="44644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56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744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Tujuan Pembelajaran</a:t>
            </a:r>
          </a:p>
          <a:p>
            <a:r>
              <a:rPr lang="en-US"/>
              <a:t>Dengan mempelajari bab ini, Anda diharapkan mampu:</a:t>
            </a:r>
          </a:p>
          <a:p>
            <a:r>
              <a:rPr lang="en-US"/>
              <a:t>● menjelaskan peran rumah tangga keluarga sebagai pelaku kegiatan ekonomi,</a:t>
            </a:r>
          </a:p>
          <a:p>
            <a:r>
              <a:rPr lang="en-US"/>
              <a:t>● menjelaskan peran rumah tangga produsen sebagai pelaku kegiatan ekonomi,</a:t>
            </a:r>
          </a:p>
          <a:p>
            <a:r>
              <a:rPr lang="en-US"/>
              <a:t>● menjelaskan peran pemerintah sebagai pelaku kegiatan ekonomi,</a:t>
            </a:r>
          </a:p>
          <a:p>
            <a:r>
              <a:rPr lang="en-US"/>
              <a:t>● menjelaskan peran masyarakat luar negeri sebagai pelaku kegiatan ekonomi,</a:t>
            </a:r>
          </a:p>
          <a:p>
            <a:r>
              <a:rPr lang="en-US"/>
              <a:t>● menjelaskan interaksi antarpelaku ekonomi,</a:t>
            </a:r>
          </a:p>
          <a:p>
            <a:r>
              <a:rPr lang="en-US"/>
              <a:t>● menjelaskan perilaku konsumen,</a:t>
            </a:r>
          </a:p>
          <a:p>
            <a:r>
              <a:rPr lang="en-US"/>
              <a:t>● menjelaskan perilaku produsen, dan</a:t>
            </a:r>
          </a:p>
          <a:p>
            <a:r>
              <a:rPr lang="en-US"/>
              <a:t>● membedakan peran konsumen dan produsen.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5536" y="3601276"/>
            <a:ext cx="8424936" cy="1459160"/>
            <a:chOff x="395536" y="3265984"/>
            <a:chExt cx="8424936" cy="1459160"/>
          </a:xfrm>
        </p:grpSpPr>
        <p:sp>
          <p:nvSpPr>
            <p:cNvPr id="15" name="Rectangle 14"/>
            <p:cNvSpPr/>
            <p:nvPr/>
          </p:nvSpPr>
          <p:spPr>
            <a:xfrm>
              <a:off x="395536" y="3265984"/>
              <a:ext cx="8424936" cy="14591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544" y="3635316"/>
              <a:ext cx="8280920" cy="10178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Nilai-nilai yang dapat dikembangkan setelah mempelajari bab ini adalah bersikap jujur, disiplin, kerja keras, kreatif, mandiri, bertanggung jawab, dan gemar membaca.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6109" y="3265984"/>
              <a:ext cx="283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5536" y="5162758"/>
            <a:ext cx="8470304" cy="1578610"/>
            <a:chOff x="395536" y="5162758"/>
            <a:chExt cx="8470304" cy="1578610"/>
          </a:xfrm>
        </p:grpSpPr>
        <p:sp>
          <p:nvSpPr>
            <p:cNvPr id="19" name="Rectangle 18"/>
            <p:cNvSpPr/>
            <p:nvPr/>
          </p:nvSpPr>
          <p:spPr>
            <a:xfrm>
              <a:off x="395536" y="5162758"/>
              <a:ext cx="8424936" cy="15786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72630" y="5282158"/>
              <a:ext cx="7056784" cy="13549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9594" y="5939988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5572148"/>
              <a:ext cx="432050" cy="94390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712888" y="5352008"/>
              <a:ext cx="26460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• Rumah tangga keluarga</a:t>
              </a:r>
            </a:p>
            <a:p>
              <a:r>
                <a:rPr lang="en-US"/>
                <a:t>• Rumah tangga produsen</a:t>
              </a:r>
            </a:p>
            <a:p>
              <a:r>
                <a:rPr lang="en-US"/>
                <a:t>• Pemerintah</a:t>
              </a:r>
            </a:p>
            <a:p>
              <a:r>
                <a:rPr lang="en-US"/>
                <a:t>• Masyarakat luar negeri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14924" y="5364598"/>
              <a:ext cx="26460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• Konsumsi</a:t>
              </a:r>
            </a:p>
            <a:p>
              <a:r>
                <a:rPr lang="en-US"/>
                <a:t>• Produksi</a:t>
              </a:r>
              <a:endParaRPr lang="en-US" b="1"/>
            </a:p>
            <a:p>
              <a:r>
                <a:rPr lang="en-US"/>
                <a:t>• Hukum Gossen</a:t>
              </a:r>
            </a:p>
            <a:p>
              <a:r>
                <a:rPr lang="en-US"/>
                <a:t>• Pendekatan kardinal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79840" y="5364708"/>
              <a:ext cx="2286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• Pendekatan ordinal</a:t>
              </a:r>
            </a:p>
            <a:p>
              <a:r>
                <a:rPr lang="en-US"/>
                <a:t>• Faktor produksi</a:t>
              </a:r>
            </a:p>
            <a:p>
              <a:r>
                <a:rPr lang="en-US"/>
                <a:t>• Proses produksi</a:t>
              </a:r>
            </a:p>
            <a:p>
              <a:r>
                <a:rPr lang="en-US"/>
                <a:t>• Fungsi produksi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78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401103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A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Rumah Tangga Keluarga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5800" y="1700808"/>
            <a:ext cx="7712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tangga</a:t>
            </a:r>
            <a:r>
              <a:rPr lang="en-US" sz="2500" dirty="0"/>
              <a:t> </a:t>
            </a:r>
            <a:r>
              <a:rPr lang="en-US" sz="2500" dirty="0" err="1"/>
              <a:t>keluarga</a:t>
            </a:r>
            <a:r>
              <a:rPr lang="en-US" sz="2500" dirty="0"/>
              <a:t> </a:t>
            </a:r>
            <a:r>
              <a:rPr lang="en-US" sz="2500" dirty="0" err="1"/>
              <a:t>merupakan</a:t>
            </a:r>
            <a:r>
              <a:rPr lang="en-US" sz="2500" dirty="0"/>
              <a:t> 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unit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ekonomi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terkecil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043" y="2231866"/>
            <a:ext cx="53381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Peran</a:t>
            </a:r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/>
              <a:t>rumah tangga keluarga adalah: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0" y="3023954"/>
            <a:ext cx="28178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en-US" sz="2500" b="1" dirty="0" err="1"/>
              <a:t>Konsumen</a:t>
            </a:r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83385" y="5805264"/>
            <a:ext cx="4762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 err="1"/>
              <a:t>Penyedia</a:t>
            </a:r>
            <a:r>
              <a:rPr lang="en-US" sz="2500" b="1" dirty="0"/>
              <a:t> </a:t>
            </a:r>
            <a:r>
              <a:rPr lang="en-US" sz="2500" b="1" dirty="0" err="1"/>
              <a:t>Jasa</a:t>
            </a:r>
            <a:r>
              <a:rPr lang="en-US" sz="2500" b="1" dirty="0"/>
              <a:t> </a:t>
            </a:r>
            <a:r>
              <a:rPr lang="en-US" sz="2500" b="1" dirty="0" err="1"/>
              <a:t>Faktor</a:t>
            </a:r>
            <a:r>
              <a:rPr lang="en-US" sz="2500" b="1" dirty="0"/>
              <a:t> </a:t>
            </a:r>
            <a:r>
              <a:rPr lang="en-US" sz="2500" b="1" dirty="0" err="1"/>
              <a:t>Produksi</a:t>
            </a:r>
            <a:r>
              <a:rPr lang="en-US" sz="2500" b="1" dirty="0"/>
              <a:t> (</a:t>
            </a:r>
            <a:r>
              <a:rPr lang="en-US" sz="2500" b="1" dirty="0" err="1"/>
              <a:t>tenaga</a:t>
            </a:r>
            <a:r>
              <a:rPr lang="en-US" sz="2500" b="1" dirty="0"/>
              <a:t> </a:t>
            </a:r>
            <a:r>
              <a:rPr lang="en-US" sz="2500" b="1" dirty="0" err="1"/>
              <a:t>kerja</a:t>
            </a:r>
            <a:r>
              <a:rPr lang="en-US" sz="2500" b="1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12" y="2738455"/>
            <a:ext cx="3843755" cy="256275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4077072"/>
            <a:ext cx="3982476" cy="264834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5968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4043" y="980728"/>
              <a:ext cx="406906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Rumah Tangga Produsen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2548" y="1575792"/>
            <a:ext cx="77126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RTP = </a:t>
            </a:r>
            <a:r>
              <a:rPr lang="en-US" sz="2500" dirty="0" err="1"/>
              <a:t>Kesatuan</a:t>
            </a:r>
            <a:r>
              <a:rPr lang="en-US" sz="2500" dirty="0"/>
              <a:t> </a:t>
            </a:r>
            <a:r>
              <a:rPr lang="en-US" sz="2500" dirty="0" err="1"/>
              <a:t>yuridis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ekonomis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faktor-faktor</a:t>
            </a:r>
            <a:r>
              <a:rPr lang="en-US" sz="2500" dirty="0"/>
              <a:t> </a:t>
            </a:r>
            <a:r>
              <a:rPr lang="en-US" sz="2500" dirty="0" err="1"/>
              <a:t>produksi</a:t>
            </a:r>
            <a:r>
              <a:rPr lang="en-US" sz="2500" dirty="0"/>
              <a:t> yang </a:t>
            </a:r>
            <a:r>
              <a:rPr lang="en-US" sz="2500" dirty="0" err="1"/>
              <a:t>bertujuan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mencari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laba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memberi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layanan</a:t>
            </a:r>
            <a:r>
              <a:rPr lang="en-US" sz="2500" dirty="0"/>
              <a:t> </a:t>
            </a:r>
            <a:r>
              <a:rPr lang="en-US" sz="2500" dirty="0" err="1"/>
              <a:t>kepada</a:t>
            </a:r>
            <a:r>
              <a:rPr lang="en-US" sz="2500" dirty="0"/>
              <a:t> </a:t>
            </a:r>
            <a:r>
              <a:rPr lang="en-US" sz="2500" dirty="0" err="1"/>
              <a:t>masyarakat</a:t>
            </a:r>
            <a:r>
              <a:rPr lang="en-US" sz="2500" dirty="0"/>
              <a:t>.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801" y="2879440"/>
            <a:ext cx="3176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Dapat dibedakan atas: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043" y="3290732"/>
            <a:ext cx="3969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Perusahaan </a:t>
            </a:r>
            <a:r>
              <a:rPr lang="en-US" sz="2500" b="1" dirty="0" err="1"/>
              <a:t>Milik</a:t>
            </a:r>
            <a:r>
              <a:rPr lang="en-US" sz="2500" b="1" dirty="0"/>
              <a:t> Negara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8860" y="5661248"/>
            <a:ext cx="3969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/>
              <a:t>Perusahaan </a:t>
            </a:r>
            <a:r>
              <a:rPr lang="en-US" sz="2500" b="1" dirty="0" err="1"/>
              <a:t>Milik</a:t>
            </a:r>
            <a:r>
              <a:rPr lang="en-US" sz="2500" b="1" dirty="0"/>
              <a:t> </a:t>
            </a:r>
            <a:r>
              <a:rPr lang="en-US" sz="2500" b="1" dirty="0" err="1"/>
              <a:t>Swasta</a:t>
            </a:r>
            <a:endParaRPr lang="en-US" sz="25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"/>
          <a:stretch/>
        </p:blipFill>
        <p:spPr>
          <a:xfrm>
            <a:off x="4622236" y="2531272"/>
            <a:ext cx="4311137" cy="26212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2" y="3965714"/>
            <a:ext cx="4082244" cy="27214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0494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112" y="1007730"/>
            <a:ext cx="9155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 Rumah Tangga Keluarga dan Rumah Tangga Produsen </a:t>
            </a:r>
            <a:endParaRPr lang="en-US" sz="2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9512" y="3487422"/>
            <a:ext cx="2592288" cy="1647998"/>
            <a:chOff x="179512" y="3487422"/>
            <a:chExt cx="2592288" cy="16479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12" y="3487422"/>
              <a:ext cx="1656184" cy="13613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9512" y="4766088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Rumah</a:t>
              </a:r>
              <a:r>
                <a:rPr lang="en-US" b="1" dirty="0"/>
                <a:t> </a:t>
              </a:r>
              <a:r>
                <a:rPr lang="en-US" b="1" dirty="0" err="1"/>
                <a:t>Tangga</a:t>
              </a:r>
              <a:r>
                <a:rPr lang="en-US" b="1" dirty="0"/>
                <a:t> </a:t>
              </a:r>
              <a:r>
                <a:rPr lang="en-US" b="1" dirty="0" err="1"/>
                <a:t>Keluarga</a:t>
              </a:r>
              <a:endParaRPr lang="en-US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56176" y="2996952"/>
            <a:ext cx="2592288" cy="1986409"/>
            <a:chOff x="6156176" y="2996952"/>
            <a:chExt cx="2592288" cy="19864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142" y="2996952"/>
              <a:ext cx="1728192" cy="17281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56176" y="4614029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/>
                <a:t>Rumah</a:t>
              </a:r>
              <a:r>
                <a:rPr lang="en-US" b="1" dirty="0"/>
                <a:t> </a:t>
              </a:r>
              <a:r>
                <a:rPr lang="en-US" b="1" dirty="0" err="1"/>
                <a:t>Tangga</a:t>
              </a:r>
              <a:r>
                <a:rPr lang="en-US" b="1" dirty="0"/>
                <a:t> </a:t>
              </a:r>
              <a:r>
                <a:rPr lang="en-US" b="1" dirty="0" err="1"/>
                <a:t>Produsen</a:t>
              </a:r>
              <a:endParaRPr lang="en-US" b="1" dirty="0"/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3203986" y="1844824"/>
            <a:ext cx="2365378" cy="648072"/>
          </a:xfrm>
          <a:prstGeom prst="flowChartAlternateProcess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Rupiah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belanja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203917" y="2599886"/>
            <a:ext cx="2365378" cy="648072"/>
          </a:xfrm>
          <a:prstGeom prst="flowChartAlternateProcess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203917" y="5194218"/>
            <a:ext cx="2365378" cy="648072"/>
          </a:xfrm>
          <a:prstGeom prst="flowChartAlternateProcess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Faktor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203848" y="5949280"/>
            <a:ext cx="2365378" cy="648072"/>
          </a:xfrm>
          <a:prstGeom prst="flowChartAlternateProcess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Rupiah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belanja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faktor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produksi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gaji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Bent Arrow 14"/>
          <p:cNvSpPr/>
          <p:nvPr/>
        </p:nvSpPr>
        <p:spPr>
          <a:xfrm>
            <a:off x="539552" y="2014806"/>
            <a:ext cx="2592288" cy="1296144"/>
          </a:xfrm>
          <a:prstGeom prst="bentArrow">
            <a:avLst>
              <a:gd name="adj1" fmla="val 8203"/>
              <a:gd name="adj2" fmla="val 11982"/>
              <a:gd name="adj3" fmla="val 25000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H="1" flipV="1">
            <a:off x="5677278" y="4983360"/>
            <a:ext cx="2783154" cy="1511974"/>
          </a:xfrm>
          <a:prstGeom prst="bentArrow">
            <a:avLst>
              <a:gd name="adj1" fmla="val 6882"/>
              <a:gd name="adj2" fmla="val 11308"/>
              <a:gd name="adj3" fmla="val 20953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5400000" flipH="1" flipV="1">
            <a:off x="1155071" y="4387860"/>
            <a:ext cx="1187111" cy="2799823"/>
          </a:xfrm>
          <a:prstGeom prst="bentArrow">
            <a:avLst>
              <a:gd name="adj1" fmla="val 9552"/>
              <a:gd name="adj2" fmla="val 11982"/>
              <a:gd name="adj3" fmla="val 25000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5400000">
            <a:off x="6637279" y="1018899"/>
            <a:ext cx="982148" cy="2973962"/>
          </a:xfrm>
          <a:prstGeom prst="bentArrow">
            <a:avLst>
              <a:gd name="adj1" fmla="val 13779"/>
              <a:gd name="adj2" fmla="val 18632"/>
              <a:gd name="adj3" fmla="val 25000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6200000" flipH="1">
            <a:off x="1782201" y="1970328"/>
            <a:ext cx="467030" cy="2232248"/>
          </a:xfrm>
          <a:prstGeom prst="bentArrow">
            <a:avLst>
              <a:gd name="adj1" fmla="val 21632"/>
              <a:gd name="adj2" fmla="val 34125"/>
              <a:gd name="adj3" fmla="val 25000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16200000" flipV="1">
            <a:off x="6458837" y="4187668"/>
            <a:ext cx="640861" cy="2232248"/>
          </a:xfrm>
          <a:prstGeom prst="bentArrow">
            <a:avLst>
              <a:gd name="adj1" fmla="val 16300"/>
              <a:gd name="adj2" fmla="val 34125"/>
              <a:gd name="adj3" fmla="val 25000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 flipV="1">
            <a:off x="5641369" y="2778518"/>
            <a:ext cx="2109867" cy="423572"/>
          </a:xfrm>
          <a:prstGeom prst="bentArrow">
            <a:avLst>
              <a:gd name="adj1" fmla="val 25202"/>
              <a:gd name="adj2" fmla="val 34125"/>
              <a:gd name="adj3" fmla="val 25000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flipV="1">
            <a:off x="1038669" y="5168078"/>
            <a:ext cx="2109867" cy="573964"/>
          </a:xfrm>
          <a:prstGeom prst="bentArrow">
            <a:avLst>
              <a:gd name="adj1" fmla="val 19636"/>
              <a:gd name="adj2" fmla="val 34125"/>
              <a:gd name="adj3" fmla="val 25000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32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7544" y="836712"/>
            <a:ext cx="5482133" cy="496104"/>
            <a:chOff x="530027" y="980728"/>
            <a:chExt cx="5482133" cy="496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4043" y="980728"/>
              <a:ext cx="2186817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C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Pemerintah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b="2712"/>
          <a:stretch/>
        </p:blipFill>
        <p:spPr>
          <a:xfrm>
            <a:off x="0" y="710698"/>
            <a:ext cx="8172400" cy="6147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5090" y="1597564"/>
            <a:ext cx="4625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Berdasarkan</a:t>
            </a:r>
            <a:r>
              <a:rPr lang="en-US" sz="2400" dirty="0"/>
              <a:t> UUD 1945,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berperan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produsen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cabang-cabang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yang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yang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hajat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orang </a:t>
            </a:r>
            <a:r>
              <a:rPr lang="en-US" sz="2400" dirty="0" err="1"/>
              <a:t>banyak</a:t>
            </a:r>
            <a:r>
              <a:rPr lang="en-US" sz="2400" dirty="0"/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3905888"/>
            <a:ext cx="18722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Contohnya</a:t>
            </a:r>
            <a:r>
              <a:rPr lang="en-US" sz="2500" dirty="0"/>
              <a:t>: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61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489"/>
          <a:stretch/>
        </p:blipFill>
        <p:spPr>
          <a:xfrm>
            <a:off x="3538" y="1412776"/>
            <a:ext cx="9140462" cy="5459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127066"/>
            <a:ext cx="74168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Pemerintah</a:t>
            </a:r>
            <a:r>
              <a:rPr lang="en-US" sz="2500" dirty="0"/>
              <a:t> </a:t>
            </a:r>
            <a:r>
              <a:rPr lang="en-US" sz="2500" dirty="0" err="1"/>
              <a:t>juga</a:t>
            </a:r>
            <a:r>
              <a:rPr lang="en-US" sz="2500" dirty="0"/>
              <a:t> </a:t>
            </a:r>
            <a:r>
              <a:rPr lang="en-US" sz="2500" dirty="0" err="1"/>
              <a:t>melakukan</a:t>
            </a:r>
            <a:r>
              <a:rPr lang="en-US" sz="2500" dirty="0"/>
              <a:t> 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KONSUMSI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sz="2500" dirty="0" err="1"/>
              <a:t>Contohnya</a:t>
            </a:r>
            <a:r>
              <a:rPr lang="en-US" sz="2500" dirty="0"/>
              <a:t>, </a:t>
            </a:r>
            <a:r>
              <a:rPr lang="en-US" sz="2500" dirty="0" err="1"/>
              <a:t>memanfaatkan</a:t>
            </a:r>
            <a:r>
              <a:rPr lang="en-US" sz="2500" dirty="0"/>
              <a:t> </a:t>
            </a:r>
            <a:r>
              <a:rPr lang="en-US" sz="2500" dirty="0" err="1"/>
              <a:t>layanan</a:t>
            </a:r>
            <a:r>
              <a:rPr lang="en-US" sz="2500" dirty="0"/>
              <a:t> </a:t>
            </a:r>
            <a:r>
              <a:rPr lang="en-US" sz="2500" dirty="0" err="1"/>
              <a:t>sumber</a:t>
            </a:r>
            <a:r>
              <a:rPr lang="en-US" sz="2500" dirty="0"/>
              <a:t> </a:t>
            </a:r>
            <a:r>
              <a:rPr lang="it-IT" sz="2500" dirty="0"/>
              <a:t>daya manusia dari rumah tangga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56171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7"/>
          <a:stretch/>
        </p:blipFill>
        <p:spPr>
          <a:xfrm>
            <a:off x="0" y="1407144"/>
            <a:ext cx="9144000" cy="54508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4043" y="980728"/>
              <a:ext cx="3931846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Masyarakat Luar Negeri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2548" y="1575792"/>
            <a:ext cx="7712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Hubungan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masyarakat</a:t>
            </a:r>
            <a:r>
              <a:rPr lang="en-US" sz="2500" dirty="0"/>
              <a:t> </a:t>
            </a:r>
            <a:r>
              <a:rPr lang="en-US" sz="2500" dirty="0" err="1"/>
              <a:t>luar</a:t>
            </a:r>
            <a:r>
              <a:rPr lang="en-US" sz="2500" dirty="0"/>
              <a:t> </a:t>
            </a:r>
            <a:r>
              <a:rPr lang="en-US" sz="2500" dirty="0" err="1"/>
              <a:t>negeri</a:t>
            </a:r>
            <a:r>
              <a:rPr lang="en-US" sz="2500" dirty="0"/>
              <a:t> </a:t>
            </a:r>
            <a:r>
              <a:rPr lang="en-US" sz="2500" dirty="0" err="1"/>
              <a:t>terwujud</a:t>
            </a:r>
            <a:r>
              <a:rPr lang="en-US" sz="2500" dirty="0"/>
              <a:t>, </a:t>
            </a:r>
            <a:r>
              <a:rPr lang="en-US" sz="2500" dirty="0" err="1"/>
              <a:t>misalnya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kegiatan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ekspor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impor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289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849</Words>
  <Application>Microsoft Office PowerPoint</Application>
  <PresentationFormat>On-screen Show (4:3)</PresentationFormat>
  <Paragraphs>153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Myriad Pro</vt:lpstr>
      <vt:lpstr>Rockwell</vt:lpstr>
      <vt:lpstr>Times New Roman</vt:lpstr>
      <vt:lpstr>1_Office Theme</vt:lpstr>
      <vt:lpstr>Custom Design</vt:lpstr>
      <vt:lpstr>Ekonomi  untuk SMA/MA kelas 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ENSIKLOPEDI</dc:creator>
  <cp:lastModifiedBy>user</cp:lastModifiedBy>
  <cp:revision>235</cp:revision>
  <dcterms:created xsi:type="dcterms:W3CDTF">2013-08-02T08:37:47Z</dcterms:created>
  <dcterms:modified xsi:type="dcterms:W3CDTF">2021-09-23T07:56:37Z</dcterms:modified>
</cp:coreProperties>
</file>