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9" r:id="rId4"/>
    <p:sldId id="261" r:id="rId5"/>
    <p:sldId id="262" r:id="rId6"/>
    <p:sldId id="263" r:id="rId7"/>
    <p:sldId id="264" r:id="rId8"/>
    <p:sldId id="265" r:id="rId9"/>
    <p:sldId id="270" r:id="rId10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7C98-DC72-436D-B990-79EBB64A17D9}" type="datetimeFigureOut">
              <a:rPr lang="id-ID" smtClean="0"/>
              <a:pPr/>
              <a:t>25/08/2021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75B1A-556D-41CC-93D8-A4166B9AC5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7C98-DC72-436D-B990-79EBB64A17D9}" type="datetimeFigureOut">
              <a:rPr lang="id-ID" smtClean="0"/>
              <a:pPr/>
              <a:t>25/08/2021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75B1A-556D-41CC-93D8-A4166B9AC5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7C98-DC72-436D-B990-79EBB64A17D9}" type="datetimeFigureOut">
              <a:rPr lang="id-ID" smtClean="0"/>
              <a:pPr/>
              <a:t>25/08/2021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75B1A-556D-41CC-93D8-A4166B9AC5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36C9C2-4649-4DFA-80B0-DC0D112245AF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B73ACD-B2A5-480B-92AA-4B1B647B6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74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7C98-DC72-436D-B990-79EBB64A17D9}" type="datetimeFigureOut">
              <a:rPr lang="id-ID" smtClean="0"/>
              <a:pPr/>
              <a:t>25/08/2021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75B1A-556D-41CC-93D8-A4166B9AC5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7C98-DC72-436D-B990-79EBB64A17D9}" type="datetimeFigureOut">
              <a:rPr lang="id-ID" smtClean="0"/>
              <a:pPr/>
              <a:t>25/08/2021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75B1A-556D-41CC-93D8-A4166B9AC5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7C98-DC72-436D-B990-79EBB64A17D9}" type="datetimeFigureOut">
              <a:rPr lang="id-ID" smtClean="0"/>
              <a:pPr/>
              <a:t>25/08/2021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75B1A-556D-41CC-93D8-A4166B9AC5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7C98-DC72-436D-B990-79EBB64A17D9}" type="datetimeFigureOut">
              <a:rPr lang="id-ID" smtClean="0"/>
              <a:pPr/>
              <a:t>25/08/2021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75B1A-556D-41CC-93D8-A4166B9AC5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7C98-DC72-436D-B990-79EBB64A17D9}" type="datetimeFigureOut">
              <a:rPr lang="id-ID" smtClean="0"/>
              <a:pPr/>
              <a:t>25/08/2021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75B1A-556D-41CC-93D8-A4166B9AC5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7C98-DC72-436D-B990-79EBB64A17D9}" type="datetimeFigureOut">
              <a:rPr lang="id-ID" smtClean="0"/>
              <a:pPr/>
              <a:t>25/08/2021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75B1A-556D-41CC-93D8-A4166B9AC5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7C98-DC72-436D-B990-79EBB64A17D9}" type="datetimeFigureOut">
              <a:rPr lang="id-ID" smtClean="0"/>
              <a:pPr/>
              <a:t>25/08/2021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75B1A-556D-41CC-93D8-A4166B9AC5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7C98-DC72-436D-B990-79EBB64A17D9}" type="datetimeFigureOut">
              <a:rPr lang="id-ID" smtClean="0"/>
              <a:pPr/>
              <a:t>25/08/2021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75B1A-556D-41CC-93D8-A4166B9AC5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47C98-DC72-436D-B990-79EBB64A17D9}" type="datetimeFigureOut">
              <a:rPr lang="id-ID" smtClean="0"/>
              <a:pPr/>
              <a:t>25/08/2021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75B1A-556D-41CC-93D8-A4166B9AC5DD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" t="13535"/>
          <a:stretch/>
        </p:blipFill>
        <p:spPr>
          <a:xfrm>
            <a:off x="0" y="0"/>
            <a:ext cx="8526488" cy="52348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6019800" y="0"/>
            <a:ext cx="31242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4572000"/>
            <a:ext cx="9144000" cy="2286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2608" y="4857760"/>
            <a:ext cx="5885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Peran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Pelaku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Kegiatan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Ekonomi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946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697442"/>
            <a:ext cx="76328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Tujuan</a:t>
            </a:r>
            <a:r>
              <a:rPr lang="en-US" b="1" dirty="0"/>
              <a:t> </a:t>
            </a:r>
            <a:r>
              <a:rPr lang="en-US" b="1" dirty="0" err="1"/>
              <a:t>Pembelajaran</a:t>
            </a:r>
            <a:endParaRPr lang="en-US" b="1" dirty="0"/>
          </a:p>
          <a:p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mempelajari</a:t>
            </a:r>
            <a:r>
              <a:rPr lang="en-US" dirty="0"/>
              <a:t> </a:t>
            </a:r>
            <a:r>
              <a:rPr lang="en-US" dirty="0" err="1"/>
              <a:t>bab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diharapkan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:</a:t>
            </a:r>
          </a:p>
          <a:p>
            <a:r>
              <a:rPr lang="en-US" dirty="0"/>
              <a:t>●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peran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tangga</a:t>
            </a:r>
            <a:r>
              <a:rPr lang="en-US" dirty="0"/>
              <a:t> </a:t>
            </a:r>
            <a:r>
              <a:rPr lang="en-US" dirty="0" err="1"/>
              <a:t>keluarga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pelaku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,</a:t>
            </a:r>
          </a:p>
          <a:p>
            <a:r>
              <a:rPr lang="en-US" dirty="0"/>
              <a:t>●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peran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tangga</a:t>
            </a:r>
            <a:r>
              <a:rPr lang="en-US" dirty="0"/>
              <a:t> </a:t>
            </a:r>
            <a:r>
              <a:rPr lang="en-US" dirty="0" err="1"/>
              <a:t>produsen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pelaku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,</a:t>
            </a:r>
          </a:p>
          <a:p>
            <a:endParaRPr lang="en-US" dirty="0"/>
          </a:p>
        </p:txBody>
      </p:sp>
      <p:grpSp>
        <p:nvGrpSpPr>
          <p:cNvPr id="3" name="Group 13"/>
          <p:cNvGrpSpPr/>
          <p:nvPr/>
        </p:nvGrpSpPr>
        <p:grpSpPr>
          <a:xfrm>
            <a:off x="395536" y="3601276"/>
            <a:ext cx="8424936" cy="1459160"/>
            <a:chOff x="395536" y="3265984"/>
            <a:chExt cx="8424936" cy="1459160"/>
          </a:xfrm>
        </p:grpSpPr>
        <p:sp>
          <p:nvSpPr>
            <p:cNvPr id="15" name="Rectangle 14"/>
            <p:cNvSpPr/>
            <p:nvPr/>
          </p:nvSpPr>
          <p:spPr>
            <a:xfrm>
              <a:off x="395536" y="3265984"/>
              <a:ext cx="8424936" cy="145916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67544" y="3635316"/>
              <a:ext cx="8280920" cy="101782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>
                  <a:solidFill>
                    <a:schemeClr val="tx1"/>
                  </a:solidFill>
                </a:rPr>
                <a:t>Nilai-nilai yang dapat dikembangkan setelah mempelajari bab ini adalah bersikap jujur, disiplin, kerja keras, kreatif, mandiri, bertanggung jawab, dan gemar membaca.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56109" y="3265984"/>
              <a:ext cx="28305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Nilai</a:t>
              </a:r>
              <a:r>
                <a:rPr lang="en-US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 </a:t>
              </a:r>
              <a:r>
                <a:rPr lang="en-US" b="1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dan</a:t>
              </a:r>
              <a:r>
                <a:rPr lang="en-US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 </a:t>
              </a:r>
              <a:r>
                <a:rPr lang="en-US" b="1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Karakter</a:t>
              </a:r>
              <a:r>
                <a:rPr lang="en-US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 </a:t>
              </a:r>
              <a:r>
                <a:rPr lang="en-US" b="1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Bangsa</a:t>
              </a:r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endParaRPr>
            </a:p>
          </p:txBody>
        </p:sp>
      </p:grpSp>
      <p:grpSp>
        <p:nvGrpSpPr>
          <p:cNvPr id="4" name="Group 25"/>
          <p:cNvGrpSpPr/>
          <p:nvPr/>
        </p:nvGrpSpPr>
        <p:grpSpPr>
          <a:xfrm>
            <a:off x="395536" y="5162758"/>
            <a:ext cx="8470304" cy="1578610"/>
            <a:chOff x="395536" y="5162758"/>
            <a:chExt cx="8470304" cy="1578610"/>
          </a:xfrm>
        </p:grpSpPr>
        <p:sp>
          <p:nvSpPr>
            <p:cNvPr id="19" name="Rectangle 18"/>
            <p:cNvSpPr/>
            <p:nvPr/>
          </p:nvSpPr>
          <p:spPr>
            <a:xfrm>
              <a:off x="395536" y="5162758"/>
              <a:ext cx="8424936" cy="157861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672630" y="5282158"/>
              <a:ext cx="7056784" cy="13549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3" spcCol="0"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99594" y="5939988"/>
              <a:ext cx="81787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Kata</a:t>
              </a:r>
            </a:p>
            <a:p>
              <a:r>
                <a:rPr lang="en-US" b="1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Kunci</a:t>
              </a:r>
              <a:endPara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DFC"/>
                </a:clrFrom>
                <a:clrTo>
                  <a:srgbClr val="FFFD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5572148"/>
              <a:ext cx="432050" cy="943904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1712888" y="5352008"/>
              <a:ext cx="264604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/>
                <a:t>• Rumah tangga keluarga</a:t>
              </a:r>
            </a:p>
            <a:p>
              <a:r>
                <a:rPr lang="en-US"/>
                <a:t>• Rumah tangga produsen</a:t>
              </a:r>
            </a:p>
            <a:p>
              <a:r>
                <a:rPr lang="en-US"/>
                <a:t>• Pemerintah</a:t>
              </a:r>
            </a:p>
            <a:p>
              <a:r>
                <a:rPr lang="en-US"/>
                <a:t>• Masyarakat luar negeri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314924" y="5364598"/>
              <a:ext cx="264604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/>
                <a:t>• Konsumsi</a:t>
              </a:r>
            </a:p>
            <a:p>
              <a:r>
                <a:rPr lang="en-US"/>
                <a:t>• Produksi</a:t>
              </a:r>
              <a:endParaRPr lang="en-US" b="1"/>
            </a:p>
            <a:p>
              <a:r>
                <a:rPr lang="en-US"/>
                <a:t>• Hukum Gossen</a:t>
              </a:r>
            </a:p>
            <a:p>
              <a:r>
                <a:rPr lang="en-US"/>
                <a:t>• Pendekatan kardinal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579840" y="5364708"/>
              <a:ext cx="22860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/>
                <a:t>• Pendekatan ordinal</a:t>
              </a:r>
            </a:p>
            <a:p>
              <a:r>
                <a:rPr lang="en-US"/>
                <a:t>• Faktor produksi</a:t>
              </a:r>
            </a:p>
            <a:p>
              <a:r>
                <a:rPr lang="en-US"/>
                <a:t>• Proses produksi</a:t>
              </a:r>
            </a:p>
            <a:p>
              <a:r>
                <a:rPr lang="en-US"/>
                <a:t>• Fungsi produksi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0787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1371601" y="1604963"/>
            <a:ext cx="5791200" cy="4253761"/>
            <a:chOff x="1730375" y="1144588"/>
            <a:chExt cx="5076825" cy="3729037"/>
          </a:xfrm>
          <a:scene3d>
            <a:camera prst="perspectiveContrastingRightFacing"/>
            <a:lightRig rig="threePt" dir="t"/>
          </a:scene3d>
        </p:grpSpPr>
        <p:sp>
          <p:nvSpPr>
            <p:cNvPr id="8" name="Oval 7"/>
            <p:cNvSpPr/>
            <p:nvPr/>
          </p:nvSpPr>
          <p:spPr>
            <a:xfrm>
              <a:off x="3581400" y="3505200"/>
              <a:ext cx="1368425" cy="13684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1730375" y="2905125"/>
              <a:ext cx="1368425" cy="1368425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438775" y="2905125"/>
              <a:ext cx="1368425" cy="1368425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grpSp>
          <p:nvGrpSpPr>
            <p:cNvPr id="3" name="Group 32"/>
            <p:cNvGrpSpPr>
              <a:grpSpLocks/>
            </p:cNvGrpSpPr>
            <p:nvPr/>
          </p:nvGrpSpPr>
          <p:grpSpPr bwMode="auto">
            <a:xfrm>
              <a:off x="3406775" y="1144588"/>
              <a:ext cx="1728787" cy="1727200"/>
              <a:chOff x="3908475" y="1139833"/>
              <a:chExt cx="1728000" cy="17280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3908475" y="1139833"/>
                <a:ext cx="1728000" cy="1728000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3967185" y="1197009"/>
                <a:ext cx="1620100" cy="162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ID" altLang="ko-KR" dirty="0">
                    <a:latin typeface="Arial" pitchFamily="34" charset="0"/>
                    <a:cs typeface="Arial" pitchFamily="34" charset="0"/>
                  </a:rPr>
                  <a:t>Kegiatan Ekonomi</a:t>
                </a:r>
                <a:endParaRPr lang="ko-KR" altLang="en-US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2" name="Up Arrow 11"/>
            <p:cNvSpPr/>
            <p:nvPr/>
          </p:nvSpPr>
          <p:spPr>
            <a:xfrm flipV="1">
              <a:off x="4024312" y="2944813"/>
              <a:ext cx="484188" cy="488950"/>
            </a:xfrm>
            <a:prstGeom prst="up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6152" name="TextBox 20"/>
            <p:cNvSpPr txBox="1">
              <a:spLocks noChangeArrowheads="1"/>
            </p:cNvSpPr>
            <p:nvPr/>
          </p:nvSpPr>
          <p:spPr bwMode="auto">
            <a:xfrm>
              <a:off x="3602037" y="4010025"/>
              <a:ext cx="1289050" cy="296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ID" altLang="ko-KR" sz="1600" b="1" dirty="0" err="1">
                  <a:solidFill>
                    <a:schemeClr val="bg1"/>
                  </a:solidFill>
                  <a:hlinkClick r:id="" action="ppaction://noaction"/>
                </a:rPr>
                <a:t>Distribusi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751149" y="3361308"/>
              <a:ext cx="1288487" cy="296792"/>
            </a:xfrm>
            <a:prstGeom prst="rect">
              <a:avLst/>
            </a:prstGeom>
            <a:noFill/>
          </p:spPr>
          <p:txBody>
            <a:bodyPr>
              <a:spAutoFit/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600" b="1" spc="50" dirty="0">
                  <a:ln w="11430">
                    <a:noFill/>
                  </a:ln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latin typeface="Arial" pitchFamily="34" charset="0"/>
                  <a:cs typeface="Arial" pitchFamily="34" charset="0"/>
                  <a:hlinkClick r:id="" action="ppaction://noaction"/>
                </a:rPr>
                <a:t>Produksi</a:t>
              </a:r>
              <a:endParaRPr lang="ko-KR" altLang="en-US" sz="1600" b="1" spc="50" dirty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478842" y="3361308"/>
              <a:ext cx="1288487" cy="296792"/>
            </a:xfrm>
            <a:prstGeom prst="rect">
              <a:avLst/>
            </a:prstGeom>
            <a:noFill/>
          </p:spPr>
          <p:txBody>
            <a:bodyPr>
              <a:spAutoFit/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600" b="1" spc="50" dirty="0">
                  <a:ln w="11430">
                    <a:noFill/>
                  </a:ln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latin typeface="Arial" pitchFamily="34" charset="0"/>
                  <a:cs typeface="Arial" pitchFamily="34" charset="0"/>
                  <a:hlinkClick r:id="" action="ppaction://noaction"/>
                </a:rPr>
                <a:t>Konsumsi</a:t>
              </a:r>
              <a:endParaRPr lang="ko-KR" altLang="en-US" sz="1600" b="1" spc="50" dirty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Up Arrow 28"/>
            <p:cNvSpPr/>
            <p:nvPr/>
          </p:nvSpPr>
          <p:spPr>
            <a:xfrm rot="13500000">
              <a:off x="2995612" y="2592388"/>
              <a:ext cx="484187" cy="490538"/>
            </a:xfrm>
            <a:prstGeom prst="upArrow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30" name="Up Arrow 29"/>
            <p:cNvSpPr/>
            <p:nvPr/>
          </p:nvSpPr>
          <p:spPr>
            <a:xfrm rot="8100000">
              <a:off x="5010150" y="2593975"/>
              <a:ext cx="485775" cy="488950"/>
            </a:xfrm>
            <a:prstGeom prst="upArrow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</p:grp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467600" cy="868362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ID" sz="24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Pengelompokan</a:t>
            </a:r>
            <a:r>
              <a:rPr lang="en-ID" sz="24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24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Kegiatan</a:t>
            </a:r>
            <a:r>
              <a:rPr lang="en-ID" sz="24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24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Ekonomi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914400" y="1066800"/>
            <a:ext cx="7315200" cy="1588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30027" y="980728"/>
            <a:ext cx="5482133" cy="496104"/>
            <a:chOff x="530027" y="980728"/>
            <a:chExt cx="5482133" cy="49610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BFAFF"/>
                </a:clrFrom>
                <a:clrTo>
                  <a:srgbClr val="FBFA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027" y="991427"/>
              <a:ext cx="5482133" cy="48540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674043" y="980728"/>
              <a:ext cx="4011034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A</a:t>
              </a:r>
              <a:r>
                <a:rPr lang="en-US" sz="25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. Rumah Tangga Keluarga</a:t>
              </a:r>
              <a:endParaRPr lang="en-US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75800" y="1700808"/>
            <a:ext cx="77126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/>
              <a:t>Rumah</a:t>
            </a:r>
            <a:r>
              <a:rPr lang="en-US" sz="2500" dirty="0"/>
              <a:t> </a:t>
            </a:r>
            <a:r>
              <a:rPr lang="en-US" sz="2500" dirty="0" err="1"/>
              <a:t>tangga</a:t>
            </a:r>
            <a:r>
              <a:rPr lang="en-US" sz="2500" dirty="0"/>
              <a:t> </a:t>
            </a:r>
            <a:r>
              <a:rPr lang="en-US" sz="2500" dirty="0" err="1"/>
              <a:t>keluarga</a:t>
            </a:r>
            <a:r>
              <a:rPr lang="en-US" sz="2500" dirty="0"/>
              <a:t> </a:t>
            </a:r>
            <a:r>
              <a:rPr lang="en-US" sz="2500" dirty="0" err="1"/>
              <a:t>merupakan</a:t>
            </a:r>
            <a:r>
              <a:rPr lang="en-US" sz="2500" dirty="0"/>
              <a:t> </a:t>
            </a:r>
            <a:r>
              <a:rPr lang="en-US" sz="2500" b="1" dirty="0">
                <a:solidFill>
                  <a:schemeClr val="accent6">
                    <a:lumMod val="75000"/>
                  </a:schemeClr>
                </a:solidFill>
              </a:rPr>
              <a:t>unit </a:t>
            </a:r>
            <a:r>
              <a:rPr lang="en-US" sz="2500" b="1" dirty="0" err="1">
                <a:solidFill>
                  <a:schemeClr val="accent6">
                    <a:lumMod val="75000"/>
                  </a:schemeClr>
                </a:solidFill>
              </a:rPr>
              <a:t>ekonomi</a:t>
            </a:r>
            <a:r>
              <a:rPr lang="en-US" sz="25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b="1" dirty="0" err="1">
                <a:solidFill>
                  <a:schemeClr val="accent6">
                    <a:lumMod val="75000"/>
                  </a:schemeClr>
                </a:solidFill>
              </a:rPr>
              <a:t>terkecil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4043" y="2231866"/>
            <a:ext cx="533811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6">
                    <a:lumMod val="75000"/>
                  </a:schemeClr>
                </a:solidFill>
              </a:rPr>
              <a:t>Peran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dirty="0" err="1"/>
              <a:t>rumah</a:t>
            </a:r>
            <a:r>
              <a:rPr lang="en-US" sz="2500" dirty="0"/>
              <a:t> </a:t>
            </a:r>
            <a:r>
              <a:rPr lang="en-US" sz="2500" dirty="0" err="1"/>
              <a:t>tangga</a:t>
            </a:r>
            <a:r>
              <a:rPr lang="en-US" sz="2500" dirty="0"/>
              <a:t> </a:t>
            </a:r>
            <a:r>
              <a:rPr lang="en-US" sz="2500" dirty="0" err="1"/>
              <a:t>keluarga</a:t>
            </a:r>
            <a:r>
              <a:rPr lang="en-US" sz="2500" dirty="0"/>
              <a:t> </a:t>
            </a:r>
            <a:r>
              <a:rPr lang="en-US" sz="2500" dirty="0" err="1"/>
              <a:t>adalah</a:t>
            </a:r>
            <a:r>
              <a:rPr lang="en-US" sz="2500" dirty="0"/>
              <a:t>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91680" y="3023954"/>
            <a:ext cx="281783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>
              <a:buFont typeface="+mj-lt"/>
              <a:buAutoNum type="arabicPeriod"/>
            </a:pPr>
            <a:r>
              <a:rPr lang="en-US" sz="2500" b="1" dirty="0" err="1"/>
              <a:t>Konsumen</a:t>
            </a:r>
            <a:endParaRPr lang="en-US" sz="25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183385" y="5805264"/>
            <a:ext cx="476205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500" b="1" dirty="0" err="1"/>
              <a:t>Penyedia</a:t>
            </a:r>
            <a:r>
              <a:rPr lang="en-US" sz="2500" b="1" dirty="0"/>
              <a:t> </a:t>
            </a:r>
            <a:r>
              <a:rPr lang="en-US" sz="2500" b="1" dirty="0" err="1"/>
              <a:t>Jasa</a:t>
            </a:r>
            <a:r>
              <a:rPr lang="en-US" sz="2500" b="1" dirty="0"/>
              <a:t> </a:t>
            </a:r>
            <a:r>
              <a:rPr lang="en-US" sz="2500" b="1" dirty="0" err="1"/>
              <a:t>Faktor</a:t>
            </a:r>
            <a:r>
              <a:rPr lang="en-US" sz="2500" b="1" dirty="0"/>
              <a:t> </a:t>
            </a:r>
            <a:r>
              <a:rPr lang="en-US" sz="2500" b="1" dirty="0" err="1"/>
              <a:t>Produksi</a:t>
            </a:r>
            <a:r>
              <a:rPr lang="en-US" sz="2500" b="1" dirty="0"/>
              <a:t> (</a:t>
            </a:r>
            <a:r>
              <a:rPr lang="en-US" sz="2500" b="1" dirty="0" err="1"/>
              <a:t>tenaga</a:t>
            </a:r>
            <a:r>
              <a:rPr lang="en-US" sz="2500" b="1" dirty="0"/>
              <a:t> </a:t>
            </a:r>
            <a:r>
              <a:rPr lang="en-US" sz="2500" b="1" dirty="0" err="1"/>
              <a:t>kerja</a:t>
            </a:r>
            <a:r>
              <a:rPr lang="en-US" sz="2500" b="1" dirty="0"/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112" y="2738455"/>
            <a:ext cx="3843755" cy="2562753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76" y="4077072"/>
            <a:ext cx="3982476" cy="2648347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959687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0027" y="980728"/>
            <a:ext cx="5482133" cy="496104"/>
            <a:chOff x="530027" y="980728"/>
            <a:chExt cx="5482133" cy="49610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BFAFF"/>
                </a:clrFrom>
                <a:clrTo>
                  <a:srgbClr val="FBFA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027" y="991427"/>
              <a:ext cx="5482133" cy="485405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674043" y="980728"/>
              <a:ext cx="4069063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B. </a:t>
              </a:r>
              <a:r>
                <a:rPr lang="en-US" sz="25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Rumah</a:t>
              </a:r>
              <a:r>
                <a:rPr lang="en-US" sz="2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 </a:t>
              </a:r>
              <a:r>
                <a:rPr lang="en-US" sz="25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Tangga</a:t>
              </a:r>
              <a:r>
                <a:rPr lang="en-US" sz="2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 </a:t>
              </a:r>
              <a:r>
                <a:rPr lang="en-US" sz="25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Produsen</a:t>
              </a:r>
              <a:endParaRPr lang="en-US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62548" y="1575792"/>
            <a:ext cx="771262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RTP = </a:t>
            </a:r>
            <a:r>
              <a:rPr lang="en-US" sz="2500" dirty="0" err="1"/>
              <a:t>Kesatuan</a:t>
            </a:r>
            <a:r>
              <a:rPr lang="en-US" sz="2500" dirty="0"/>
              <a:t> </a:t>
            </a:r>
            <a:r>
              <a:rPr lang="en-US" sz="2500" dirty="0" err="1"/>
              <a:t>yuridis</a:t>
            </a:r>
            <a:r>
              <a:rPr lang="en-US" sz="2500" dirty="0"/>
              <a:t> </a:t>
            </a:r>
            <a:r>
              <a:rPr lang="en-US" sz="2500" dirty="0" err="1"/>
              <a:t>dan</a:t>
            </a:r>
            <a:r>
              <a:rPr lang="en-US" sz="2500" dirty="0"/>
              <a:t> </a:t>
            </a:r>
            <a:r>
              <a:rPr lang="en-US" sz="2500" dirty="0" err="1"/>
              <a:t>ekonomis</a:t>
            </a:r>
            <a:r>
              <a:rPr lang="en-US" sz="2500" dirty="0"/>
              <a:t> </a:t>
            </a:r>
            <a:r>
              <a:rPr lang="en-US" sz="2500" dirty="0" err="1"/>
              <a:t>dari</a:t>
            </a:r>
            <a:r>
              <a:rPr lang="en-US" sz="2500" dirty="0"/>
              <a:t> </a:t>
            </a:r>
            <a:r>
              <a:rPr lang="en-US" sz="2500" dirty="0" err="1"/>
              <a:t>faktor-faktor</a:t>
            </a:r>
            <a:r>
              <a:rPr lang="en-US" sz="2500" dirty="0"/>
              <a:t> </a:t>
            </a:r>
            <a:r>
              <a:rPr lang="en-US" sz="2500" dirty="0" err="1"/>
              <a:t>produksi</a:t>
            </a:r>
            <a:r>
              <a:rPr lang="en-US" sz="2500" dirty="0"/>
              <a:t> yang </a:t>
            </a:r>
            <a:r>
              <a:rPr lang="en-US" sz="2500" dirty="0" err="1"/>
              <a:t>bertujuan</a:t>
            </a:r>
            <a:r>
              <a:rPr lang="en-US" sz="2500" dirty="0"/>
              <a:t> </a:t>
            </a:r>
            <a:r>
              <a:rPr lang="en-US" sz="2500" b="1" dirty="0" err="1">
                <a:solidFill>
                  <a:schemeClr val="accent6">
                    <a:lumMod val="75000"/>
                  </a:schemeClr>
                </a:solidFill>
              </a:rPr>
              <a:t>mencari</a:t>
            </a:r>
            <a:r>
              <a:rPr lang="en-US" sz="25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b="1" dirty="0" err="1">
                <a:solidFill>
                  <a:schemeClr val="accent6">
                    <a:lumMod val="75000"/>
                  </a:schemeClr>
                </a:solidFill>
              </a:rPr>
              <a:t>laba</a:t>
            </a:r>
            <a:r>
              <a:rPr lang="en-US" sz="25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dirty="0" err="1"/>
              <a:t>atau</a:t>
            </a:r>
            <a:r>
              <a:rPr lang="en-US" sz="2500" dirty="0"/>
              <a:t> </a:t>
            </a:r>
            <a:r>
              <a:rPr lang="en-US" sz="2500" b="1" dirty="0" err="1">
                <a:solidFill>
                  <a:schemeClr val="accent6">
                    <a:lumMod val="75000"/>
                  </a:schemeClr>
                </a:solidFill>
              </a:rPr>
              <a:t>memberi</a:t>
            </a:r>
            <a:r>
              <a:rPr lang="en-US" sz="25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b="1" dirty="0" err="1">
                <a:solidFill>
                  <a:schemeClr val="accent6">
                    <a:lumMod val="75000"/>
                  </a:schemeClr>
                </a:solidFill>
              </a:rPr>
              <a:t>layanan</a:t>
            </a:r>
            <a:r>
              <a:rPr lang="en-US" sz="2500" dirty="0"/>
              <a:t> </a:t>
            </a:r>
            <a:r>
              <a:rPr lang="en-US" sz="2500" dirty="0" err="1"/>
              <a:t>kepada</a:t>
            </a:r>
            <a:r>
              <a:rPr lang="en-US" sz="2500" dirty="0"/>
              <a:t> </a:t>
            </a:r>
            <a:r>
              <a:rPr lang="en-US" sz="2500" dirty="0" err="1"/>
              <a:t>masyarakat</a:t>
            </a:r>
            <a:r>
              <a:rPr lang="en-US" sz="2500" dirty="0"/>
              <a:t>.</a:t>
            </a:r>
            <a:endParaRPr lang="en-US" sz="25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5801" y="2879440"/>
            <a:ext cx="31761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/>
              <a:t>Dapat dibedakan atas: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4043" y="3290732"/>
            <a:ext cx="396996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500" b="1" dirty="0"/>
              <a:t>Perusahaan </a:t>
            </a:r>
            <a:r>
              <a:rPr lang="en-US" sz="2500" b="1" dirty="0" err="1"/>
              <a:t>Milik</a:t>
            </a:r>
            <a:r>
              <a:rPr lang="en-US" sz="2500" b="1" dirty="0"/>
              <a:t> Negara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18860" y="5661248"/>
            <a:ext cx="396996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500" b="1" dirty="0"/>
              <a:t>Perusahaan </a:t>
            </a:r>
            <a:r>
              <a:rPr lang="en-US" sz="2500" b="1" dirty="0" err="1"/>
              <a:t>Milik</a:t>
            </a:r>
            <a:r>
              <a:rPr lang="en-US" sz="2500" b="1" dirty="0"/>
              <a:t> </a:t>
            </a:r>
            <a:r>
              <a:rPr lang="en-US" sz="2500" b="1" dirty="0" err="1"/>
              <a:t>Swasta</a:t>
            </a:r>
            <a:endParaRPr lang="en-US" sz="25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5"/>
          <a:stretch/>
        </p:blipFill>
        <p:spPr>
          <a:xfrm>
            <a:off x="4622236" y="2531272"/>
            <a:ext cx="4311137" cy="262128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92" y="3965714"/>
            <a:ext cx="4082244" cy="272149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104945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1112" y="1007730"/>
            <a:ext cx="91551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Hubungan Rumah Tangga Keluarga dan Rumah Tangga Produsen </a:t>
            </a:r>
            <a:endParaRPr lang="en-US" sz="25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3"/>
          <p:cNvGrpSpPr/>
          <p:nvPr/>
        </p:nvGrpSpPr>
        <p:grpSpPr>
          <a:xfrm>
            <a:off x="179512" y="3487422"/>
            <a:ext cx="2592288" cy="1647998"/>
            <a:chOff x="179512" y="3487422"/>
            <a:chExt cx="2592288" cy="164799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212" y="3487422"/>
              <a:ext cx="1656184" cy="136138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79512" y="4766088"/>
              <a:ext cx="25922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/>
                <a:t>Rumah</a:t>
              </a:r>
              <a:r>
                <a:rPr lang="en-US" b="1" dirty="0"/>
                <a:t> </a:t>
              </a:r>
              <a:r>
                <a:rPr lang="en-US" b="1" dirty="0" err="1"/>
                <a:t>Tangga</a:t>
              </a:r>
              <a:r>
                <a:rPr lang="en-US" b="1" dirty="0"/>
                <a:t> </a:t>
              </a:r>
              <a:r>
                <a:rPr lang="en-US" b="1" dirty="0" err="1"/>
                <a:t>Keluarga</a:t>
              </a:r>
              <a:endParaRPr lang="en-US" b="1" dirty="0"/>
            </a:p>
          </p:txBody>
        </p:sp>
      </p:grpSp>
      <p:grpSp>
        <p:nvGrpSpPr>
          <p:cNvPr id="8" name="Group 24"/>
          <p:cNvGrpSpPr/>
          <p:nvPr/>
        </p:nvGrpSpPr>
        <p:grpSpPr>
          <a:xfrm>
            <a:off x="6156176" y="2996952"/>
            <a:ext cx="2592288" cy="1986409"/>
            <a:chOff x="6156176" y="2996952"/>
            <a:chExt cx="2592288" cy="198640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7142" y="2996952"/>
              <a:ext cx="1728192" cy="172819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156176" y="4614029"/>
              <a:ext cx="25922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err="1"/>
                <a:t>Rumah</a:t>
              </a:r>
              <a:r>
                <a:rPr lang="en-US" b="1" dirty="0"/>
                <a:t> </a:t>
              </a:r>
              <a:r>
                <a:rPr lang="en-US" b="1" dirty="0" err="1"/>
                <a:t>Tangga</a:t>
              </a:r>
              <a:r>
                <a:rPr lang="en-US" b="1" dirty="0"/>
                <a:t> </a:t>
              </a:r>
              <a:r>
                <a:rPr lang="en-US" b="1" dirty="0" err="1"/>
                <a:t>Produsen</a:t>
              </a:r>
              <a:endParaRPr lang="en-US" b="1" dirty="0"/>
            </a:p>
          </p:txBody>
        </p:sp>
      </p:grpSp>
      <p:sp>
        <p:nvSpPr>
          <p:cNvPr id="9" name="Flowchart: Alternate Process 8"/>
          <p:cNvSpPr/>
          <p:nvPr/>
        </p:nvSpPr>
        <p:spPr>
          <a:xfrm>
            <a:off x="3203986" y="1844824"/>
            <a:ext cx="2365378" cy="648072"/>
          </a:xfrm>
          <a:prstGeom prst="flowChartAlternateProcess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Rupiah </a:t>
            </a:r>
            <a:r>
              <a:rPr lang="en-US" dirty="0" err="1">
                <a:solidFill>
                  <a:schemeClr val="tx1"/>
                </a:solidFill>
              </a:rPr>
              <a:t>untuk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belanja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barang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jasa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3203917" y="2599886"/>
            <a:ext cx="2365378" cy="648072"/>
          </a:xfrm>
          <a:prstGeom prst="flowChartAlternateProcess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Barang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Jasa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3203917" y="5194218"/>
            <a:ext cx="2365378" cy="648072"/>
          </a:xfrm>
          <a:prstGeom prst="flowChartAlternateProcess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Faktor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Produksi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3203848" y="5949280"/>
            <a:ext cx="2365378" cy="648072"/>
          </a:xfrm>
          <a:prstGeom prst="flowChartAlternateProcess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Rupiah </a:t>
            </a:r>
            <a:r>
              <a:rPr lang="en-US" dirty="0" err="1">
                <a:solidFill>
                  <a:schemeClr val="tx1"/>
                </a:solidFill>
              </a:rPr>
              <a:t>untuk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belanja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faktor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produksi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gaji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5" name="Bent Arrow 14"/>
          <p:cNvSpPr/>
          <p:nvPr/>
        </p:nvSpPr>
        <p:spPr>
          <a:xfrm>
            <a:off x="539552" y="2014806"/>
            <a:ext cx="2592288" cy="1296144"/>
          </a:xfrm>
          <a:prstGeom prst="bentArrow">
            <a:avLst>
              <a:gd name="adj1" fmla="val 8203"/>
              <a:gd name="adj2" fmla="val 11982"/>
              <a:gd name="adj3" fmla="val 25000"/>
              <a:gd name="adj4" fmla="val 4543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Bent Arrow 16"/>
          <p:cNvSpPr/>
          <p:nvPr/>
        </p:nvSpPr>
        <p:spPr>
          <a:xfrm flipH="1" flipV="1">
            <a:off x="5677278" y="4983360"/>
            <a:ext cx="2783154" cy="1511974"/>
          </a:xfrm>
          <a:prstGeom prst="bentArrow">
            <a:avLst>
              <a:gd name="adj1" fmla="val 6882"/>
              <a:gd name="adj2" fmla="val 11308"/>
              <a:gd name="adj3" fmla="val 20953"/>
              <a:gd name="adj4" fmla="val 4543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Bent Arrow 17"/>
          <p:cNvSpPr/>
          <p:nvPr/>
        </p:nvSpPr>
        <p:spPr>
          <a:xfrm rot="5400000" flipH="1" flipV="1">
            <a:off x="1155071" y="4387860"/>
            <a:ext cx="1187111" cy="2799823"/>
          </a:xfrm>
          <a:prstGeom prst="bentArrow">
            <a:avLst>
              <a:gd name="adj1" fmla="val 9552"/>
              <a:gd name="adj2" fmla="val 11982"/>
              <a:gd name="adj3" fmla="val 25000"/>
              <a:gd name="adj4" fmla="val 4543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Bent Arrow 18"/>
          <p:cNvSpPr/>
          <p:nvPr/>
        </p:nvSpPr>
        <p:spPr>
          <a:xfrm rot="5400000">
            <a:off x="6637279" y="1018899"/>
            <a:ext cx="982148" cy="2973962"/>
          </a:xfrm>
          <a:prstGeom prst="bentArrow">
            <a:avLst>
              <a:gd name="adj1" fmla="val 13779"/>
              <a:gd name="adj2" fmla="val 18632"/>
              <a:gd name="adj3" fmla="val 25000"/>
              <a:gd name="adj4" fmla="val 4543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Bent Arrow 19"/>
          <p:cNvSpPr/>
          <p:nvPr/>
        </p:nvSpPr>
        <p:spPr>
          <a:xfrm rot="16200000" flipH="1">
            <a:off x="1782201" y="1970328"/>
            <a:ext cx="467030" cy="2232248"/>
          </a:xfrm>
          <a:prstGeom prst="bentArrow">
            <a:avLst>
              <a:gd name="adj1" fmla="val 21632"/>
              <a:gd name="adj2" fmla="val 34125"/>
              <a:gd name="adj3" fmla="val 25000"/>
              <a:gd name="adj4" fmla="val 4543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Bent Arrow 20"/>
          <p:cNvSpPr/>
          <p:nvPr/>
        </p:nvSpPr>
        <p:spPr>
          <a:xfrm rot="16200000" flipV="1">
            <a:off x="6458837" y="4187668"/>
            <a:ext cx="640861" cy="2232248"/>
          </a:xfrm>
          <a:prstGeom prst="bentArrow">
            <a:avLst>
              <a:gd name="adj1" fmla="val 16300"/>
              <a:gd name="adj2" fmla="val 34125"/>
              <a:gd name="adj3" fmla="val 25000"/>
              <a:gd name="adj4" fmla="val 4543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Bent Arrow 21"/>
          <p:cNvSpPr/>
          <p:nvPr/>
        </p:nvSpPr>
        <p:spPr>
          <a:xfrm rot="10800000" flipV="1">
            <a:off x="5641369" y="2778518"/>
            <a:ext cx="2109867" cy="423572"/>
          </a:xfrm>
          <a:prstGeom prst="bentArrow">
            <a:avLst>
              <a:gd name="adj1" fmla="val 25202"/>
              <a:gd name="adj2" fmla="val 34125"/>
              <a:gd name="adj3" fmla="val 25000"/>
              <a:gd name="adj4" fmla="val 4543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Bent Arrow 22"/>
          <p:cNvSpPr/>
          <p:nvPr/>
        </p:nvSpPr>
        <p:spPr>
          <a:xfrm flipV="1">
            <a:off x="1038669" y="5168078"/>
            <a:ext cx="2109867" cy="573964"/>
          </a:xfrm>
          <a:prstGeom prst="bentArrow">
            <a:avLst>
              <a:gd name="adj1" fmla="val 19636"/>
              <a:gd name="adj2" fmla="val 34125"/>
              <a:gd name="adj3" fmla="val 25000"/>
              <a:gd name="adj4" fmla="val 4543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9322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7544" y="836712"/>
            <a:ext cx="5482133" cy="496104"/>
            <a:chOff x="530027" y="980728"/>
            <a:chExt cx="5482133" cy="49610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BFAFF"/>
                </a:clrFrom>
                <a:clrTo>
                  <a:srgbClr val="FBFA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027" y="991427"/>
              <a:ext cx="5482133" cy="485405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674043" y="980728"/>
              <a:ext cx="2186817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C</a:t>
              </a:r>
              <a:r>
                <a:rPr lang="en-US" sz="25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. Pemerintah</a:t>
              </a:r>
              <a:endParaRPr lang="en-US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7" b="2712"/>
          <a:stretch/>
        </p:blipFill>
        <p:spPr>
          <a:xfrm>
            <a:off x="0" y="710698"/>
            <a:ext cx="8172400" cy="61473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45090" y="1597564"/>
            <a:ext cx="46251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Berdasarkan</a:t>
            </a:r>
            <a:r>
              <a:rPr lang="en-US" sz="2400" dirty="0"/>
              <a:t> UUD 1945, </a:t>
            </a:r>
            <a:r>
              <a:rPr lang="en-US" sz="2400" dirty="0" err="1"/>
              <a:t>pemerintah</a:t>
            </a:r>
            <a:r>
              <a:rPr lang="en-US" sz="2400" dirty="0"/>
              <a:t> </a:t>
            </a:r>
            <a:r>
              <a:rPr lang="en-US" sz="2400" dirty="0" err="1"/>
              <a:t>berperan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produsen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/>
              <a:t>yang </a:t>
            </a:r>
            <a:r>
              <a:rPr lang="en-US" sz="2400" dirty="0" err="1"/>
              <a:t>menguasai</a:t>
            </a:r>
            <a:r>
              <a:rPr lang="en-US" sz="2400" dirty="0"/>
              <a:t> </a:t>
            </a:r>
            <a:r>
              <a:rPr lang="en-US" sz="2400" dirty="0" err="1"/>
              <a:t>cabang-cabang</a:t>
            </a:r>
            <a:r>
              <a:rPr lang="en-US" sz="2400" dirty="0"/>
              <a:t> </a:t>
            </a:r>
            <a:r>
              <a:rPr lang="en-US" sz="2400" dirty="0" err="1"/>
              <a:t>produksi</a:t>
            </a:r>
            <a:r>
              <a:rPr lang="en-US" sz="2400" dirty="0"/>
              <a:t> yang </a:t>
            </a:r>
            <a:r>
              <a:rPr lang="en-US" sz="2400" dirty="0" err="1"/>
              <a:t>penting</a:t>
            </a:r>
            <a:r>
              <a:rPr lang="en-US" sz="2400" dirty="0"/>
              <a:t> </a:t>
            </a:r>
            <a:r>
              <a:rPr lang="en-US" sz="2400" dirty="0" err="1"/>
              <a:t>bagi</a:t>
            </a:r>
            <a:r>
              <a:rPr lang="en-US" sz="2400" dirty="0"/>
              <a:t> </a:t>
            </a:r>
            <a:r>
              <a:rPr lang="en-US" sz="2400" dirty="0" err="1"/>
              <a:t>negara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yang </a:t>
            </a:r>
            <a:r>
              <a:rPr lang="en-US" sz="2400" dirty="0" err="1"/>
              <a:t>menguasai</a:t>
            </a:r>
            <a:r>
              <a:rPr lang="en-US" sz="2400" dirty="0"/>
              <a:t> </a:t>
            </a:r>
            <a:r>
              <a:rPr lang="en-US" sz="2400" dirty="0" err="1"/>
              <a:t>hajat</a:t>
            </a:r>
            <a:r>
              <a:rPr lang="en-US" sz="2400" dirty="0"/>
              <a:t> </a:t>
            </a:r>
            <a:r>
              <a:rPr lang="en-US" sz="2400" dirty="0" err="1"/>
              <a:t>hidup</a:t>
            </a:r>
            <a:r>
              <a:rPr lang="en-US" sz="2400" dirty="0"/>
              <a:t> orang </a:t>
            </a:r>
            <a:r>
              <a:rPr lang="en-US" sz="2400" dirty="0" err="1"/>
              <a:t>banyak</a:t>
            </a:r>
            <a:r>
              <a:rPr lang="en-US" sz="2400" dirty="0"/>
              <a:t>.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8264" y="3905888"/>
            <a:ext cx="18722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/>
              <a:t>Contohnya</a:t>
            </a:r>
            <a:r>
              <a:rPr lang="en-US" sz="2500" dirty="0"/>
              <a:t>:</a:t>
            </a:r>
            <a:endParaRPr lang="en-US" sz="25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0612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67"/>
          <a:stretch/>
        </p:blipFill>
        <p:spPr>
          <a:xfrm>
            <a:off x="0" y="1407144"/>
            <a:ext cx="9144000" cy="545085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30027" y="980728"/>
            <a:ext cx="5482133" cy="496104"/>
            <a:chOff x="530027" y="980728"/>
            <a:chExt cx="5482133" cy="49610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BFAFF"/>
                </a:clrFrom>
                <a:clrTo>
                  <a:srgbClr val="FBFA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027" y="991427"/>
              <a:ext cx="5482133" cy="485405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674043" y="980728"/>
              <a:ext cx="3931846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D</a:t>
              </a:r>
              <a:r>
                <a:rPr lang="en-US" sz="25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. Masyarakat Luar Negeri</a:t>
              </a:r>
              <a:endParaRPr lang="en-US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62548" y="1575792"/>
            <a:ext cx="77126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/>
              <a:t>Hubungan</a:t>
            </a:r>
            <a:r>
              <a:rPr lang="en-US" sz="2500" dirty="0"/>
              <a:t> </a:t>
            </a:r>
            <a:r>
              <a:rPr lang="en-US" sz="2500" dirty="0" err="1"/>
              <a:t>dengan</a:t>
            </a:r>
            <a:r>
              <a:rPr lang="en-US" sz="2500" dirty="0"/>
              <a:t> </a:t>
            </a:r>
            <a:r>
              <a:rPr lang="en-US" sz="2500" dirty="0" err="1"/>
              <a:t>masyarakat</a:t>
            </a:r>
            <a:r>
              <a:rPr lang="en-US" sz="2500" dirty="0"/>
              <a:t> </a:t>
            </a:r>
            <a:r>
              <a:rPr lang="en-US" sz="2500" dirty="0" err="1"/>
              <a:t>luar</a:t>
            </a:r>
            <a:r>
              <a:rPr lang="en-US" sz="2500" dirty="0"/>
              <a:t> </a:t>
            </a:r>
            <a:r>
              <a:rPr lang="en-US" sz="2500" dirty="0" err="1"/>
              <a:t>negeri</a:t>
            </a:r>
            <a:r>
              <a:rPr lang="en-US" sz="2500" dirty="0"/>
              <a:t> </a:t>
            </a:r>
            <a:r>
              <a:rPr lang="en-US" sz="2500" dirty="0" err="1"/>
              <a:t>terwujud</a:t>
            </a:r>
            <a:r>
              <a:rPr lang="en-US" sz="2500" dirty="0"/>
              <a:t>, </a:t>
            </a:r>
            <a:r>
              <a:rPr lang="en-US" sz="2500" dirty="0" err="1"/>
              <a:t>misalnya</a:t>
            </a:r>
            <a:r>
              <a:rPr lang="en-US" sz="2500" dirty="0"/>
              <a:t> </a:t>
            </a:r>
            <a:r>
              <a:rPr lang="en-US" sz="2500" dirty="0" err="1"/>
              <a:t>dalam</a:t>
            </a:r>
            <a:r>
              <a:rPr lang="en-US" sz="2500" dirty="0"/>
              <a:t> </a:t>
            </a:r>
            <a:r>
              <a:rPr lang="en-US" sz="2500" dirty="0" err="1"/>
              <a:t>kegiatan</a:t>
            </a:r>
            <a:r>
              <a:rPr lang="en-US" sz="2500" dirty="0"/>
              <a:t> </a:t>
            </a:r>
            <a:r>
              <a:rPr lang="en-US" sz="2500" b="1" dirty="0" err="1">
                <a:solidFill>
                  <a:schemeClr val="accent6">
                    <a:lumMod val="75000"/>
                  </a:schemeClr>
                </a:solidFill>
              </a:rPr>
              <a:t>ekspor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dirty="0" err="1"/>
              <a:t>dan</a:t>
            </a:r>
            <a:r>
              <a:rPr lang="en-US" sz="2500" dirty="0"/>
              <a:t> </a:t>
            </a:r>
            <a:r>
              <a:rPr lang="en-US" sz="2500" b="1" dirty="0" err="1">
                <a:solidFill>
                  <a:schemeClr val="accent6">
                    <a:lumMod val="75000"/>
                  </a:schemeClr>
                </a:solidFill>
              </a:rPr>
              <a:t>impor</a:t>
            </a:r>
            <a:r>
              <a:rPr lang="en-US" sz="25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22895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topchoicesupplies.com/product_images/uploaded_images/thumbs-up-smiley-300x2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5184576" cy="508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27984" y="1052736"/>
            <a:ext cx="446449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Let’s Go to</a:t>
            </a:r>
          </a:p>
          <a:p>
            <a:pPr algn="ctr"/>
            <a:r>
              <a:rPr lang="en-US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The </a:t>
            </a:r>
            <a:r>
              <a:rPr lang="id-ID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Next Lesson</a:t>
            </a:r>
            <a:r>
              <a:rPr lang="en-US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65662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265</Words>
  <Application>Microsoft Office PowerPoint</Application>
  <PresentationFormat>On-screen Show (4:3)</PresentationFormat>
  <Paragraphs>50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Myriad Pro</vt:lpstr>
      <vt:lpstr>Times New Roman</vt:lpstr>
      <vt:lpstr>Office Theme</vt:lpstr>
      <vt:lpstr>PowerPoint Presentation</vt:lpstr>
      <vt:lpstr>PowerPoint Presentation</vt:lpstr>
      <vt:lpstr>Pengelompokan Kegiatan Ekonomi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TOSHIBA</dc:creator>
  <cp:lastModifiedBy>user</cp:lastModifiedBy>
  <cp:revision>5</cp:revision>
  <dcterms:created xsi:type="dcterms:W3CDTF">2020-08-10T11:31:50Z</dcterms:created>
  <dcterms:modified xsi:type="dcterms:W3CDTF">2021-08-25T10:41:15Z</dcterms:modified>
</cp:coreProperties>
</file>