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7" r:id="rId3"/>
    <p:sldId id="272" r:id="rId4"/>
    <p:sldId id="260" r:id="rId5"/>
    <p:sldId id="276" r:id="rId6"/>
    <p:sldId id="279" r:id="rId7"/>
    <p:sldId id="280" r:id="rId8"/>
    <p:sldId id="265" r:id="rId9"/>
    <p:sldId id="264" r:id="rId10"/>
    <p:sldId id="281" r:id="rId11"/>
    <p:sldId id="261" r:id="rId12"/>
    <p:sldId id="282" r:id="rId13"/>
    <p:sldId id="284" r:id="rId14"/>
    <p:sldId id="285" r:id="rId15"/>
    <p:sldId id="286" r:id="rId16"/>
    <p:sldId id="288" r:id="rId17"/>
    <p:sldId id="289" r:id="rId18"/>
    <p:sldId id="290" r:id="rId19"/>
    <p:sldId id="291" r:id="rId20"/>
    <p:sldId id="269" r:id="rId21"/>
    <p:sldId id="294" r:id="rId22"/>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hammad Aidil" initials="MA" lastIdx="1" clrIdx="0">
    <p:extLst>
      <p:ext uri="{19B8F6BF-5375-455C-9EA6-DF929625EA0E}">
        <p15:presenceInfo xmlns:p15="http://schemas.microsoft.com/office/powerpoint/2012/main" xmlns="" userId="Muhammad Aidi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7" d="100"/>
          <a:sy n="77" d="100"/>
        </p:scale>
        <p:origin x="-3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1089484" y="1730403"/>
            <a:ext cx="7531497"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616370" y="2470926"/>
            <a:ext cx="8681508"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3173" y="-925"/>
            <a:ext cx="12195173"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1" y="2647950"/>
            <a:ext cx="4762500"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1092532" y="1726738"/>
            <a:ext cx="7534656"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621536" y="2468304"/>
            <a:ext cx="8680704"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5" name="Footer Placeholder 4"/>
          <p:cNvSpPr>
            <a:spLocks noGrp="1"/>
          </p:cNvSpPr>
          <p:nvPr>
            <p:ph type="ftr" sz="quarter" idx="11"/>
          </p:nvPr>
        </p:nvSpPr>
        <p:spPr/>
        <p:txBody>
          <a:bodyPr/>
          <a:lstStyle/>
          <a:p>
            <a:endParaRPr lang="id-ID" dirty="0"/>
          </a:p>
        </p:txBody>
      </p:sp>
      <p:sp>
        <p:nvSpPr>
          <p:cNvPr id="6" name="Slide Number Placeholder 5"/>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80"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6688" y="1097280"/>
            <a:ext cx="42672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6" name="Footer Placeholder 5"/>
          <p:cNvSpPr>
            <a:spLocks noGrp="1"/>
          </p:cNvSpPr>
          <p:nvPr>
            <p:ph type="ftr" sz="quarter" idx="11"/>
          </p:nvPr>
        </p:nvSpPr>
        <p:spPr/>
        <p:txBody>
          <a:bodyPr/>
          <a:lstStyle/>
          <a:p>
            <a:endParaRPr lang="id-ID" dirty="0"/>
          </a:p>
        </p:txBody>
      </p:sp>
      <p:sp>
        <p:nvSpPr>
          <p:cNvPr id="7" name="Slide Number Placeholder 6"/>
          <p:cNvSpPr>
            <a:spLocks noGrp="1"/>
          </p:cNvSpPr>
          <p:nvPr>
            <p:ph type="sldNum" sz="quarter" idx="12"/>
          </p:nvPr>
        </p:nvSpPr>
        <p:spPr/>
        <p:txBody>
          <a:bodyPr/>
          <a:lstStyle/>
          <a:p>
            <a:fld id="{144C91C5-3498-4404-9E90-EEAC4997E2AC}" type="slidenum">
              <a:rPr lang="id-ID" smtClean="0"/>
              <a:t>‹#›</a:t>
            </a:fld>
            <a:endParaRPr lang="id-ID"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97280"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1092200"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6688" y="1097280"/>
            <a:ext cx="42672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6266688" y="1701848"/>
            <a:ext cx="42672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8" name="Footer Placeholder 7"/>
          <p:cNvSpPr>
            <a:spLocks noGrp="1"/>
          </p:cNvSpPr>
          <p:nvPr>
            <p:ph type="ftr" sz="quarter" idx="11"/>
          </p:nvPr>
        </p:nvSpPr>
        <p:spPr/>
        <p:txBody>
          <a:bodyPr/>
          <a:lstStyle/>
          <a:p>
            <a:endParaRPr lang="id-ID" dirty="0"/>
          </a:p>
        </p:txBody>
      </p:sp>
      <p:sp>
        <p:nvSpPr>
          <p:cNvPr id="9" name="Slide Number Placeholder 8"/>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4" name="Footer Placeholder 3"/>
          <p:cNvSpPr>
            <a:spLocks noGrp="1"/>
          </p:cNvSpPr>
          <p:nvPr>
            <p:ph type="ftr" sz="quarter" idx="11"/>
          </p:nvPr>
        </p:nvSpPr>
        <p:spPr/>
        <p:txBody>
          <a:bodyPr/>
          <a:lstStyle/>
          <a:p>
            <a:endParaRPr lang="id-ID" dirty="0"/>
          </a:p>
        </p:txBody>
      </p:sp>
      <p:sp>
        <p:nvSpPr>
          <p:cNvPr id="5" name="Slide Number Placeholder 4"/>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3" name="Footer Placeholder 2"/>
          <p:cNvSpPr>
            <a:spLocks noGrp="1"/>
          </p:cNvSpPr>
          <p:nvPr>
            <p:ph type="ftr" sz="quarter" idx="11"/>
          </p:nvPr>
        </p:nvSpPr>
        <p:spPr/>
        <p:txBody>
          <a:bodyPr/>
          <a:lstStyle/>
          <a:p>
            <a:endParaRPr lang="id-ID" dirty="0"/>
          </a:p>
        </p:txBody>
      </p:sp>
      <p:sp>
        <p:nvSpPr>
          <p:cNvPr id="4" name="Slide Number Placeholder 3"/>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1720852" y="-1720850"/>
            <a:ext cx="6858000" cy="10299704"/>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1046573" y="1576104"/>
            <a:ext cx="694944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6332737" y="2618913"/>
            <a:ext cx="507703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730605" y="2253385"/>
            <a:ext cx="7726347"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id-ID"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44C91C5-3498-4404-9E90-EEAC4997E2AC}" type="slidenum">
              <a:rPr lang="id-ID" smtClean="0"/>
              <a:t>‹#›</a:t>
            </a:fld>
            <a:endParaRPr lang="id-ID"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705101" y="0"/>
            <a:ext cx="9486900"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1" y="2647950"/>
            <a:ext cx="4762500"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 y="5048250"/>
            <a:ext cx="4762500"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94929" y="1717501"/>
            <a:ext cx="73152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524639" y="2180529"/>
            <a:ext cx="8128727"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E39032-825E-472C-9C61-6B6D29D75F3D}" type="datetimeFigureOut">
              <a:rPr lang="id-ID" smtClean="0"/>
              <a:t>05/11/2020</a:t>
            </a:fld>
            <a:endParaRPr lang="id-ID" dirty="0"/>
          </a:p>
        </p:txBody>
      </p:sp>
      <p:sp>
        <p:nvSpPr>
          <p:cNvPr id="6" name="Footer Placeholder 5"/>
          <p:cNvSpPr>
            <a:spLocks noGrp="1"/>
          </p:cNvSpPr>
          <p:nvPr>
            <p:ph type="ftr" sz="quarter" idx="11"/>
          </p:nvPr>
        </p:nvSpPr>
        <p:spPr/>
        <p:txBody>
          <a:bodyPr/>
          <a:lstStyle/>
          <a:p>
            <a:endParaRPr lang="id-ID" dirty="0"/>
          </a:p>
        </p:txBody>
      </p:sp>
      <p:sp>
        <p:nvSpPr>
          <p:cNvPr id="7" name="Slide Number Placeholder 6"/>
          <p:cNvSpPr>
            <a:spLocks noGrp="1"/>
          </p:cNvSpPr>
          <p:nvPr>
            <p:ph type="sldNum" sz="quarter" idx="12"/>
          </p:nvPr>
        </p:nvSpPr>
        <p:spPr/>
        <p:txBody>
          <a:bodyPr/>
          <a:lstStyle/>
          <a:p>
            <a:fld id="{144C91C5-3498-4404-9E90-EEAC4997E2AC}" type="slidenum">
              <a:rPr lang="id-ID" smtClean="0"/>
              <a:t>‹#›</a:t>
            </a:fld>
            <a:endParaRPr lang="id-ID"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3175" y="5050633"/>
            <a:ext cx="4765676"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3173" y="5051293"/>
            <a:ext cx="12195173"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97280" y="365760"/>
            <a:ext cx="1002792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100629"/>
            <a:ext cx="1002792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68224" y="5870448"/>
            <a:ext cx="2901696" cy="201168"/>
          </a:xfrm>
          <a:prstGeom prst="rect">
            <a:avLst/>
          </a:prstGeom>
        </p:spPr>
        <p:txBody>
          <a:bodyPr vert="horz" lIns="91440" tIns="45720" rIns="91440" bIns="45720" rtlCol="0" anchor="ctr"/>
          <a:lstStyle>
            <a:lvl1pPr algn="l">
              <a:defRPr sz="1200">
                <a:solidFill>
                  <a:srgbClr val="FFFFFF"/>
                </a:solidFill>
              </a:defRPr>
            </a:lvl1pPr>
          </a:lstStyle>
          <a:p>
            <a:fld id="{BAE39032-825E-472C-9C61-6B6D29D75F3D}" type="datetimeFigureOut">
              <a:rPr lang="id-ID" smtClean="0"/>
              <a:t>05/11/2020</a:t>
            </a:fld>
            <a:endParaRPr lang="id-ID" dirty="0"/>
          </a:p>
        </p:txBody>
      </p:sp>
      <p:sp>
        <p:nvSpPr>
          <p:cNvPr id="5" name="Footer Placeholder 4"/>
          <p:cNvSpPr>
            <a:spLocks noGrp="1"/>
          </p:cNvSpPr>
          <p:nvPr>
            <p:ph type="ftr" sz="quarter" idx="3"/>
          </p:nvPr>
        </p:nvSpPr>
        <p:spPr>
          <a:xfrm>
            <a:off x="4690019" y="6285122"/>
            <a:ext cx="62992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id-ID" dirty="0"/>
          </a:p>
        </p:txBody>
      </p:sp>
      <p:sp>
        <p:nvSpPr>
          <p:cNvPr id="6" name="Slide Number Placeholder 5"/>
          <p:cNvSpPr>
            <a:spLocks noGrp="1"/>
          </p:cNvSpPr>
          <p:nvPr>
            <p:ph type="sldNum" sz="quarter" idx="4"/>
          </p:nvPr>
        </p:nvSpPr>
        <p:spPr>
          <a:xfrm>
            <a:off x="11201384" y="6170822"/>
            <a:ext cx="67056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44C91C5-3498-4404-9E90-EEAC4997E2AC}" type="slidenum">
              <a:rPr lang="id-ID" smtClean="0"/>
              <a:t>‹#›</a:t>
            </a:fld>
            <a:endParaRPr lang="id-ID"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4.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ersegi Panjang 8">
            <a:extLst>
              <a:ext uri="{FF2B5EF4-FFF2-40B4-BE49-F238E27FC236}">
                <a16:creationId xmlns:a16="http://schemas.microsoft.com/office/drawing/2014/main" xmlns="" id="{AA1F52AF-4319-4E24-8942-21F979C8A67A}"/>
              </a:ext>
            </a:extLst>
          </p:cNvPr>
          <p:cNvSpPr/>
          <p:nvPr/>
        </p:nvSpPr>
        <p:spPr>
          <a:xfrm>
            <a:off x="2438397" y="879613"/>
            <a:ext cx="9753603" cy="5098774"/>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66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DINAMIKA PERAN INDONESIA DALAM PERDAMAIAN DUNIA</a:t>
            </a:r>
          </a:p>
        </p:txBody>
      </p:sp>
      <p:sp>
        <p:nvSpPr>
          <p:cNvPr id="10" name="Persegi Panjang 9">
            <a:extLst>
              <a:ext uri="{FF2B5EF4-FFF2-40B4-BE49-F238E27FC236}">
                <a16:creationId xmlns:a16="http://schemas.microsoft.com/office/drawing/2014/main" xmlns="" id="{4FE2E62F-B72E-4127-B96C-BC49A26E57C4}"/>
              </a:ext>
            </a:extLst>
          </p:cNvPr>
          <p:cNvSpPr/>
          <p:nvPr/>
        </p:nvSpPr>
        <p:spPr>
          <a:xfrm>
            <a:off x="0" y="879613"/>
            <a:ext cx="2438397" cy="50987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8800" b="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PKN</a:t>
            </a:r>
          </a:p>
        </p:txBody>
      </p:sp>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87961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996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xmlns="" id="{955C41A3-4963-4284-A913-D473E76455E0}"/>
              </a:ext>
            </a:extLst>
          </p:cNvPr>
          <p:cNvSpPr/>
          <p:nvPr/>
        </p:nvSpPr>
        <p:spPr>
          <a:xfrm>
            <a:off x="0" y="-1"/>
            <a:ext cx="12192000" cy="736979"/>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32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Corak Politik Luar Negeri Indonesia</a:t>
            </a:r>
          </a:p>
        </p:txBody>
      </p:sp>
      <p:sp>
        <p:nvSpPr>
          <p:cNvPr id="12" name="Kotak Teks 11">
            <a:extLst>
              <a:ext uri="{FF2B5EF4-FFF2-40B4-BE49-F238E27FC236}">
                <a16:creationId xmlns:a16="http://schemas.microsoft.com/office/drawing/2014/main" xmlns="" id="{5B4B67C7-FDE1-4C98-BAF0-C5C3DBC78783}"/>
              </a:ext>
            </a:extLst>
          </p:cNvPr>
          <p:cNvSpPr txBox="1"/>
          <p:nvPr/>
        </p:nvSpPr>
        <p:spPr>
          <a:xfrm>
            <a:off x="3157330" y="973099"/>
            <a:ext cx="5877339" cy="1015663"/>
          </a:xfrm>
          <a:prstGeom prst="rect">
            <a:avLst/>
          </a:prstGeom>
          <a:solidFill>
            <a:srgbClr val="FF0000"/>
          </a:solidFill>
          <a:ln>
            <a:solidFill>
              <a:srgbClr val="FF0000"/>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60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BEBAS - AKTIF</a:t>
            </a:r>
            <a:endParaRPr kumimoji="0" lang="id-ID" sz="60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 name="Kotak Teks 1">
            <a:extLst>
              <a:ext uri="{FF2B5EF4-FFF2-40B4-BE49-F238E27FC236}">
                <a16:creationId xmlns:a16="http://schemas.microsoft.com/office/drawing/2014/main" xmlns="" id="{F009DBC2-787B-4181-88D6-652A3D069F29}"/>
              </a:ext>
            </a:extLst>
          </p:cNvPr>
          <p:cNvSpPr txBox="1"/>
          <p:nvPr/>
        </p:nvSpPr>
        <p:spPr>
          <a:xfrm>
            <a:off x="2186607" y="2224883"/>
            <a:ext cx="7818783" cy="1077218"/>
          </a:xfrm>
          <a:prstGeom prst="rect">
            <a:avLst/>
          </a:prstGeom>
          <a:noFill/>
        </p:spPr>
        <p:txBody>
          <a:bodyPr wrap="square" rtlCol="0">
            <a:spAutoFit/>
          </a:bodyPr>
          <a:lstStyle/>
          <a:p>
            <a:pPr algn="ctr"/>
            <a:r>
              <a:rPr lang="id-ID" sz="3200" i="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“Mendayung Antara Dua Karang” </a:t>
            </a:r>
          </a:p>
          <a:p>
            <a:pPr algn="ctr"/>
            <a:r>
              <a:rPr lang="id-ID" sz="3200" i="1"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Drs. Muhammad Hatta</a:t>
            </a:r>
          </a:p>
        </p:txBody>
      </p:sp>
      <p:sp>
        <p:nvSpPr>
          <p:cNvPr id="3" name="Kotak Teks 2">
            <a:extLst>
              <a:ext uri="{FF2B5EF4-FFF2-40B4-BE49-F238E27FC236}">
                <a16:creationId xmlns:a16="http://schemas.microsoft.com/office/drawing/2014/main" xmlns="" id="{F65F1E4C-C771-4314-B0AD-984A0F4B8662}"/>
              </a:ext>
            </a:extLst>
          </p:cNvPr>
          <p:cNvSpPr txBox="1"/>
          <p:nvPr/>
        </p:nvSpPr>
        <p:spPr>
          <a:xfrm>
            <a:off x="212033" y="3512733"/>
            <a:ext cx="11767930" cy="2554545"/>
          </a:xfrm>
          <a:prstGeom prst="rect">
            <a:avLst/>
          </a:prstGeom>
          <a:noFill/>
        </p:spPr>
        <p:txBody>
          <a:bodyPr wrap="square" rtlCol="0" anchor="ctr">
            <a:spAutoFit/>
          </a:bodyPr>
          <a:lstStyle/>
          <a:p>
            <a:pPr algn="ctr"/>
            <a:r>
              <a:rPr lang="id-ID" sz="3200" i="1" dirty="0">
                <a:solidFill>
                  <a:schemeClr val="accent3">
                    <a:lumMod val="75000"/>
                  </a:schemeClr>
                </a:solidFill>
                <a:latin typeface="Microsoft JhengHei UI" panose="020B0604030504040204" pitchFamily="34" charset="-120"/>
                <a:ea typeface="Microsoft JhengHei UI" panose="020B0604030504040204" pitchFamily="34" charset="-120"/>
                <a:cs typeface="Microsoft Sans Serif" panose="020B0604020202020204" pitchFamily="34" charset="0"/>
              </a:rPr>
              <a:t>“Tiap-tiap Orang Di Antara Kita Tentu Ada Mempunyai Simpati Terhadap Golongan Ini Atau Golongan Itu, Akan Tetapi Perjuangan Bangsa Tidak Bisa Dipecah Dengan Menuruti Simpati Saja, Tetapi Hendaknya Didasarkan Kepada “Realitiet”, Kepada Kepentingan Negara Setiap Waktu.”</a:t>
            </a:r>
          </a:p>
        </p:txBody>
      </p:sp>
    </p:spTree>
    <p:extLst>
      <p:ext uri="{BB962C8B-B14F-4D97-AF65-F5344CB8AC3E}">
        <p14:creationId xmlns:p14="http://schemas.microsoft.com/office/powerpoint/2010/main" val="16990823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ersegi Panjang 3">
            <a:extLst>
              <a:ext uri="{FF2B5EF4-FFF2-40B4-BE49-F238E27FC236}">
                <a16:creationId xmlns:a16="http://schemas.microsoft.com/office/drawing/2014/main" xmlns="" id="{A62BF25E-2229-49B3-86BB-641E9B2B5BD2}"/>
              </a:ext>
            </a:extLst>
          </p:cNvPr>
          <p:cNvSpPr/>
          <p:nvPr/>
        </p:nvSpPr>
        <p:spPr>
          <a:xfrm>
            <a:off x="0" y="0"/>
            <a:ext cx="9687339" cy="543339"/>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Contoh Pelaksanaan Konsep Politik Luar Negeri Bebas - Aktif</a:t>
            </a:r>
          </a:p>
        </p:txBody>
      </p:sp>
      <p:sp>
        <p:nvSpPr>
          <p:cNvPr id="5" name="Persegi Panjang 4">
            <a:extLst>
              <a:ext uri="{FF2B5EF4-FFF2-40B4-BE49-F238E27FC236}">
                <a16:creationId xmlns:a16="http://schemas.microsoft.com/office/drawing/2014/main" xmlns="" id="{25A48234-A648-4B1B-AAA5-0E44DAE2E3D8}"/>
              </a:ext>
            </a:extLst>
          </p:cNvPr>
          <p:cNvSpPr/>
          <p:nvPr/>
        </p:nvSpPr>
        <p:spPr>
          <a:xfrm>
            <a:off x="9687339" y="0"/>
            <a:ext cx="2504661" cy="543339"/>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p>
        </p:txBody>
      </p:sp>
      <p:pic>
        <p:nvPicPr>
          <p:cNvPr id="7" name="Grafik 6" descr="Dunia">
            <a:extLst>
              <a:ext uri="{FF2B5EF4-FFF2-40B4-BE49-F238E27FC236}">
                <a16:creationId xmlns:a16="http://schemas.microsoft.com/office/drawing/2014/main" xmlns="" id="{BE24BF72-3DBA-4254-AC83-41BFCF314B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218088" y="1144371"/>
            <a:ext cx="1189610" cy="1189610"/>
          </a:xfrm>
          <a:prstGeom prst="rect">
            <a:avLst/>
          </a:prstGeom>
        </p:spPr>
      </p:pic>
      <p:grpSp>
        <p:nvGrpSpPr>
          <p:cNvPr id="18" name="Grup 17">
            <a:extLst>
              <a:ext uri="{FF2B5EF4-FFF2-40B4-BE49-F238E27FC236}">
                <a16:creationId xmlns:a16="http://schemas.microsoft.com/office/drawing/2014/main" xmlns="" id="{2BDEEA09-519C-4FC3-87D4-41D22A5211A1}"/>
              </a:ext>
            </a:extLst>
          </p:cNvPr>
          <p:cNvGrpSpPr/>
          <p:nvPr/>
        </p:nvGrpSpPr>
        <p:grpSpPr>
          <a:xfrm>
            <a:off x="5274469" y="1151114"/>
            <a:ext cx="1646810" cy="1203097"/>
            <a:chOff x="5287390" y="1130884"/>
            <a:chExt cx="1646810" cy="1203097"/>
          </a:xfrm>
          <a:solidFill>
            <a:srgbClr val="00B0F0"/>
          </a:solidFill>
        </p:grpSpPr>
        <p:pic>
          <p:nvPicPr>
            <p:cNvPr id="9" name="Grafik 8" descr="Globe bumi Afrika dan Eropa">
              <a:extLst>
                <a:ext uri="{FF2B5EF4-FFF2-40B4-BE49-F238E27FC236}">
                  <a16:creationId xmlns:a16="http://schemas.microsoft.com/office/drawing/2014/main" xmlns="" id="{F6C79778-B266-486A-B248-1F9EF6D82A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744590" y="1130884"/>
              <a:ext cx="1189610" cy="1189610"/>
            </a:xfrm>
            <a:prstGeom prst="rect">
              <a:avLst/>
            </a:prstGeom>
          </p:spPr>
        </p:pic>
        <p:pic>
          <p:nvPicPr>
            <p:cNvPr id="11" name="Grafik 10" descr="Globe Bumi   Asia">
              <a:extLst>
                <a:ext uri="{FF2B5EF4-FFF2-40B4-BE49-F238E27FC236}">
                  <a16:creationId xmlns:a16="http://schemas.microsoft.com/office/drawing/2014/main" xmlns="" id="{D5DE39B3-8AAD-44DA-939D-1519A91ECE7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5287390" y="1144371"/>
              <a:ext cx="1189610" cy="1189610"/>
            </a:xfrm>
            <a:prstGeom prst="rect">
              <a:avLst/>
            </a:prstGeom>
          </p:spPr>
        </p:pic>
      </p:grpSp>
      <p:pic>
        <p:nvPicPr>
          <p:cNvPr id="13" name="Grafik 12" descr="Prajurit">
            <a:extLst>
              <a:ext uri="{FF2B5EF4-FFF2-40B4-BE49-F238E27FC236}">
                <a16:creationId xmlns:a16="http://schemas.microsoft.com/office/drawing/2014/main" xmlns="" id="{A95D70FD-28DC-4688-B7A6-F3C04E4219F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9788050" y="1164601"/>
            <a:ext cx="1189610" cy="1189610"/>
          </a:xfrm>
          <a:prstGeom prst="rect">
            <a:avLst/>
          </a:prstGeom>
        </p:spPr>
      </p:pic>
      <p:pic>
        <p:nvPicPr>
          <p:cNvPr id="15" name="Grafik 14" descr="Rangkaian bunga">
            <a:extLst>
              <a:ext uri="{FF2B5EF4-FFF2-40B4-BE49-F238E27FC236}">
                <a16:creationId xmlns:a16="http://schemas.microsoft.com/office/drawing/2014/main" xmlns="" id="{C03E9766-65E2-4C86-8828-27BA2EE98E5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8003637" y="4004557"/>
            <a:ext cx="1189610" cy="1189610"/>
          </a:xfrm>
          <a:prstGeom prst="rect">
            <a:avLst/>
          </a:prstGeom>
        </p:spPr>
      </p:pic>
      <p:pic>
        <p:nvPicPr>
          <p:cNvPr id="17" name="Grafik 16" descr="Jabat Tangan">
            <a:extLst>
              <a:ext uri="{FF2B5EF4-FFF2-40B4-BE49-F238E27FC236}">
                <a16:creationId xmlns:a16="http://schemas.microsoft.com/office/drawing/2014/main" xmlns="" id="{003C16FF-EA3B-4897-AFBF-78CAFA5605F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2998755" y="4004557"/>
            <a:ext cx="1189610" cy="1189610"/>
          </a:xfrm>
          <a:prstGeom prst="rect">
            <a:avLst/>
          </a:prstGeom>
        </p:spPr>
      </p:pic>
      <p:sp>
        <p:nvSpPr>
          <p:cNvPr id="19" name="Kotak Teks 18">
            <a:extLst>
              <a:ext uri="{FF2B5EF4-FFF2-40B4-BE49-F238E27FC236}">
                <a16:creationId xmlns:a16="http://schemas.microsoft.com/office/drawing/2014/main" xmlns="" id="{BA2FAB0C-406A-4F56-862A-28C8330368A9}"/>
              </a:ext>
            </a:extLst>
          </p:cNvPr>
          <p:cNvSpPr txBox="1"/>
          <p:nvPr/>
        </p:nvSpPr>
        <p:spPr>
          <a:xfrm>
            <a:off x="815665" y="2333981"/>
            <a:ext cx="1994455" cy="369332"/>
          </a:xfrm>
          <a:prstGeom prst="rect">
            <a:avLst/>
          </a:prstGeom>
          <a:noFill/>
        </p:spPr>
        <p:txBody>
          <a:bodyPr wrap="square" rtlCol="0">
            <a:spAutoFit/>
          </a:bodyPr>
          <a:lstStyle/>
          <a:p>
            <a:pPr algn="ctr"/>
            <a:r>
              <a:rPr lang="id-ID"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Anggota PBB</a:t>
            </a:r>
          </a:p>
        </p:txBody>
      </p:sp>
      <p:sp>
        <p:nvSpPr>
          <p:cNvPr id="21" name="Kotak Teks 20">
            <a:extLst>
              <a:ext uri="{FF2B5EF4-FFF2-40B4-BE49-F238E27FC236}">
                <a16:creationId xmlns:a16="http://schemas.microsoft.com/office/drawing/2014/main" xmlns="" id="{8469B4FB-1F72-4D2E-9232-EB5127226E23}"/>
              </a:ext>
            </a:extLst>
          </p:cNvPr>
          <p:cNvSpPr txBox="1"/>
          <p:nvPr/>
        </p:nvSpPr>
        <p:spPr>
          <a:xfrm>
            <a:off x="4581937" y="2333981"/>
            <a:ext cx="3028125" cy="369332"/>
          </a:xfrm>
          <a:prstGeom prst="rect">
            <a:avLst/>
          </a:prstGeom>
          <a:noFill/>
        </p:spPr>
        <p:txBody>
          <a:bodyPr wrap="square" rtlCol="0">
            <a:spAutoFit/>
          </a:bodyPr>
          <a:lstStyle/>
          <a:p>
            <a:pPr algn="ctr"/>
            <a:r>
              <a:rPr lang="id-ID"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Penyelenggara KAA</a:t>
            </a:r>
          </a:p>
        </p:txBody>
      </p:sp>
      <p:sp>
        <p:nvSpPr>
          <p:cNvPr id="22" name="Kotak Teks 21">
            <a:extLst>
              <a:ext uri="{FF2B5EF4-FFF2-40B4-BE49-F238E27FC236}">
                <a16:creationId xmlns:a16="http://schemas.microsoft.com/office/drawing/2014/main" xmlns="" id="{6CB9AE25-4B93-4440-93E3-497A4466DF38}"/>
              </a:ext>
            </a:extLst>
          </p:cNvPr>
          <p:cNvSpPr txBox="1"/>
          <p:nvPr/>
        </p:nvSpPr>
        <p:spPr>
          <a:xfrm>
            <a:off x="9130524" y="2333981"/>
            <a:ext cx="2504661" cy="369332"/>
          </a:xfrm>
          <a:prstGeom prst="rect">
            <a:avLst/>
          </a:prstGeom>
          <a:noFill/>
        </p:spPr>
        <p:txBody>
          <a:bodyPr wrap="square" rtlCol="0">
            <a:spAutoFit/>
          </a:bodyPr>
          <a:lstStyle/>
          <a:p>
            <a:pPr algn="ctr"/>
            <a:r>
              <a:rPr lang="id-ID"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Misi Perdamaian PBB</a:t>
            </a:r>
          </a:p>
        </p:txBody>
      </p:sp>
      <p:sp>
        <p:nvSpPr>
          <p:cNvPr id="23" name="Kotak Teks 22">
            <a:extLst>
              <a:ext uri="{FF2B5EF4-FFF2-40B4-BE49-F238E27FC236}">
                <a16:creationId xmlns:a16="http://schemas.microsoft.com/office/drawing/2014/main" xmlns="" id="{3C90B299-89E6-4AE2-BC9C-D2C448AFF6B3}"/>
              </a:ext>
            </a:extLst>
          </p:cNvPr>
          <p:cNvSpPr txBox="1"/>
          <p:nvPr/>
        </p:nvSpPr>
        <p:spPr>
          <a:xfrm>
            <a:off x="2596332" y="5056587"/>
            <a:ext cx="1994455" cy="646331"/>
          </a:xfrm>
          <a:prstGeom prst="rect">
            <a:avLst/>
          </a:prstGeom>
          <a:noFill/>
        </p:spPr>
        <p:txBody>
          <a:bodyPr wrap="square" rtlCol="0">
            <a:spAutoFit/>
          </a:bodyPr>
          <a:lstStyle/>
          <a:p>
            <a:pPr algn="ctr"/>
            <a:r>
              <a:rPr lang="id-ID"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Ikut Organisasi Internasional</a:t>
            </a:r>
          </a:p>
        </p:txBody>
      </p:sp>
      <p:sp>
        <p:nvSpPr>
          <p:cNvPr id="24" name="Kotak Teks 23">
            <a:extLst>
              <a:ext uri="{FF2B5EF4-FFF2-40B4-BE49-F238E27FC236}">
                <a16:creationId xmlns:a16="http://schemas.microsoft.com/office/drawing/2014/main" xmlns="" id="{AFB64102-8693-4BBE-9890-AE4E2320320D}"/>
              </a:ext>
            </a:extLst>
          </p:cNvPr>
          <p:cNvSpPr txBox="1"/>
          <p:nvPr/>
        </p:nvSpPr>
        <p:spPr>
          <a:xfrm>
            <a:off x="7336172" y="5056587"/>
            <a:ext cx="2524540" cy="646331"/>
          </a:xfrm>
          <a:prstGeom prst="rect">
            <a:avLst/>
          </a:prstGeom>
          <a:noFill/>
        </p:spPr>
        <p:txBody>
          <a:bodyPr wrap="square" rtlCol="0">
            <a:spAutoFit/>
          </a:bodyPr>
          <a:lstStyle/>
          <a:p>
            <a:pPr algn="ctr"/>
            <a:r>
              <a:rPr lang="id-ID"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Keikutsertaan Olahraga Internasional</a:t>
            </a:r>
          </a:p>
        </p:txBody>
      </p:sp>
    </p:spTree>
    <p:extLst>
      <p:ext uri="{BB962C8B-B14F-4D97-AF65-F5344CB8AC3E}">
        <p14:creationId xmlns:p14="http://schemas.microsoft.com/office/powerpoint/2010/main" val="3473565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750" fill="hold"/>
                                        <p:tgtEl>
                                          <p:spTgt spid="7"/>
                                        </p:tgtEl>
                                        <p:attrNameLst>
                                          <p:attrName>ppt_w</p:attrName>
                                        </p:attrNameLst>
                                      </p:cBhvr>
                                      <p:tavLst>
                                        <p:tav tm="0">
                                          <p:val>
                                            <p:fltVal val="0"/>
                                          </p:val>
                                        </p:tav>
                                        <p:tav tm="100000">
                                          <p:val>
                                            <p:strVal val="#ppt_w"/>
                                          </p:val>
                                        </p:tav>
                                      </p:tavLst>
                                    </p:anim>
                                    <p:anim calcmode="lin" valueType="num">
                                      <p:cBhvr>
                                        <p:cTn id="14" dur="750" fill="hold"/>
                                        <p:tgtEl>
                                          <p:spTgt spid="7"/>
                                        </p:tgtEl>
                                        <p:attrNameLst>
                                          <p:attrName>ppt_h</p:attrName>
                                        </p:attrNameLst>
                                      </p:cBhvr>
                                      <p:tavLst>
                                        <p:tav tm="0">
                                          <p:val>
                                            <p:fltVal val="0"/>
                                          </p:val>
                                        </p:tav>
                                        <p:tav tm="100000">
                                          <p:val>
                                            <p:strVal val="#ppt_h"/>
                                          </p:val>
                                        </p:tav>
                                      </p:tavLst>
                                    </p:anim>
                                    <p:animEffect transition="in" filter="fade">
                                      <p:cBhvr>
                                        <p:cTn id="15" dur="750"/>
                                        <p:tgtEl>
                                          <p:spTgt spid="7"/>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750" fill="hold"/>
                                        <p:tgtEl>
                                          <p:spTgt spid="18"/>
                                        </p:tgtEl>
                                        <p:attrNameLst>
                                          <p:attrName>ppt_w</p:attrName>
                                        </p:attrNameLst>
                                      </p:cBhvr>
                                      <p:tavLst>
                                        <p:tav tm="0">
                                          <p:val>
                                            <p:fltVal val="0"/>
                                          </p:val>
                                        </p:tav>
                                        <p:tav tm="100000">
                                          <p:val>
                                            <p:strVal val="#ppt_w"/>
                                          </p:val>
                                        </p:tav>
                                      </p:tavLst>
                                    </p:anim>
                                    <p:anim calcmode="lin" valueType="num">
                                      <p:cBhvr>
                                        <p:cTn id="19" dur="750" fill="hold"/>
                                        <p:tgtEl>
                                          <p:spTgt spid="18"/>
                                        </p:tgtEl>
                                        <p:attrNameLst>
                                          <p:attrName>ppt_h</p:attrName>
                                        </p:attrNameLst>
                                      </p:cBhvr>
                                      <p:tavLst>
                                        <p:tav tm="0">
                                          <p:val>
                                            <p:fltVal val="0"/>
                                          </p:val>
                                        </p:tav>
                                        <p:tav tm="100000">
                                          <p:val>
                                            <p:strVal val="#ppt_h"/>
                                          </p:val>
                                        </p:tav>
                                      </p:tavLst>
                                    </p:anim>
                                    <p:animEffect transition="in" filter="fade">
                                      <p:cBhvr>
                                        <p:cTn id="20" dur="750"/>
                                        <p:tgtEl>
                                          <p:spTgt spid="18"/>
                                        </p:tgtEl>
                                      </p:cBhvr>
                                    </p:animEffect>
                                  </p:childTnLst>
                                </p:cTn>
                              </p:par>
                              <p:par>
                                <p:cTn id="21" presetID="53" presetClass="entr" presetSubtype="16"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750" fill="hold"/>
                                        <p:tgtEl>
                                          <p:spTgt spid="13"/>
                                        </p:tgtEl>
                                        <p:attrNameLst>
                                          <p:attrName>ppt_w</p:attrName>
                                        </p:attrNameLst>
                                      </p:cBhvr>
                                      <p:tavLst>
                                        <p:tav tm="0">
                                          <p:val>
                                            <p:fltVal val="0"/>
                                          </p:val>
                                        </p:tav>
                                        <p:tav tm="100000">
                                          <p:val>
                                            <p:strVal val="#ppt_w"/>
                                          </p:val>
                                        </p:tav>
                                      </p:tavLst>
                                    </p:anim>
                                    <p:anim calcmode="lin" valueType="num">
                                      <p:cBhvr>
                                        <p:cTn id="24" dur="750" fill="hold"/>
                                        <p:tgtEl>
                                          <p:spTgt spid="13"/>
                                        </p:tgtEl>
                                        <p:attrNameLst>
                                          <p:attrName>ppt_h</p:attrName>
                                        </p:attrNameLst>
                                      </p:cBhvr>
                                      <p:tavLst>
                                        <p:tav tm="0">
                                          <p:val>
                                            <p:fltVal val="0"/>
                                          </p:val>
                                        </p:tav>
                                        <p:tav tm="100000">
                                          <p:val>
                                            <p:strVal val="#ppt_h"/>
                                          </p:val>
                                        </p:tav>
                                      </p:tavLst>
                                    </p:anim>
                                    <p:animEffect transition="in" filter="fade">
                                      <p:cBhvr>
                                        <p:cTn id="25" dur="750"/>
                                        <p:tgtEl>
                                          <p:spTgt spid="13"/>
                                        </p:tgtEl>
                                      </p:cBhvr>
                                    </p:animEffect>
                                  </p:childTnLst>
                                </p:cTn>
                              </p:par>
                              <p:par>
                                <p:cTn id="26" presetID="53" presetClass="entr" presetSubtype="16"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p:cTn id="28" dur="750" fill="hold"/>
                                        <p:tgtEl>
                                          <p:spTgt spid="15"/>
                                        </p:tgtEl>
                                        <p:attrNameLst>
                                          <p:attrName>ppt_w</p:attrName>
                                        </p:attrNameLst>
                                      </p:cBhvr>
                                      <p:tavLst>
                                        <p:tav tm="0">
                                          <p:val>
                                            <p:fltVal val="0"/>
                                          </p:val>
                                        </p:tav>
                                        <p:tav tm="100000">
                                          <p:val>
                                            <p:strVal val="#ppt_w"/>
                                          </p:val>
                                        </p:tav>
                                      </p:tavLst>
                                    </p:anim>
                                    <p:anim calcmode="lin" valueType="num">
                                      <p:cBhvr>
                                        <p:cTn id="29" dur="750" fill="hold"/>
                                        <p:tgtEl>
                                          <p:spTgt spid="15"/>
                                        </p:tgtEl>
                                        <p:attrNameLst>
                                          <p:attrName>ppt_h</p:attrName>
                                        </p:attrNameLst>
                                      </p:cBhvr>
                                      <p:tavLst>
                                        <p:tav tm="0">
                                          <p:val>
                                            <p:fltVal val="0"/>
                                          </p:val>
                                        </p:tav>
                                        <p:tav tm="100000">
                                          <p:val>
                                            <p:strVal val="#ppt_h"/>
                                          </p:val>
                                        </p:tav>
                                      </p:tavLst>
                                    </p:anim>
                                    <p:animEffect transition="in" filter="fade">
                                      <p:cBhvr>
                                        <p:cTn id="30" dur="750"/>
                                        <p:tgtEl>
                                          <p:spTgt spid="15"/>
                                        </p:tgtEl>
                                      </p:cBhvr>
                                    </p:animEffect>
                                  </p:childTnLst>
                                </p:cTn>
                              </p:par>
                              <p:par>
                                <p:cTn id="31" presetID="53" presetClass="entr" presetSubtype="16"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750" fill="hold"/>
                                        <p:tgtEl>
                                          <p:spTgt spid="17"/>
                                        </p:tgtEl>
                                        <p:attrNameLst>
                                          <p:attrName>ppt_w</p:attrName>
                                        </p:attrNameLst>
                                      </p:cBhvr>
                                      <p:tavLst>
                                        <p:tav tm="0">
                                          <p:val>
                                            <p:fltVal val="0"/>
                                          </p:val>
                                        </p:tav>
                                        <p:tav tm="100000">
                                          <p:val>
                                            <p:strVal val="#ppt_w"/>
                                          </p:val>
                                        </p:tav>
                                      </p:tavLst>
                                    </p:anim>
                                    <p:anim calcmode="lin" valueType="num">
                                      <p:cBhvr>
                                        <p:cTn id="34" dur="750" fill="hold"/>
                                        <p:tgtEl>
                                          <p:spTgt spid="17"/>
                                        </p:tgtEl>
                                        <p:attrNameLst>
                                          <p:attrName>ppt_h</p:attrName>
                                        </p:attrNameLst>
                                      </p:cBhvr>
                                      <p:tavLst>
                                        <p:tav tm="0">
                                          <p:val>
                                            <p:fltVal val="0"/>
                                          </p:val>
                                        </p:tav>
                                        <p:tav tm="100000">
                                          <p:val>
                                            <p:strVal val="#ppt_h"/>
                                          </p:val>
                                        </p:tav>
                                      </p:tavLst>
                                    </p:anim>
                                    <p:animEffect transition="in" filter="fade">
                                      <p:cBhvr>
                                        <p:cTn id="35" dur="750"/>
                                        <p:tgtEl>
                                          <p:spTgt spid="17"/>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750" fill="hold"/>
                                        <p:tgtEl>
                                          <p:spTgt spid="19"/>
                                        </p:tgtEl>
                                        <p:attrNameLst>
                                          <p:attrName>ppt_w</p:attrName>
                                        </p:attrNameLst>
                                      </p:cBhvr>
                                      <p:tavLst>
                                        <p:tav tm="0">
                                          <p:val>
                                            <p:fltVal val="0"/>
                                          </p:val>
                                        </p:tav>
                                        <p:tav tm="100000">
                                          <p:val>
                                            <p:strVal val="#ppt_w"/>
                                          </p:val>
                                        </p:tav>
                                      </p:tavLst>
                                    </p:anim>
                                    <p:anim calcmode="lin" valueType="num">
                                      <p:cBhvr>
                                        <p:cTn id="39" dur="750" fill="hold"/>
                                        <p:tgtEl>
                                          <p:spTgt spid="19"/>
                                        </p:tgtEl>
                                        <p:attrNameLst>
                                          <p:attrName>ppt_h</p:attrName>
                                        </p:attrNameLst>
                                      </p:cBhvr>
                                      <p:tavLst>
                                        <p:tav tm="0">
                                          <p:val>
                                            <p:fltVal val="0"/>
                                          </p:val>
                                        </p:tav>
                                        <p:tav tm="100000">
                                          <p:val>
                                            <p:strVal val="#ppt_h"/>
                                          </p:val>
                                        </p:tav>
                                      </p:tavLst>
                                    </p:anim>
                                    <p:animEffect transition="in" filter="fade">
                                      <p:cBhvr>
                                        <p:cTn id="40" dur="750"/>
                                        <p:tgtEl>
                                          <p:spTgt spid="19"/>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p:cTn id="43" dur="750" fill="hold"/>
                                        <p:tgtEl>
                                          <p:spTgt spid="21"/>
                                        </p:tgtEl>
                                        <p:attrNameLst>
                                          <p:attrName>ppt_w</p:attrName>
                                        </p:attrNameLst>
                                      </p:cBhvr>
                                      <p:tavLst>
                                        <p:tav tm="0">
                                          <p:val>
                                            <p:fltVal val="0"/>
                                          </p:val>
                                        </p:tav>
                                        <p:tav tm="100000">
                                          <p:val>
                                            <p:strVal val="#ppt_w"/>
                                          </p:val>
                                        </p:tav>
                                      </p:tavLst>
                                    </p:anim>
                                    <p:anim calcmode="lin" valueType="num">
                                      <p:cBhvr>
                                        <p:cTn id="44" dur="750" fill="hold"/>
                                        <p:tgtEl>
                                          <p:spTgt spid="21"/>
                                        </p:tgtEl>
                                        <p:attrNameLst>
                                          <p:attrName>ppt_h</p:attrName>
                                        </p:attrNameLst>
                                      </p:cBhvr>
                                      <p:tavLst>
                                        <p:tav tm="0">
                                          <p:val>
                                            <p:fltVal val="0"/>
                                          </p:val>
                                        </p:tav>
                                        <p:tav tm="100000">
                                          <p:val>
                                            <p:strVal val="#ppt_h"/>
                                          </p:val>
                                        </p:tav>
                                      </p:tavLst>
                                    </p:anim>
                                    <p:animEffect transition="in" filter="fade">
                                      <p:cBhvr>
                                        <p:cTn id="45" dur="750"/>
                                        <p:tgtEl>
                                          <p:spTgt spid="2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750" fill="hold"/>
                                        <p:tgtEl>
                                          <p:spTgt spid="22"/>
                                        </p:tgtEl>
                                        <p:attrNameLst>
                                          <p:attrName>ppt_w</p:attrName>
                                        </p:attrNameLst>
                                      </p:cBhvr>
                                      <p:tavLst>
                                        <p:tav tm="0">
                                          <p:val>
                                            <p:fltVal val="0"/>
                                          </p:val>
                                        </p:tav>
                                        <p:tav tm="100000">
                                          <p:val>
                                            <p:strVal val="#ppt_w"/>
                                          </p:val>
                                        </p:tav>
                                      </p:tavLst>
                                    </p:anim>
                                    <p:anim calcmode="lin" valueType="num">
                                      <p:cBhvr>
                                        <p:cTn id="49" dur="750" fill="hold"/>
                                        <p:tgtEl>
                                          <p:spTgt spid="22"/>
                                        </p:tgtEl>
                                        <p:attrNameLst>
                                          <p:attrName>ppt_h</p:attrName>
                                        </p:attrNameLst>
                                      </p:cBhvr>
                                      <p:tavLst>
                                        <p:tav tm="0">
                                          <p:val>
                                            <p:fltVal val="0"/>
                                          </p:val>
                                        </p:tav>
                                        <p:tav tm="100000">
                                          <p:val>
                                            <p:strVal val="#ppt_h"/>
                                          </p:val>
                                        </p:tav>
                                      </p:tavLst>
                                    </p:anim>
                                    <p:animEffect transition="in" filter="fade">
                                      <p:cBhvr>
                                        <p:cTn id="50" dur="750"/>
                                        <p:tgtEl>
                                          <p:spTgt spid="22"/>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750" fill="hold"/>
                                        <p:tgtEl>
                                          <p:spTgt spid="23"/>
                                        </p:tgtEl>
                                        <p:attrNameLst>
                                          <p:attrName>ppt_w</p:attrName>
                                        </p:attrNameLst>
                                      </p:cBhvr>
                                      <p:tavLst>
                                        <p:tav tm="0">
                                          <p:val>
                                            <p:fltVal val="0"/>
                                          </p:val>
                                        </p:tav>
                                        <p:tav tm="100000">
                                          <p:val>
                                            <p:strVal val="#ppt_w"/>
                                          </p:val>
                                        </p:tav>
                                      </p:tavLst>
                                    </p:anim>
                                    <p:anim calcmode="lin" valueType="num">
                                      <p:cBhvr>
                                        <p:cTn id="54" dur="750" fill="hold"/>
                                        <p:tgtEl>
                                          <p:spTgt spid="23"/>
                                        </p:tgtEl>
                                        <p:attrNameLst>
                                          <p:attrName>ppt_h</p:attrName>
                                        </p:attrNameLst>
                                      </p:cBhvr>
                                      <p:tavLst>
                                        <p:tav tm="0">
                                          <p:val>
                                            <p:fltVal val="0"/>
                                          </p:val>
                                        </p:tav>
                                        <p:tav tm="100000">
                                          <p:val>
                                            <p:strVal val="#ppt_h"/>
                                          </p:val>
                                        </p:tav>
                                      </p:tavLst>
                                    </p:anim>
                                    <p:animEffect transition="in" filter="fade">
                                      <p:cBhvr>
                                        <p:cTn id="55" dur="750"/>
                                        <p:tgtEl>
                                          <p:spTgt spid="23"/>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750" fill="hold"/>
                                        <p:tgtEl>
                                          <p:spTgt spid="24"/>
                                        </p:tgtEl>
                                        <p:attrNameLst>
                                          <p:attrName>ppt_w</p:attrName>
                                        </p:attrNameLst>
                                      </p:cBhvr>
                                      <p:tavLst>
                                        <p:tav tm="0">
                                          <p:val>
                                            <p:fltVal val="0"/>
                                          </p:val>
                                        </p:tav>
                                        <p:tav tm="100000">
                                          <p:val>
                                            <p:strVal val="#ppt_w"/>
                                          </p:val>
                                        </p:tav>
                                      </p:tavLst>
                                    </p:anim>
                                    <p:anim calcmode="lin" valueType="num">
                                      <p:cBhvr>
                                        <p:cTn id="59" dur="750" fill="hold"/>
                                        <p:tgtEl>
                                          <p:spTgt spid="24"/>
                                        </p:tgtEl>
                                        <p:attrNameLst>
                                          <p:attrName>ppt_h</p:attrName>
                                        </p:attrNameLst>
                                      </p:cBhvr>
                                      <p:tavLst>
                                        <p:tav tm="0">
                                          <p:val>
                                            <p:fltVal val="0"/>
                                          </p:val>
                                        </p:tav>
                                        <p:tav tm="100000">
                                          <p:val>
                                            <p:strVal val="#ppt_h"/>
                                          </p:val>
                                        </p:tav>
                                      </p:tavLst>
                                    </p:anim>
                                    <p:animEffect transition="in" filter="fade">
                                      <p:cBhvr>
                                        <p:cTn id="60" dur="7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9"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Kotak Teks 2">
            <a:extLst>
              <a:ext uri="{FF2B5EF4-FFF2-40B4-BE49-F238E27FC236}">
                <a16:creationId xmlns:a16="http://schemas.microsoft.com/office/drawing/2014/main" xmlns="" id="{E9AC96BC-1622-4B10-B08C-D175D75BC806}"/>
              </a:ext>
            </a:extLst>
          </p:cNvPr>
          <p:cNvSpPr txBox="1"/>
          <p:nvPr/>
        </p:nvSpPr>
        <p:spPr>
          <a:xfrm>
            <a:off x="490330" y="2551837"/>
            <a:ext cx="11211339" cy="1754326"/>
          </a:xfrm>
          <a:prstGeom prst="rect">
            <a:avLst/>
          </a:prstGeom>
          <a:noFill/>
        </p:spPr>
        <p:txBody>
          <a:bodyPr wrap="square" rtlCol="0">
            <a:spAutoFit/>
          </a:bodyPr>
          <a:lstStyle/>
          <a:p>
            <a:pPr algn="ctr"/>
            <a:r>
              <a:rPr lang="id-ID" sz="5400" dirty="0">
                <a:solidFill>
                  <a:schemeClr val="bg1"/>
                </a:solidFill>
                <a:latin typeface="Microsoft JhengHei UI" panose="020B0604030504040204" pitchFamily="34" charset="-120"/>
                <a:ea typeface="Microsoft JhengHei UI" panose="020B0604030504040204" pitchFamily="34" charset="-120"/>
              </a:rPr>
              <a:t>Peran Indonesia Dalam Organisasi Internasional</a:t>
            </a:r>
          </a:p>
        </p:txBody>
      </p:sp>
    </p:spTree>
    <p:extLst>
      <p:ext uri="{BB962C8B-B14F-4D97-AF65-F5344CB8AC3E}">
        <p14:creationId xmlns:p14="http://schemas.microsoft.com/office/powerpoint/2010/main" val="1156399090"/>
      </p:ext>
    </p:extLst>
  </p:cSld>
  <p:clrMapOvr>
    <a:masterClrMapping/>
  </p:clrMapOvr>
  <p:transition spd="slow">
    <p:cover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1999"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Hasil gambar untuk pbb">
            <a:extLst>
              <a:ext uri="{FF2B5EF4-FFF2-40B4-BE49-F238E27FC236}">
                <a16:creationId xmlns:a16="http://schemas.microsoft.com/office/drawing/2014/main" xmlns="" id="{89F76DDB-B411-45DF-93BB-B4382E58E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9997" y="537029"/>
            <a:ext cx="5511999" cy="4680000"/>
          </a:xfrm>
          <a:prstGeom prst="rect">
            <a:avLst/>
          </a:prstGeom>
          <a:noFill/>
          <a:extLst>
            <a:ext uri="{909E8E84-426E-40DD-AFC4-6F175D3DCCD1}">
              <a14:hiddenFill xmlns:a14="http://schemas.microsoft.com/office/drawing/2010/main">
                <a:solidFill>
                  <a:srgbClr val="FFFFFF"/>
                </a:solidFill>
              </a14:hiddenFill>
            </a:ext>
          </a:extLst>
        </p:spPr>
      </p:pic>
      <p:sp>
        <p:nvSpPr>
          <p:cNvPr id="4" name="Kotak Teks 3">
            <a:extLst>
              <a:ext uri="{FF2B5EF4-FFF2-40B4-BE49-F238E27FC236}">
                <a16:creationId xmlns:a16="http://schemas.microsoft.com/office/drawing/2014/main" xmlns="" id="{3FC6381D-9DC7-4735-81DB-8172D20B45E8}"/>
              </a:ext>
            </a:extLst>
          </p:cNvPr>
          <p:cNvSpPr txBox="1"/>
          <p:nvPr/>
        </p:nvSpPr>
        <p:spPr>
          <a:xfrm>
            <a:off x="2915475" y="5217029"/>
            <a:ext cx="6361044" cy="830997"/>
          </a:xfrm>
          <a:prstGeom prst="rect">
            <a:avLst/>
          </a:prstGeom>
          <a:noFill/>
        </p:spPr>
        <p:txBody>
          <a:bodyPr wrap="square" rtlCol="0" anchor="ctr">
            <a:spAutoFit/>
          </a:bodyPr>
          <a:lstStyle/>
          <a:p>
            <a:pPr algn="ctr"/>
            <a:r>
              <a:rPr lang="id-ID" sz="4800" dirty="0">
                <a:solidFill>
                  <a:srgbClr val="75B7F9"/>
                </a:solidFill>
                <a:latin typeface="Microsoft JhengHei UI" panose="020B0604030504040204" pitchFamily="34" charset="-120"/>
                <a:ea typeface="Microsoft JhengHei UI" panose="020B0604030504040204" pitchFamily="34" charset="-120"/>
              </a:rPr>
              <a:t>UNITED NATIONS</a:t>
            </a:r>
          </a:p>
        </p:txBody>
      </p:sp>
    </p:spTree>
    <p:extLst>
      <p:ext uri="{BB962C8B-B14F-4D97-AF65-F5344CB8AC3E}">
        <p14:creationId xmlns:p14="http://schemas.microsoft.com/office/powerpoint/2010/main" val="1540675975"/>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Persegi Panjang 4">
            <a:extLst>
              <a:ext uri="{FF2B5EF4-FFF2-40B4-BE49-F238E27FC236}">
                <a16:creationId xmlns:a16="http://schemas.microsoft.com/office/drawing/2014/main" xmlns="" id="{4B0D90BB-8E98-45B8-A4A0-5CD9230AE177}"/>
              </a:ext>
            </a:extLst>
          </p:cNvPr>
          <p:cNvSpPr/>
          <p:nvPr/>
        </p:nvSpPr>
        <p:spPr>
          <a:xfrm>
            <a:off x="1" y="0"/>
            <a:ext cx="360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Persegi Panjang 5">
            <a:extLst>
              <a:ext uri="{FF2B5EF4-FFF2-40B4-BE49-F238E27FC236}">
                <a16:creationId xmlns:a16="http://schemas.microsoft.com/office/drawing/2014/main" xmlns="" id="{91687D4C-8637-48AB-937C-5997E0E26174}"/>
              </a:ext>
            </a:extLst>
          </p:cNvPr>
          <p:cNvSpPr/>
          <p:nvPr/>
        </p:nvSpPr>
        <p:spPr>
          <a:xfrm>
            <a:off x="1492420" y="27851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Economic And Social Council/Dewan Ekonomi Dan Sosial</a:t>
            </a:r>
          </a:p>
        </p:txBody>
      </p:sp>
      <p:sp>
        <p:nvSpPr>
          <p:cNvPr id="9" name="Persegi Panjang 8">
            <a:extLst>
              <a:ext uri="{FF2B5EF4-FFF2-40B4-BE49-F238E27FC236}">
                <a16:creationId xmlns:a16="http://schemas.microsoft.com/office/drawing/2014/main" xmlns="" id="{605AAB5C-8DE3-4DDC-879B-22E606DD6CB4}"/>
              </a:ext>
            </a:extLst>
          </p:cNvPr>
          <p:cNvSpPr/>
          <p:nvPr/>
        </p:nvSpPr>
        <p:spPr>
          <a:xfrm>
            <a:off x="1492420" y="472685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Ketua Sidang Majelis Umum PBB Tahun 1974 (Adam Malik)</a:t>
            </a:r>
          </a:p>
        </p:txBody>
      </p:sp>
      <p:sp>
        <p:nvSpPr>
          <p:cNvPr id="10" name="Persegi Panjang 9">
            <a:extLst>
              <a:ext uri="{FF2B5EF4-FFF2-40B4-BE49-F238E27FC236}">
                <a16:creationId xmlns:a16="http://schemas.microsoft.com/office/drawing/2014/main" xmlns="" id="{46520A0B-A7D6-44E9-9E2D-BC87CE2EE2ED}"/>
              </a:ext>
            </a:extLst>
          </p:cNvPr>
          <p:cNvSpPr/>
          <p:nvPr/>
        </p:nvSpPr>
        <p:spPr>
          <a:xfrm>
            <a:off x="4413535" y="3624550"/>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Anggota Dewan HAM PBB Tahun 2006, 2007-2010</a:t>
            </a:r>
          </a:p>
        </p:txBody>
      </p:sp>
      <p:sp>
        <p:nvSpPr>
          <p:cNvPr id="11" name="Persegi Panjang 10">
            <a:extLst>
              <a:ext uri="{FF2B5EF4-FFF2-40B4-BE49-F238E27FC236}">
                <a16:creationId xmlns:a16="http://schemas.microsoft.com/office/drawing/2014/main" xmlns="" id="{9B0909E4-1DE7-46FA-944E-87CC11A9F0AF}"/>
              </a:ext>
            </a:extLst>
          </p:cNvPr>
          <p:cNvSpPr/>
          <p:nvPr/>
        </p:nvSpPr>
        <p:spPr>
          <a:xfrm>
            <a:off x="1492420" y="250268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Anggota Tidak Tetap DK PBB 1974-1975, 1995-1996, 2007-2009</a:t>
            </a:r>
          </a:p>
        </p:txBody>
      </p:sp>
      <p:sp>
        <p:nvSpPr>
          <p:cNvPr id="15" name="Persegi Panjang 14">
            <a:extLst>
              <a:ext uri="{FF2B5EF4-FFF2-40B4-BE49-F238E27FC236}">
                <a16:creationId xmlns:a16="http://schemas.microsoft.com/office/drawing/2014/main" xmlns="" id="{D8DA0A14-2C30-4D2D-90B0-86B47BD43C7D}"/>
              </a:ext>
            </a:extLst>
          </p:cNvPr>
          <p:cNvSpPr/>
          <p:nvPr/>
        </p:nvSpPr>
        <p:spPr>
          <a:xfrm>
            <a:off x="4413535" y="1418748"/>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Labour Organization/Organisasi Buruh Internasional</a:t>
            </a:r>
          </a:p>
        </p:txBody>
      </p:sp>
      <p:sp>
        <p:nvSpPr>
          <p:cNvPr id="17" name="Persegi Panjang 16">
            <a:extLst>
              <a:ext uri="{FF2B5EF4-FFF2-40B4-BE49-F238E27FC236}">
                <a16:creationId xmlns:a16="http://schemas.microsoft.com/office/drawing/2014/main" xmlns="" id="{839184A6-BA5C-44DA-B040-01DE20641672}"/>
              </a:ext>
            </a:extLst>
          </p:cNvPr>
          <p:cNvSpPr/>
          <p:nvPr/>
        </p:nvSpPr>
        <p:spPr>
          <a:xfrm>
            <a:off x="4413535" y="5792428"/>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Food And Agriculture Organization/Organisasi Pangan Dan Pertanian</a:t>
            </a:r>
          </a:p>
        </p:txBody>
      </p:sp>
    </p:spTree>
    <p:extLst>
      <p:ext uri="{BB962C8B-B14F-4D97-AF65-F5344CB8AC3E}">
        <p14:creationId xmlns:p14="http://schemas.microsoft.com/office/powerpoint/2010/main" val="2945863003"/>
      </p:ext>
    </p:extLst>
  </p:cSld>
  <p:clrMapOvr>
    <a:masterClrMapping/>
  </p:clrMapOvr>
  <p:transition spd="med">
    <p:pull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1000"/>
                                        <p:tgtEl>
                                          <p:spTgt spid="11"/>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right)">
                                      <p:cBhvr>
                                        <p:cTn id="16" dur="1000"/>
                                        <p:tgtEl>
                                          <p:spTgt spid="10"/>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right)">
                                      <p:cBhvr>
                                        <p:cTn id="19" dur="1000"/>
                                        <p:tgtEl>
                                          <p:spTgt spid="15"/>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5"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Persegi Panjang 11">
            <a:extLst>
              <a:ext uri="{FF2B5EF4-FFF2-40B4-BE49-F238E27FC236}">
                <a16:creationId xmlns:a16="http://schemas.microsoft.com/office/drawing/2014/main" xmlns="" id="{3B357589-81BE-421A-ACF4-9FD2949BD34D}"/>
              </a:ext>
            </a:extLst>
          </p:cNvPr>
          <p:cNvSpPr/>
          <p:nvPr/>
        </p:nvSpPr>
        <p:spPr>
          <a:xfrm>
            <a:off x="1492420" y="21825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Ikut Dalam Pasukan Perdamaian PBB (Kontingen Garuda)</a:t>
            </a:r>
          </a:p>
        </p:txBody>
      </p:sp>
      <p:pic>
        <p:nvPicPr>
          <p:cNvPr id="3" name="Gambar 2">
            <a:extLst>
              <a:ext uri="{FF2B5EF4-FFF2-40B4-BE49-F238E27FC236}">
                <a16:creationId xmlns:a16="http://schemas.microsoft.com/office/drawing/2014/main" xmlns="" id="{0BA748CE-8FEB-4272-A926-560707EDC9EA}"/>
              </a:ext>
            </a:extLst>
          </p:cNvPr>
          <p:cNvPicPr>
            <a:picLocks noChangeAspect="1"/>
          </p:cNvPicPr>
          <p:nvPr/>
        </p:nvPicPr>
        <p:blipFill rotWithShape="1">
          <a:blip r:embed="rId2"/>
          <a:srcRect t="14108" b="3801"/>
          <a:stretch/>
        </p:blipFill>
        <p:spPr>
          <a:xfrm>
            <a:off x="1183221" y="1300514"/>
            <a:ext cx="9825558" cy="5403123"/>
          </a:xfrm>
          <a:prstGeom prst="rect">
            <a:avLst/>
          </a:prstGeom>
        </p:spPr>
      </p:pic>
    </p:spTree>
    <p:extLst>
      <p:ext uri="{BB962C8B-B14F-4D97-AF65-F5344CB8AC3E}">
        <p14:creationId xmlns:p14="http://schemas.microsoft.com/office/powerpoint/2010/main" val="1820943692"/>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Persegi Panjang 4">
            <a:extLst>
              <a:ext uri="{FF2B5EF4-FFF2-40B4-BE49-F238E27FC236}">
                <a16:creationId xmlns:a16="http://schemas.microsoft.com/office/drawing/2014/main" xmlns="" id="{4B0D90BB-8E98-45B8-A4A0-5CD9230AE177}"/>
              </a:ext>
            </a:extLst>
          </p:cNvPr>
          <p:cNvSpPr/>
          <p:nvPr/>
        </p:nvSpPr>
        <p:spPr>
          <a:xfrm>
            <a:off x="1" y="0"/>
            <a:ext cx="360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6" name="Persegi Panjang 5">
            <a:extLst>
              <a:ext uri="{FF2B5EF4-FFF2-40B4-BE49-F238E27FC236}">
                <a16:creationId xmlns:a16="http://schemas.microsoft.com/office/drawing/2014/main" xmlns="" id="{91687D4C-8637-48AB-937C-5997E0E26174}"/>
              </a:ext>
            </a:extLst>
          </p:cNvPr>
          <p:cNvSpPr/>
          <p:nvPr/>
        </p:nvSpPr>
        <p:spPr>
          <a:xfrm>
            <a:off x="1492420" y="27851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Economic And Social Council/Dewan Ekonomi Dan Sosial</a:t>
            </a:r>
          </a:p>
        </p:txBody>
      </p:sp>
      <p:sp>
        <p:nvSpPr>
          <p:cNvPr id="9" name="Persegi Panjang 8">
            <a:extLst>
              <a:ext uri="{FF2B5EF4-FFF2-40B4-BE49-F238E27FC236}">
                <a16:creationId xmlns:a16="http://schemas.microsoft.com/office/drawing/2014/main" xmlns="" id="{605AAB5C-8DE3-4DDC-879B-22E606DD6CB4}"/>
              </a:ext>
            </a:extLst>
          </p:cNvPr>
          <p:cNvSpPr/>
          <p:nvPr/>
        </p:nvSpPr>
        <p:spPr>
          <a:xfrm>
            <a:off x="1492420" y="472685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Ketua Sidang Majelis Umum PBB Tahun 1974 (Adam Malik)</a:t>
            </a:r>
          </a:p>
        </p:txBody>
      </p:sp>
      <p:sp>
        <p:nvSpPr>
          <p:cNvPr id="10" name="Persegi Panjang 9">
            <a:extLst>
              <a:ext uri="{FF2B5EF4-FFF2-40B4-BE49-F238E27FC236}">
                <a16:creationId xmlns:a16="http://schemas.microsoft.com/office/drawing/2014/main" xmlns="" id="{46520A0B-A7D6-44E9-9E2D-BC87CE2EE2ED}"/>
              </a:ext>
            </a:extLst>
          </p:cNvPr>
          <p:cNvSpPr/>
          <p:nvPr/>
        </p:nvSpPr>
        <p:spPr>
          <a:xfrm>
            <a:off x="4413535" y="3624550"/>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Anggota Dewan HAM PBB Tahun 2006, 2007-2010</a:t>
            </a:r>
          </a:p>
        </p:txBody>
      </p:sp>
      <p:sp>
        <p:nvSpPr>
          <p:cNvPr id="11" name="Persegi Panjang 10">
            <a:extLst>
              <a:ext uri="{FF2B5EF4-FFF2-40B4-BE49-F238E27FC236}">
                <a16:creationId xmlns:a16="http://schemas.microsoft.com/office/drawing/2014/main" xmlns="" id="{9B0909E4-1DE7-46FA-944E-87CC11A9F0AF}"/>
              </a:ext>
            </a:extLst>
          </p:cNvPr>
          <p:cNvSpPr/>
          <p:nvPr/>
        </p:nvSpPr>
        <p:spPr>
          <a:xfrm>
            <a:off x="1492420" y="2502687"/>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Anggota Tidak Tetap DK PBB 1974-1975, 1995-1996, 2007-2009</a:t>
            </a:r>
          </a:p>
        </p:txBody>
      </p:sp>
      <p:sp>
        <p:nvSpPr>
          <p:cNvPr id="15" name="Persegi Panjang 14">
            <a:extLst>
              <a:ext uri="{FF2B5EF4-FFF2-40B4-BE49-F238E27FC236}">
                <a16:creationId xmlns:a16="http://schemas.microsoft.com/office/drawing/2014/main" xmlns="" id="{D8DA0A14-2C30-4D2D-90B0-86B47BD43C7D}"/>
              </a:ext>
            </a:extLst>
          </p:cNvPr>
          <p:cNvSpPr/>
          <p:nvPr/>
        </p:nvSpPr>
        <p:spPr>
          <a:xfrm>
            <a:off x="4413535" y="1418748"/>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International Labour Organization/Organisasi Buruh Internasional</a:t>
            </a:r>
          </a:p>
        </p:txBody>
      </p:sp>
      <p:sp>
        <p:nvSpPr>
          <p:cNvPr id="17" name="Persegi Panjang 16">
            <a:extLst>
              <a:ext uri="{FF2B5EF4-FFF2-40B4-BE49-F238E27FC236}">
                <a16:creationId xmlns:a16="http://schemas.microsoft.com/office/drawing/2014/main" xmlns="" id="{839184A6-BA5C-44DA-B040-01DE20641672}"/>
              </a:ext>
            </a:extLst>
          </p:cNvPr>
          <p:cNvSpPr/>
          <p:nvPr/>
        </p:nvSpPr>
        <p:spPr>
          <a:xfrm>
            <a:off x="4413535" y="5792428"/>
            <a:ext cx="6480000" cy="864000"/>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a:latin typeface="Microsoft Sans Serif" panose="020B0604020202020204" pitchFamily="34" charset="0"/>
                <a:ea typeface="Microsoft Sans Serif" panose="020B0604020202020204" pitchFamily="34" charset="0"/>
                <a:cs typeface="Microsoft Sans Serif" panose="020B0604020202020204" pitchFamily="34" charset="0"/>
              </a:rPr>
              <a:t>Food And Agriculture Organization/Organisasi Pangan Dan Pertanian</a:t>
            </a:r>
          </a:p>
        </p:txBody>
      </p:sp>
    </p:spTree>
    <p:extLst>
      <p:ext uri="{BB962C8B-B14F-4D97-AF65-F5344CB8AC3E}">
        <p14:creationId xmlns:p14="http://schemas.microsoft.com/office/powerpoint/2010/main" val="2360993706"/>
      </p:ext>
    </p:extLst>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ambar 5">
            <a:extLst>
              <a:ext uri="{FF2B5EF4-FFF2-40B4-BE49-F238E27FC236}">
                <a16:creationId xmlns:a16="http://schemas.microsoft.com/office/drawing/2014/main" xmlns="" id="{8BC19CFC-1B7E-464F-ADAC-E7F021AF6D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6000" y="729000"/>
            <a:ext cx="5400000" cy="5400000"/>
          </a:xfrm>
          <a:prstGeom prst="rect">
            <a:avLst/>
          </a:prstGeom>
        </p:spPr>
      </p:pic>
    </p:spTree>
    <p:extLst>
      <p:ext uri="{BB962C8B-B14F-4D97-AF65-F5344CB8AC3E}">
        <p14:creationId xmlns:p14="http://schemas.microsoft.com/office/powerpoint/2010/main" val="4055670929"/>
      </p:ext>
    </p:extLst>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Persegi Panjang 3">
            <a:extLst>
              <a:ext uri="{FF2B5EF4-FFF2-40B4-BE49-F238E27FC236}">
                <a16:creationId xmlns:a16="http://schemas.microsoft.com/office/drawing/2014/main" xmlns="" id="{E025D1B6-A7B2-4DFF-83CD-8D3B722D94CD}"/>
              </a:ext>
            </a:extLst>
          </p:cNvPr>
          <p:cNvSpPr/>
          <p:nvPr/>
        </p:nvSpPr>
        <p:spPr>
          <a:xfrm>
            <a:off x="11832000" y="0"/>
            <a:ext cx="360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Persegi Panjang 2">
            <a:extLst>
              <a:ext uri="{FF2B5EF4-FFF2-40B4-BE49-F238E27FC236}">
                <a16:creationId xmlns:a16="http://schemas.microsoft.com/office/drawing/2014/main" xmlns="" id="{82725788-B229-4949-8F9D-3DB47C2155D5}"/>
              </a:ext>
            </a:extLst>
          </p:cNvPr>
          <p:cNvSpPr/>
          <p:nvPr/>
        </p:nvSpPr>
        <p:spPr>
          <a:xfrm>
            <a:off x="3219602" y="500255"/>
            <a:ext cx="5380383"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latin typeface="Microsoft Sans Serif" panose="020B0604020202020204" pitchFamily="34" charset="0"/>
                <a:ea typeface="Microsoft Sans Serif" panose="020B0604020202020204" pitchFamily="34" charset="0"/>
                <a:cs typeface="Microsoft Sans Serif" panose="020B0604020202020204" pitchFamily="34" charset="0"/>
              </a:rPr>
              <a:t>Negara - Negara Pendiri ASEAN</a:t>
            </a:r>
          </a:p>
        </p:txBody>
      </p:sp>
      <p:grpSp>
        <p:nvGrpSpPr>
          <p:cNvPr id="17" name="Grup 16">
            <a:extLst>
              <a:ext uri="{FF2B5EF4-FFF2-40B4-BE49-F238E27FC236}">
                <a16:creationId xmlns:a16="http://schemas.microsoft.com/office/drawing/2014/main" xmlns="" id="{B7C5BAA9-8322-4076-BC0D-A52DD3D76853}"/>
              </a:ext>
            </a:extLst>
          </p:cNvPr>
          <p:cNvGrpSpPr/>
          <p:nvPr/>
        </p:nvGrpSpPr>
        <p:grpSpPr>
          <a:xfrm>
            <a:off x="4868250" y="1899477"/>
            <a:ext cx="2101008" cy="3584685"/>
            <a:chOff x="4874455" y="1607929"/>
            <a:chExt cx="2101008" cy="3584685"/>
          </a:xfrm>
        </p:grpSpPr>
        <p:pic>
          <p:nvPicPr>
            <p:cNvPr id="5" name="Gambar 4">
              <a:extLst>
                <a:ext uri="{FF2B5EF4-FFF2-40B4-BE49-F238E27FC236}">
                  <a16:creationId xmlns:a16="http://schemas.microsoft.com/office/drawing/2014/main" xmlns="" id="{A689B34F-7419-4AE8-AD27-929F13B362E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t="603" b="603"/>
            <a:stretch/>
          </p:blipFill>
          <p:spPr>
            <a:xfrm>
              <a:off x="4879963" y="2398614"/>
              <a:ext cx="2095500" cy="2794000"/>
            </a:xfrm>
            <a:prstGeom prst="rect">
              <a:avLst/>
            </a:prstGeom>
          </p:spPr>
        </p:pic>
        <p:sp>
          <p:nvSpPr>
            <p:cNvPr id="10" name="Persegi Panjang 9">
              <a:extLst>
                <a:ext uri="{FF2B5EF4-FFF2-40B4-BE49-F238E27FC236}">
                  <a16:creationId xmlns:a16="http://schemas.microsoft.com/office/drawing/2014/main" xmlns="" id="{8EC4F0E3-E15E-4F5B-AAAF-44CE73809410}"/>
                </a:ext>
              </a:extLst>
            </p:cNvPr>
            <p:cNvSpPr/>
            <p:nvPr/>
          </p:nvSpPr>
          <p:spPr>
            <a:xfrm>
              <a:off x="4874455" y="1607929"/>
              <a:ext cx="2095500"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Indonesia</a:t>
              </a:r>
            </a:p>
          </p:txBody>
        </p:sp>
      </p:grpSp>
      <p:grpSp>
        <p:nvGrpSpPr>
          <p:cNvPr id="19" name="Grup 18">
            <a:extLst>
              <a:ext uri="{FF2B5EF4-FFF2-40B4-BE49-F238E27FC236}">
                <a16:creationId xmlns:a16="http://schemas.microsoft.com/office/drawing/2014/main" xmlns="" id="{BE0F71E8-4426-4F8E-B493-5D72F4E35EA4}"/>
              </a:ext>
            </a:extLst>
          </p:cNvPr>
          <p:cNvGrpSpPr/>
          <p:nvPr/>
        </p:nvGrpSpPr>
        <p:grpSpPr>
          <a:xfrm>
            <a:off x="7146473" y="1899477"/>
            <a:ext cx="2095500" cy="3585085"/>
            <a:chOff x="7152678" y="1607929"/>
            <a:chExt cx="2095500" cy="3585085"/>
          </a:xfrm>
        </p:grpSpPr>
        <p:pic>
          <p:nvPicPr>
            <p:cNvPr id="7" name="Gambar 6">
              <a:extLst>
                <a:ext uri="{FF2B5EF4-FFF2-40B4-BE49-F238E27FC236}">
                  <a16:creationId xmlns:a16="http://schemas.microsoft.com/office/drawing/2014/main" xmlns="" id="{96F5C3C6-D3B7-44F9-B127-3A6AB7C50FE8}"/>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Lst>
            </a:blip>
            <a:srcRect t="563" b="6019"/>
            <a:stretch/>
          </p:blipFill>
          <p:spPr>
            <a:xfrm>
              <a:off x="7152678" y="2399014"/>
              <a:ext cx="2095500" cy="2794000"/>
            </a:xfrm>
            <a:prstGeom prst="rect">
              <a:avLst/>
            </a:prstGeom>
          </p:spPr>
        </p:pic>
        <p:sp>
          <p:nvSpPr>
            <p:cNvPr id="11" name="Persegi Panjang 10">
              <a:extLst>
                <a:ext uri="{FF2B5EF4-FFF2-40B4-BE49-F238E27FC236}">
                  <a16:creationId xmlns:a16="http://schemas.microsoft.com/office/drawing/2014/main" xmlns="" id="{F33CB70F-CA0D-4DF2-8E08-A4984C0C2006}"/>
                </a:ext>
              </a:extLst>
            </p:cNvPr>
            <p:cNvSpPr/>
            <p:nvPr/>
          </p:nvSpPr>
          <p:spPr>
            <a:xfrm>
              <a:off x="7152678" y="1607929"/>
              <a:ext cx="2095500"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Malaysia</a:t>
              </a:r>
            </a:p>
          </p:txBody>
        </p:sp>
      </p:grpSp>
      <p:grpSp>
        <p:nvGrpSpPr>
          <p:cNvPr id="16" name="Grup 15">
            <a:extLst>
              <a:ext uri="{FF2B5EF4-FFF2-40B4-BE49-F238E27FC236}">
                <a16:creationId xmlns:a16="http://schemas.microsoft.com/office/drawing/2014/main" xmlns="" id="{01D5295D-17D1-46B8-9502-347DB7FAC09B}"/>
              </a:ext>
            </a:extLst>
          </p:cNvPr>
          <p:cNvGrpSpPr/>
          <p:nvPr/>
        </p:nvGrpSpPr>
        <p:grpSpPr>
          <a:xfrm>
            <a:off x="2590026" y="1899477"/>
            <a:ext cx="2095501" cy="3585086"/>
            <a:chOff x="2596231" y="1607929"/>
            <a:chExt cx="2095501" cy="3585086"/>
          </a:xfrm>
        </p:grpSpPr>
        <p:pic>
          <p:nvPicPr>
            <p:cNvPr id="6" name="Gambar 5">
              <a:extLst>
                <a:ext uri="{FF2B5EF4-FFF2-40B4-BE49-F238E27FC236}">
                  <a16:creationId xmlns:a16="http://schemas.microsoft.com/office/drawing/2014/main" xmlns="" id="{859DBB10-C5B8-4333-8685-2D94C1A6617A}"/>
                </a:ext>
              </a:extLst>
            </p:cNvPr>
            <p:cNvPicPr>
              <a:picLocks noChangeAspect="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Lst>
            </a:blip>
            <a:srcRect l="521" r="521"/>
            <a:stretch/>
          </p:blipFill>
          <p:spPr>
            <a:xfrm>
              <a:off x="2596231" y="2399014"/>
              <a:ext cx="2095501" cy="2794001"/>
            </a:xfrm>
            <a:prstGeom prst="rect">
              <a:avLst/>
            </a:prstGeom>
          </p:spPr>
        </p:pic>
        <p:sp>
          <p:nvSpPr>
            <p:cNvPr id="12" name="Persegi Panjang 11">
              <a:extLst>
                <a:ext uri="{FF2B5EF4-FFF2-40B4-BE49-F238E27FC236}">
                  <a16:creationId xmlns:a16="http://schemas.microsoft.com/office/drawing/2014/main" xmlns="" id="{07290EC1-53C4-4DE5-849D-699F63646843}"/>
                </a:ext>
              </a:extLst>
            </p:cNvPr>
            <p:cNvSpPr/>
            <p:nvPr/>
          </p:nvSpPr>
          <p:spPr>
            <a:xfrm>
              <a:off x="2596232" y="1607929"/>
              <a:ext cx="2095500"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Filipina</a:t>
              </a:r>
            </a:p>
          </p:txBody>
        </p:sp>
      </p:grpSp>
      <p:grpSp>
        <p:nvGrpSpPr>
          <p:cNvPr id="18" name="Grup 17">
            <a:extLst>
              <a:ext uri="{FF2B5EF4-FFF2-40B4-BE49-F238E27FC236}">
                <a16:creationId xmlns:a16="http://schemas.microsoft.com/office/drawing/2014/main" xmlns="" id="{4C6613A8-3EFB-459D-B544-A88570EA6A54}"/>
              </a:ext>
            </a:extLst>
          </p:cNvPr>
          <p:cNvGrpSpPr/>
          <p:nvPr/>
        </p:nvGrpSpPr>
        <p:grpSpPr>
          <a:xfrm>
            <a:off x="9421769" y="1899477"/>
            <a:ext cx="2098427" cy="3584685"/>
            <a:chOff x="9427974" y="1607929"/>
            <a:chExt cx="2098427" cy="3584685"/>
          </a:xfrm>
        </p:grpSpPr>
        <p:pic>
          <p:nvPicPr>
            <p:cNvPr id="8" name="Gambar 7">
              <a:extLst>
                <a:ext uri="{FF2B5EF4-FFF2-40B4-BE49-F238E27FC236}">
                  <a16:creationId xmlns:a16="http://schemas.microsoft.com/office/drawing/2014/main" xmlns="" id="{F17FA4EF-9EEC-4CBB-86F9-69D441A0FEB3}"/>
                </a:ext>
              </a:extLst>
            </p:cNvPr>
            <p:cNvPicPr>
              <a:picLocks noChangeAspect="1"/>
            </p:cNvPicPr>
            <p:nvPr/>
          </p:nvPicPr>
          <p:blipFill rotWithShape="1">
            <a:blip r:embed="rId8">
              <a:extLst>
                <a:ext uri="{BEBA8EAE-BF5A-486C-A8C5-ECC9F3942E4B}">
                  <a14:imgProps xmlns:a14="http://schemas.microsoft.com/office/drawing/2010/main">
                    <a14:imgLayer r:embed="rId9">
                      <a14:imgEffect>
                        <a14:saturation sat="0"/>
                      </a14:imgEffect>
                    </a14:imgLayer>
                  </a14:imgProps>
                </a:ext>
              </a:extLst>
            </a:blip>
            <a:srcRect l="1656" r="15544"/>
            <a:stretch/>
          </p:blipFill>
          <p:spPr>
            <a:xfrm>
              <a:off x="9427974" y="2399014"/>
              <a:ext cx="2095200" cy="2793600"/>
            </a:xfrm>
            <a:prstGeom prst="rect">
              <a:avLst/>
            </a:prstGeom>
          </p:spPr>
        </p:pic>
        <p:sp>
          <p:nvSpPr>
            <p:cNvPr id="13" name="Persegi Panjang 12">
              <a:extLst>
                <a:ext uri="{FF2B5EF4-FFF2-40B4-BE49-F238E27FC236}">
                  <a16:creationId xmlns:a16="http://schemas.microsoft.com/office/drawing/2014/main" xmlns="" id="{F18B9427-AA1F-44C7-8BDB-59012586970E}"/>
                </a:ext>
              </a:extLst>
            </p:cNvPr>
            <p:cNvSpPr/>
            <p:nvPr/>
          </p:nvSpPr>
          <p:spPr>
            <a:xfrm>
              <a:off x="9430901" y="1607929"/>
              <a:ext cx="2095500"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Singapura</a:t>
              </a:r>
            </a:p>
          </p:txBody>
        </p:sp>
      </p:grpSp>
      <p:grpSp>
        <p:nvGrpSpPr>
          <p:cNvPr id="15" name="Grup 14">
            <a:extLst>
              <a:ext uri="{FF2B5EF4-FFF2-40B4-BE49-F238E27FC236}">
                <a16:creationId xmlns:a16="http://schemas.microsoft.com/office/drawing/2014/main" xmlns="" id="{8B2C44A3-01D7-4827-9F5A-9BF0727D1BD2}"/>
              </a:ext>
            </a:extLst>
          </p:cNvPr>
          <p:cNvGrpSpPr/>
          <p:nvPr/>
        </p:nvGrpSpPr>
        <p:grpSpPr>
          <a:xfrm>
            <a:off x="311804" y="1895432"/>
            <a:ext cx="2095500" cy="3589130"/>
            <a:chOff x="318009" y="1603884"/>
            <a:chExt cx="2095500" cy="3589130"/>
          </a:xfrm>
        </p:grpSpPr>
        <p:pic>
          <p:nvPicPr>
            <p:cNvPr id="9" name="Gambar 8">
              <a:extLst>
                <a:ext uri="{FF2B5EF4-FFF2-40B4-BE49-F238E27FC236}">
                  <a16:creationId xmlns:a16="http://schemas.microsoft.com/office/drawing/2014/main" xmlns="" id="{697BBB7A-AEC5-4165-9541-E06A070C8F2F}"/>
                </a:ext>
              </a:extLst>
            </p:cNvPr>
            <p:cNvPicPr>
              <a:picLocks noChangeAspect="1"/>
            </p:cNvPicPr>
            <p:nvPr/>
          </p:nvPicPr>
          <p:blipFill rotWithShape="1">
            <a:blip r:embed="rId10">
              <a:extLst>
                <a:ext uri="{BEBA8EAE-BF5A-486C-A8C5-ECC9F3942E4B}">
                  <a14:imgProps xmlns:a14="http://schemas.microsoft.com/office/drawing/2010/main">
                    <a14:imgLayer r:embed="rId11">
                      <a14:imgEffect>
                        <a14:saturation sat="0"/>
                      </a14:imgEffect>
                    </a14:imgLayer>
                  </a14:imgProps>
                </a:ext>
              </a:extLst>
            </a:blip>
            <a:srcRect l="1269" r="1269"/>
            <a:stretch/>
          </p:blipFill>
          <p:spPr>
            <a:xfrm>
              <a:off x="318009" y="2399014"/>
              <a:ext cx="2095500" cy="2794000"/>
            </a:xfrm>
            <a:prstGeom prst="rect">
              <a:avLst/>
            </a:prstGeom>
          </p:spPr>
        </p:pic>
        <p:sp>
          <p:nvSpPr>
            <p:cNvPr id="14" name="Persegi Panjang 13">
              <a:extLst>
                <a:ext uri="{FF2B5EF4-FFF2-40B4-BE49-F238E27FC236}">
                  <a16:creationId xmlns:a16="http://schemas.microsoft.com/office/drawing/2014/main" xmlns="" id="{1E141539-1787-439D-AC91-DEAAF2F96D42}"/>
                </a:ext>
              </a:extLst>
            </p:cNvPr>
            <p:cNvSpPr/>
            <p:nvPr/>
          </p:nvSpPr>
          <p:spPr>
            <a:xfrm>
              <a:off x="318009" y="1603884"/>
              <a:ext cx="2095500" cy="795130"/>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Thailand</a:t>
              </a:r>
            </a:p>
          </p:txBody>
        </p:sp>
      </p:grpSp>
      <p:sp>
        <p:nvSpPr>
          <p:cNvPr id="20" name="Kotak Teks 19">
            <a:extLst>
              <a:ext uri="{FF2B5EF4-FFF2-40B4-BE49-F238E27FC236}">
                <a16:creationId xmlns:a16="http://schemas.microsoft.com/office/drawing/2014/main" xmlns="" id="{7725EB76-7F54-4CA0-B6D0-B81B81273567}"/>
              </a:ext>
            </a:extLst>
          </p:cNvPr>
          <p:cNvSpPr txBox="1"/>
          <p:nvPr/>
        </p:nvSpPr>
        <p:spPr>
          <a:xfrm>
            <a:off x="438527" y="5484162"/>
            <a:ext cx="1842053" cy="369332"/>
          </a:xfrm>
          <a:prstGeom prst="rect">
            <a:avLst/>
          </a:prstGeom>
          <a:noFill/>
          <a:ln>
            <a:noFill/>
          </a:ln>
        </p:spPr>
        <p:txBody>
          <a:bodyPr wrap="square" rtlCol="0" anchor="ctr">
            <a:spAutoFit/>
          </a:bodyPr>
          <a:lstStyle/>
          <a:p>
            <a:pPr algn="ctr"/>
            <a:r>
              <a:rPr lang="id-ID" i="1" dirty="0">
                <a:latin typeface="Microsoft Sans Serif" panose="020B0604020202020204" pitchFamily="34" charset="0"/>
                <a:ea typeface="Microsoft Sans Serif" panose="020B0604020202020204" pitchFamily="34" charset="0"/>
                <a:cs typeface="Microsoft Sans Serif" panose="020B0604020202020204" pitchFamily="34" charset="0"/>
              </a:rPr>
              <a:t>Thanat Khoman</a:t>
            </a:r>
          </a:p>
        </p:txBody>
      </p:sp>
      <p:sp>
        <p:nvSpPr>
          <p:cNvPr id="21" name="Kotak Teks 20">
            <a:extLst>
              <a:ext uri="{FF2B5EF4-FFF2-40B4-BE49-F238E27FC236}">
                <a16:creationId xmlns:a16="http://schemas.microsoft.com/office/drawing/2014/main" xmlns="" id="{702172F4-9415-4C5D-9CC8-999E728D8363}"/>
              </a:ext>
            </a:extLst>
          </p:cNvPr>
          <p:cNvSpPr txBox="1"/>
          <p:nvPr/>
        </p:nvSpPr>
        <p:spPr>
          <a:xfrm>
            <a:off x="7270890" y="5484162"/>
            <a:ext cx="1842053" cy="369332"/>
          </a:xfrm>
          <a:prstGeom prst="rect">
            <a:avLst/>
          </a:prstGeom>
          <a:noFill/>
        </p:spPr>
        <p:txBody>
          <a:bodyPr wrap="square" rtlCol="0" anchor="ctr">
            <a:spAutoFit/>
          </a:bodyPr>
          <a:lstStyle/>
          <a:p>
            <a:pPr algn="ctr"/>
            <a:r>
              <a:rPr lang="id-ID" i="1" dirty="0">
                <a:latin typeface="Microsoft Sans Serif" panose="020B0604020202020204" pitchFamily="34" charset="0"/>
                <a:ea typeface="Microsoft Sans Serif" panose="020B0604020202020204" pitchFamily="34" charset="0"/>
                <a:cs typeface="Microsoft Sans Serif" panose="020B0604020202020204" pitchFamily="34" charset="0"/>
              </a:rPr>
              <a:t>Abdul Razak</a:t>
            </a:r>
          </a:p>
        </p:txBody>
      </p:sp>
      <p:sp>
        <p:nvSpPr>
          <p:cNvPr id="22" name="Kotak Teks 21">
            <a:extLst>
              <a:ext uri="{FF2B5EF4-FFF2-40B4-BE49-F238E27FC236}">
                <a16:creationId xmlns:a16="http://schemas.microsoft.com/office/drawing/2014/main" xmlns="" id="{26256664-DDAB-402B-9B92-ED3157D2B72F}"/>
              </a:ext>
            </a:extLst>
          </p:cNvPr>
          <p:cNvSpPr txBox="1"/>
          <p:nvPr/>
        </p:nvSpPr>
        <p:spPr>
          <a:xfrm>
            <a:off x="4988768" y="5484162"/>
            <a:ext cx="1842053" cy="369332"/>
          </a:xfrm>
          <a:prstGeom prst="rect">
            <a:avLst/>
          </a:prstGeom>
          <a:noFill/>
        </p:spPr>
        <p:txBody>
          <a:bodyPr wrap="square" rtlCol="0" anchor="ctr">
            <a:spAutoFit/>
          </a:bodyPr>
          <a:lstStyle/>
          <a:p>
            <a:pPr algn="ctr"/>
            <a:r>
              <a:rPr lang="id-ID" i="1" dirty="0">
                <a:latin typeface="Microsoft Sans Serif" panose="020B0604020202020204" pitchFamily="34" charset="0"/>
                <a:ea typeface="Microsoft Sans Serif" panose="020B0604020202020204" pitchFamily="34" charset="0"/>
                <a:cs typeface="Microsoft Sans Serif" panose="020B0604020202020204" pitchFamily="34" charset="0"/>
              </a:rPr>
              <a:t>Adam Malik</a:t>
            </a:r>
          </a:p>
        </p:txBody>
      </p:sp>
      <p:sp>
        <p:nvSpPr>
          <p:cNvPr id="23" name="Kotak Teks 22">
            <a:extLst>
              <a:ext uri="{FF2B5EF4-FFF2-40B4-BE49-F238E27FC236}">
                <a16:creationId xmlns:a16="http://schemas.microsoft.com/office/drawing/2014/main" xmlns="" id="{C675DECD-0775-44A2-843D-2F8F748D76E4}"/>
              </a:ext>
            </a:extLst>
          </p:cNvPr>
          <p:cNvSpPr txBox="1"/>
          <p:nvPr/>
        </p:nvSpPr>
        <p:spPr>
          <a:xfrm>
            <a:off x="2715985" y="5484162"/>
            <a:ext cx="1842053" cy="369332"/>
          </a:xfrm>
          <a:prstGeom prst="rect">
            <a:avLst/>
          </a:prstGeom>
          <a:noFill/>
        </p:spPr>
        <p:txBody>
          <a:bodyPr wrap="square" rtlCol="0" anchor="ctr">
            <a:spAutoFit/>
          </a:bodyPr>
          <a:lstStyle/>
          <a:p>
            <a:pPr algn="ctr"/>
            <a:r>
              <a:rPr lang="id-ID" i="1" dirty="0">
                <a:latin typeface="Microsoft Sans Serif" panose="020B0604020202020204" pitchFamily="34" charset="0"/>
                <a:ea typeface="Microsoft Sans Serif" panose="020B0604020202020204" pitchFamily="34" charset="0"/>
                <a:cs typeface="Microsoft Sans Serif" panose="020B0604020202020204" pitchFamily="34" charset="0"/>
              </a:rPr>
              <a:t>Narciso Ramos</a:t>
            </a:r>
          </a:p>
        </p:txBody>
      </p:sp>
      <p:sp>
        <p:nvSpPr>
          <p:cNvPr id="24" name="Kotak Teks 23">
            <a:extLst>
              <a:ext uri="{FF2B5EF4-FFF2-40B4-BE49-F238E27FC236}">
                <a16:creationId xmlns:a16="http://schemas.microsoft.com/office/drawing/2014/main" xmlns="" id="{61D54422-F384-4A42-B3C9-ADFF5377EF89}"/>
              </a:ext>
            </a:extLst>
          </p:cNvPr>
          <p:cNvSpPr txBox="1"/>
          <p:nvPr/>
        </p:nvSpPr>
        <p:spPr>
          <a:xfrm>
            <a:off x="9548342" y="5484162"/>
            <a:ext cx="1842053" cy="369332"/>
          </a:xfrm>
          <a:prstGeom prst="rect">
            <a:avLst/>
          </a:prstGeom>
          <a:noFill/>
        </p:spPr>
        <p:txBody>
          <a:bodyPr wrap="square" rtlCol="0" anchor="ctr">
            <a:spAutoFit/>
          </a:bodyPr>
          <a:lstStyle/>
          <a:p>
            <a:pPr algn="ctr"/>
            <a:r>
              <a:rPr lang="id-ID" i="1" dirty="0">
                <a:latin typeface="Microsoft Sans Serif" panose="020B0604020202020204" pitchFamily="34" charset="0"/>
                <a:ea typeface="Microsoft Sans Serif" panose="020B0604020202020204" pitchFamily="34" charset="0"/>
                <a:cs typeface="Microsoft Sans Serif" panose="020B0604020202020204" pitchFamily="34" charset="0"/>
              </a:rPr>
              <a:t>S. Rajaratnam</a:t>
            </a:r>
          </a:p>
        </p:txBody>
      </p:sp>
      <p:cxnSp>
        <p:nvCxnSpPr>
          <p:cNvPr id="30" name="Konektor: Siku 29">
            <a:extLst>
              <a:ext uri="{FF2B5EF4-FFF2-40B4-BE49-F238E27FC236}">
                <a16:creationId xmlns:a16="http://schemas.microsoft.com/office/drawing/2014/main" xmlns="" id="{ED75DBDC-8A55-4A30-A543-5F404D480B00}"/>
              </a:ext>
            </a:extLst>
          </p:cNvPr>
          <p:cNvCxnSpPr>
            <a:stCxn id="3" idx="2"/>
            <a:endCxn id="14" idx="0"/>
          </p:cNvCxnSpPr>
          <p:nvPr/>
        </p:nvCxnSpPr>
        <p:spPr>
          <a:xfrm rot="5400000">
            <a:off x="3334651" y="-679712"/>
            <a:ext cx="600047" cy="4550240"/>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Konektor: Siku 31">
            <a:extLst>
              <a:ext uri="{FF2B5EF4-FFF2-40B4-BE49-F238E27FC236}">
                <a16:creationId xmlns:a16="http://schemas.microsoft.com/office/drawing/2014/main" xmlns="" id="{2D785C88-2FEA-4525-BD30-20D5C61FDF50}"/>
              </a:ext>
            </a:extLst>
          </p:cNvPr>
          <p:cNvCxnSpPr>
            <a:stCxn id="3" idx="2"/>
            <a:endCxn id="12" idx="0"/>
          </p:cNvCxnSpPr>
          <p:nvPr/>
        </p:nvCxnSpPr>
        <p:spPr>
          <a:xfrm rot="5400000">
            <a:off x="4471740" y="461423"/>
            <a:ext cx="604092" cy="2272017"/>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Konektor Panah Lurus 35">
            <a:extLst>
              <a:ext uri="{FF2B5EF4-FFF2-40B4-BE49-F238E27FC236}">
                <a16:creationId xmlns:a16="http://schemas.microsoft.com/office/drawing/2014/main" xmlns="" id="{14C59C25-1B70-427F-AFCA-6760380DAFE3}"/>
              </a:ext>
            </a:extLst>
          </p:cNvPr>
          <p:cNvCxnSpPr>
            <a:stCxn id="3" idx="2"/>
            <a:endCxn id="10" idx="0"/>
          </p:cNvCxnSpPr>
          <p:nvPr/>
        </p:nvCxnSpPr>
        <p:spPr>
          <a:xfrm>
            <a:off x="5909794" y="1295385"/>
            <a:ext cx="6206" cy="604092"/>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Konektor: Siku 37">
            <a:extLst>
              <a:ext uri="{FF2B5EF4-FFF2-40B4-BE49-F238E27FC236}">
                <a16:creationId xmlns:a16="http://schemas.microsoft.com/office/drawing/2014/main" xmlns="" id="{B480AACB-2CCB-4C70-BD34-A48F506AB5D8}"/>
              </a:ext>
            </a:extLst>
          </p:cNvPr>
          <p:cNvCxnSpPr>
            <a:stCxn id="3" idx="2"/>
            <a:endCxn id="11" idx="0"/>
          </p:cNvCxnSpPr>
          <p:nvPr/>
        </p:nvCxnSpPr>
        <p:spPr>
          <a:xfrm rot="16200000" flipH="1">
            <a:off x="6749962" y="455216"/>
            <a:ext cx="604092" cy="2284429"/>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Konektor: Siku 39">
            <a:extLst>
              <a:ext uri="{FF2B5EF4-FFF2-40B4-BE49-F238E27FC236}">
                <a16:creationId xmlns:a16="http://schemas.microsoft.com/office/drawing/2014/main" xmlns="" id="{D04E4EA3-0429-4020-99CF-91FC8B96541A}"/>
              </a:ext>
            </a:extLst>
          </p:cNvPr>
          <p:cNvCxnSpPr>
            <a:stCxn id="3" idx="2"/>
            <a:endCxn id="13" idx="0"/>
          </p:cNvCxnSpPr>
          <p:nvPr/>
        </p:nvCxnSpPr>
        <p:spPr>
          <a:xfrm rot="16200000" flipH="1">
            <a:off x="7889074" y="-683895"/>
            <a:ext cx="604092" cy="4562652"/>
          </a:xfrm>
          <a:prstGeom prst="bentConnector3">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3578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100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1000"/>
                                        <p:tgtEl>
                                          <p:spTgt spid="17"/>
                                        </p:tgtEl>
                                      </p:cBhvr>
                                    </p:animEffect>
                                  </p:childTnLst>
                                </p:cTn>
                              </p:par>
                              <p:par>
                                <p:cTn id="11" presetID="22" presetClass="entr" presetSubtype="1" fill="hold" nodeType="withEffect">
                                  <p:stCondLst>
                                    <p:cond delay="100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1000"/>
                                        <p:tgtEl>
                                          <p:spTgt spid="19"/>
                                        </p:tgtEl>
                                      </p:cBhvr>
                                    </p:animEffect>
                                  </p:childTnLst>
                                </p:cTn>
                              </p:par>
                              <p:par>
                                <p:cTn id="14" presetID="22" presetClass="entr" presetSubtype="1" fill="hold" nodeType="withEffect">
                                  <p:stCondLst>
                                    <p:cond delay="1000"/>
                                  </p:stCondLst>
                                  <p:childTnLst>
                                    <p:set>
                                      <p:cBhvr>
                                        <p:cTn id="15" dur="1" fill="hold">
                                          <p:stCondLst>
                                            <p:cond delay="0"/>
                                          </p:stCondLst>
                                        </p:cTn>
                                        <p:tgtEl>
                                          <p:spTgt spid="16"/>
                                        </p:tgtEl>
                                        <p:attrNameLst>
                                          <p:attrName>style.visibility</p:attrName>
                                        </p:attrNameLst>
                                      </p:cBhvr>
                                      <p:to>
                                        <p:strVal val="visible"/>
                                      </p:to>
                                    </p:set>
                                    <p:animEffect transition="in" filter="wipe(up)">
                                      <p:cBhvr>
                                        <p:cTn id="16" dur="1000"/>
                                        <p:tgtEl>
                                          <p:spTgt spid="16"/>
                                        </p:tgtEl>
                                      </p:cBhvr>
                                    </p:animEffect>
                                  </p:childTnLst>
                                </p:cTn>
                              </p:par>
                              <p:par>
                                <p:cTn id="17" presetID="22" presetClass="entr" presetSubtype="1" fill="hold" nodeType="withEffect">
                                  <p:stCondLst>
                                    <p:cond delay="1000"/>
                                  </p:stCondLst>
                                  <p:childTnLst>
                                    <p:set>
                                      <p:cBhvr>
                                        <p:cTn id="18" dur="1" fill="hold">
                                          <p:stCondLst>
                                            <p:cond delay="0"/>
                                          </p:stCondLst>
                                        </p:cTn>
                                        <p:tgtEl>
                                          <p:spTgt spid="18"/>
                                        </p:tgtEl>
                                        <p:attrNameLst>
                                          <p:attrName>style.visibility</p:attrName>
                                        </p:attrNameLst>
                                      </p:cBhvr>
                                      <p:to>
                                        <p:strVal val="visible"/>
                                      </p:to>
                                    </p:set>
                                    <p:animEffect transition="in" filter="wipe(up)">
                                      <p:cBhvr>
                                        <p:cTn id="19" dur="1000"/>
                                        <p:tgtEl>
                                          <p:spTgt spid="18"/>
                                        </p:tgtEl>
                                      </p:cBhvr>
                                    </p:animEffect>
                                  </p:childTnLst>
                                </p:cTn>
                              </p:par>
                              <p:par>
                                <p:cTn id="20" presetID="22" presetClass="entr" presetSubtype="1" fill="hold" nodeType="withEffect">
                                  <p:stCondLst>
                                    <p:cond delay="100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000"/>
                                        <p:tgtEl>
                                          <p:spTgt spid="15"/>
                                        </p:tgtEl>
                                      </p:cBhvr>
                                    </p:animEffect>
                                  </p:childTnLst>
                                </p:cTn>
                              </p:par>
                              <p:par>
                                <p:cTn id="23" presetID="22" presetClass="entr" presetSubtype="1" fill="hold" grpId="0" nodeType="withEffect">
                                  <p:stCondLst>
                                    <p:cond delay="200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250"/>
                                        <p:tgtEl>
                                          <p:spTgt spid="20"/>
                                        </p:tgtEl>
                                      </p:cBhvr>
                                    </p:animEffect>
                                  </p:childTnLst>
                                </p:cTn>
                              </p:par>
                              <p:par>
                                <p:cTn id="26" presetID="22" presetClass="entr" presetSubtype="1" fill="hold" grpId="0" nodeType="withEffect">
                                  <p:stCondLst>
                                    <p:cond delay="2000"/>
                                  </p:stCondLst>
                                  <p:childTnLst>
                                    <p:set>
                                      <p:cBhvr>
                                        <p:cTn id="27" dur="1" fill="hold">
                                          <p:stCondLst>
                                            <p:cond delay="0"/>
                                          </p:stCondLst>
                                        </p:cTn>
                                        <p:tgtEl>
                                          <p:spTgt spid="21"/>
                                        </p:tgtEl>
                                        <p:attrNameLst>
                                          <p:attrName>style.visibility</p:attrName>
                                        </p:attrNameLst>
                                      </p:cBhvr>
                                      <p:to>
                                        <p:strVal val="visible"/>
                                      </p:to>
                                    </p:set>
                                    <p:animEffect transition="in" filter="wipe(up)">
                                      <p:cBhvr>
                                        <p:cTn id="28" dur="250"/>
                                        <p:tgtEl>
                                          <p:spTgt spid="21"/>
                                        </p:tgtEl>
                                      </p:cBhvr>
                                    </p:animEffect>
                                  </p:childTnLst>
                                </p:cTn>
                              </p:par>
                              <p:par>
                                <p:cTn id="29" presetID="22" presetClass="entr" presetSubtype="1" fill="hold" grpId="0" nodeType="withEffect">
                                  <p:stCondLst>
                                    <p:cond delay="200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250"/>
                                        <p:tgtEl>
                                          <p:spTgt spid="22"/>
                                        </p:tgtEl>
                                      </p:cBhvr>
                                    </p:animEffect>
                                  </p:childTnLst>
                                </p:cTn>
                              </p:par>
                              <p:par>
                                <p:cTn id="32" presetID="22" presetClass="entr" presetSubtype="1" fill="hold" grpId="0" nodeType="withEffect">
                                  <p:stCondLst>
                                    <p:cond delay="2000"/>
                                  </p:stCondLst>
                                  <p:childTnLst>
                                    <p:set>
                                      <p:cBhvr>
                                        <p:cTn id="33" dur="1" fill="hold">
                                          <p:stCondLst>
                                            <p:cond delay="0"/>
                                          </p:stCondLst>
                                        </p:cTn>
                                        <p:tgtEl>
                                          <p:spTgt spid="23"/>
                                        </p:tgtEl>
                                        <p:attrNameLst>
                                          <p:attrName>style.visibility</p:attrName>
                                        </p:attrNameLst>
                                      </p:cBhvr>
                                      <p:to>
                                        <p:strVal val="visible"/>
                                      </p:to>
                                    </p:set>
                                    <p:animEffect transition="in" filter="wipe(up)">
                                      <p:cBhvr>
                                        <p:cTn id="34" dur="250"/>
                                        <p:tgtEl>
                                          <p:spTgt spid="23"/>
                                        </p:tgtEl>
                                      </p:cBhvr>
                                    </p:animEffect>
                                  </p:childTnLst>
                                </p:cTn>
                              </p:par>
                              <p:par>
                                <p:cTn id="35" presetID="22" presetClass="entr" presetSubtype="1" fill="hold" grpId="0" nodeType="withEffect">
                                  <p:stCondLst>
                                    <p:cond delay="2000"/>
                                  </p:stCondLst>
                                  <p:childTnLst>
                                    <p:set>
                                      <p:cBhvr>
                                        <p:cTn id="36" dur="1" fill="hold">
                                          <p:stCondLst>
                                            <p:cond delay="0"/>
                                          </p:stCondLst>
                                        </p:cTn>
                                        <p:tgtEl>
                                          <p:spTgt spid="24"/>
                                        </p:tgtEl>
                                        <p:attrNameLst>
                                          <p:attrName>style.visibility</p:attrName>
                                        </p:attrNameLst>
                                      </p:cBhvr>
                                      <p:to>
                                        <p:strVal val="visible"/>
                                      </p:to>
                                    </p:set>
                                    <p:animEffect transition="in" filter="wipe(up)">
                                      <p:cBhvr>
                                        <p:cTn id="37" dur="250"/>
                                        <p:tgtEl>
                                          <p:spTgt spid="24"/>
                                        </p:tgtEl>
                                      </p:cBhvr>
                                    </p:animEffect>
                                  </p:childTnLst>
                                </p:cTn>
                              </p:par>
                              <p:par>
                                <p:cTn id="38" presetID="22" presetClass="entr" presetSubtype="1" fill="hold" nodeType="withEffect">
                                  <p:stCondLst>
                                    <p:cond delay="500"/>
                                  </p:stCondLst>
                                  <p:childTnLst>
                                    <p:set>
                                      <p:cBhvr>
                                        <p:cTn id="39" dur="1" fill="hold">
                                          <p:stCondLst>
                                            <p:cond delay="0"/>
                                          </p:stCondLst>
                                        </p:cTn>
                                        <p:tgtEl>
                                          <p:spTgt spid="30"/>
                                        </p:tgtEl>
                                        <p:attrNameLst>
                                          <p:attrName>style.visibility</p:attrName>
                                        </p:attrNameLst>
                                      </p:cBhvr>
                                      <p:to>
                                        <p:strVal val="visible"/>
                                      </p:to>
                                    </p:set>
                                    <p:animEffect transition="in" filter="wipe(up)">
                                      <p:cBhvr>
                                        <p:cTn id="40" dur="500"/>
                                        <p:tgtEl>
                                          <p:spTgt spid="30"/>
                                        </p:tgtEl>
                                      </p:cBhvr>
                                    </p:animEffect>
                                  </p:childTnLst>
                                </p:cTn>
                              </p:par>
                              <p:par>
                                <p:cTn id="41" presetID="22" presetClass="entr" presetSubtype="1" fill="hold" nodeType="withEffect">
                                  <p:stCondLst>
                                    <p:cond delay="500"/>
                                  </p:stCondLst>
                                  <p:childTnLst>
                                    <p:set>
                                      <p:cBhvr>
                                        <p:cTn id="42" dur="1" fill="hold">
                                          <p:stCondLst>
                                            <p:cond delay="0"/>
                                          </p:stCondLst>
                                        </p:cTn>
                                        <p:tgtEl>
                                          <p:spTgt spid="32"/>
                                        </p:tgtEl>
                                        <p:attrNameLst>
                                          <p:attrName>style.visibility</p:attrName>
                                        </p:attrNameLst>
                                      </p:cBhvr>
                                      <p:to>
                                        <p:strVal val="visible"/>
                                      </p:to>
                                    </p:set>
                                    <p:animEffect transition="in" filter="wipe(up)">
                                      <p:cBhvr>
                                        <p:cTn id="43" dur="500"/>
                                        <p:tgtEl>
                                          <p:spTgt spid="32"/>
                                        </p:tgtEl>
                                      </p:cBhvr>
                                    </p:animEffect>
                                  </p:childTnLst>
                                </p:cTn>
                              </p:par>
                              <p:par>
                                <p:cTn id="44" presetID="22" presetClass="entr" presetSubtype="1" fill="hold" nodeType="withEffect">
                                  <p:stCondLst>
                                    <p:cond delay="500"/>
                                  </p:stCondLst>
                                  <p:childTnLst>
                                    <p:set>
                                      <p:cBhvr>
                                        <p:cTn id="45" dur="1" fill="hold">
                                          <p:stCondLst>
                                            <p:cond delay="0"/>
                                          </p:stCondLst>
                                        </p:cTn>
                                        <p:tgtEl>
                                          <p:spTgt spid="36"/>
                                        </p:tgtEl>
                                        <p:attrNameLst>
                                          <p:attrName>style.visibility</p:attrName>
                                        </p:attrNameLst>
                                      </p:cBhvr>
                                      <p:to>
                                        <p:strVal val="visible"/>
                                      </p:to>
                                    </p:set>
                                    <p:animEffect transition="in" filter="wipe(up)">
                                      <p:cBhvr>
                                        <p:cTn id="46" dur="500"/>
                                        <p:tgtEl>
                                          <p:spTgt spid="36"/>
                                        </p:tgtEl>
                                      </p:cBhvr>
                                    </p:animEffect>
                                  </p:childTnLst>
                                </p:cTn>
                              </p:par>
                              <p:par>
                                <p:cTn id="47" presetID="22" presetClass="entr" presetSubtype="1" fill="hold" nodeType="withEffect">
                                  <p:stCondLst>
                                    <p:cond delay="50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par>
                                <p:cTn id="50" presetID="22" presetClass="entr" presetSubtype="1" fill="hold" nodeType="withEffect">
                                  <p:stCondLst>
                                    <p:cond delay="500"/>
                                  </p:stCondLst>
                                  <p:childTnLst>
                                    <p:set>
                                      <p:cBhvr>
                                        <p:cTn id="51" dur="1" fill="hold">
                                          <p:stCondLst>
                                            <p:cond delay="0"/>
                                          </p:stCondLst>
                                        </p:cTn>
                                        <p:tgtEl>
                                          <p:spTgt spid="40"/>
                                        </p:tgtEl>
                                        <p:attrNameLst>
                                          <p:attrName>style.visibility</p:attrName>
                                        </p:attrNameLst>
                                      </p:cBhvr>
                                      <p:to>
                                        <p:strVal val="visible"/>
                                      </p:to>
                                    </p:set>
                                    <p:animEffect transition="in" filter="wipe(up)">
                                      <p:cBhvr>
                                        <p:cTn id="5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Panjang 3">
            <a:extLst>
              <a:ext uri="{FF2B5EF4-FFF2-40B4-BE49-F238E27FC236}">
                <a16:creationId xmlns:a16="http://schemas.microsoft.com/office/drawing/2014/main" xmlns="" id="{E025D1B6-A7B2-4DFF-83CD-8D3B722D94CD}"/>
              </a:ext>
            </a:extLst>
          </p:cNvPr>
          <p:cNvSpPr/>
          <p:nvPr/>
        </p:nvSpPr>
        <p:spPr>
          <a:xfrm>
            <a:off x="11832000" y="0"/>
            <a:ext cx="360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28" name="Persegi Panjang 27">
            <a:extLst>
              <a:ext uri="{FF2B5EF4-FFF2-40B4-BE49-F238E27FC236}">
                <a16:creationId xmlns:a16="http://schemas.microsoft.com/office/drawing/2014/main" xmlns="" id="{99ACB753-7027-4111-B969-12D44CED0502}"/>
              </a:ext>
            </a:extLst>
          </p:cNvPr>
          <p:cNvSpPr/>
          <p:nvPr/>
        </p:nvSpPr>
        <p:spPr>
          <a:xfrm>
            <a:off x="4421874" y="0"/>
            <a:ext cx="7410125" cy="90437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7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Perdamaian MNLF Dengan Pemerintah Filipina</a:t>
            </a:r>
          </a:p>
        </p:txBody>
      </p:sp>
      <p:grpSp>
        <p:nvGrpSpPr>
          <p:cNvPr id="29" name="Grup 28">
            <a:extLst>
              <a:ext uri="{FF2B5EF4-FFF2-40B4-BE49-F238E27FC236}">
                <a16:creationId xmlns:a16="http://schemas.microsoft.com/office/drawing/2014/main" xmlns="" id="{7834ED5F-8F90-468A-93C9-A816236C7261}"/>
              </a:ext>
            </a:extLst>
          </p:cNvPr>
          <p:cNvGrpSpPr/>
          <p:nvPr/>
        </p:nvGrpSpPr>
        <p:grpSpPr>
          <a:xfrm>
            <a:off x="221990" y="201519"/>
            <a:ext cx="3858691" cy="2094504"/>
            <a:chOff x="221990" y="201519"/>
            <a:chExt cx="3858691" cy="2094504"/>
          </a:xfrm>
        </p:grpSpPr>
        <p:pic>
          <p:nvPicPr>
            <p:cNvPr id="25" name="Gambar 24">
              <a:extLst>
                <a:ext uri="{FF2B5EF4-FFF2-40B4-BE49-F238E27FC236}">
                  <a16:creationId xmlns:a16="http://schemas.microsoft.com/office/drawing/2014/main" xmlns="" id="{95B17290-B3C1-49D3-8E87-6863FB505942}"/>
                </a:ext>
              </a:extLst>
            </p:cNvPr>
            <p:cNvPicPr>
              <a:picLocks noChangeAspect="1"/>
            </p:cNvPicPr>
            <p:nvPr/>
          </p:nvPicPr>
          <p:blipFill>
            <a:blip r:embed="rId2"/>
            <a:stretch>
              <a:fillRect/>
            </a:stretch>
          </p:blipFill>
          <p:spPr>
            <a:xfrm>
              <a:off x="221990" y="201519"/>
              <a:ext cx="3459280" cy="1729640"/>
            </a:xfrm>
            <a:prstGeom prst="rect">
              <a:avLst/>
            </a:prstGeom>
          </p:spPr>
        </p:pic>
        <p:pic>
          <p:nvPicPr>
            <p:cNvPr id="26" name="Gambar 25">
              <a:extLst>
                <a:ext uri="{FF2B5EF4-FFF2-40B4-BE49-F238E27FC236}">
                  <a16:creationId xmlns:a16="http://schemas.microsoft.com/office/drawing/2014/main" xmlns="" id="{CBE7CF8D-9073-47E5-8E8A-F91B277EB335}"/>
                </a:ext>
              </a:extLst>
            </p:cNvPr>
            <p:cNvPicPr>
              <a:picLocks noChangeAspect="1"/>
            </p:cNvPicPr>
            <p:nvPr/>
          </p:nvPicPr>
          <p:blipFill>
            <a:blip r:embed="rId3"/>
            <a:stretch>
              <a:fillRect/>
            </a:stretch>
          </p:blipFill>
          <p:spPr>
            <a:xfrm>
              <a:off x="1201946" y="566382"/>
              <a:ext cx="2878735" cy="1729641"/>
            </a:xfrm>
            <a:prstGeom prst="rect">
              <a:avLst/>
            </a:prstGeom>
          </p:spPr>
        </p:pic>
      </p:grpSp>
      <p:sp>
        <p:nvSpPr>
          <p:cNvPr id="35" name="Persegi Panjang 34">
            <a:extLst>
              <a:ext uri="{FF2B5EF4-FFF2-40B4-BE49-F238E27FC236}">
                <a16:creationId xmlns:a16="http://schemas.microsoft.com/office/drawing/2014/main" xmlns="" id="{994485E3-CD44-4C58-9DE9-900BACB9EBB5}"/>
              </a:ext>
            </a:extLst>
          </p:cNvPr>
          <p:cNvSpPr/>
          <p:nvPr/>
        </p:nvSpPr>
        <p:spPr>
          <a:xfrm>
            <a:off x="5743127" y="2660886"/>
            <a:ext cx="2383809"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Moro National Liberation Front</a:t>
            </a:r>
          </a:p>
        </p:txBody>
      </p:sp>
      <p:sp>
        <p:nvSpPr>
          <p:cNvPr id="39" name="Persegi Panjang 38">
            <a:extLst>
              <a:ext uri="{FF2B5EF4-FFF2-40B4-BE49-F238E27FC236}">
                <a16:creationId xmlns:a16="http://schemas.microsoft.com/office/drawing/2014/main" xmlns="" id="{D29162B4-2B9F-4A1E-8CEB-003ED230D1B4}"/>
              </a:ext>
            </a:extLst>
          </p:cNvPr>
          <p:cNvSpPr/>
          <p:nvPr/>
        </p:nvSpPr>
        <p:spPr>
          <a:xfrm>
            <a:off x="8368162" y="2657225"/>
            <a:ext cx="2756847"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Kebebasan Bangsa  Moro Di Kep. Mindanao </a:t>
            </a:r>
          </a:p>
        </p:txBody>
      </p:sp>
      <p:sp>
        <p:nvSpPr>
          <p:cNvPr id="41" name="Persegi Panjang 40">
            <a:extLst>
              <a:ext uri="{FF2B5EF4-FFF2-40B4-BE49-F238E27FC236}">
                <a16:creationId xmlns:a16="http://schemas.microsoft.com/office/drawing/2014/main" xmlns="" id="{6ED2E990-59E7-4183-93B1-412B488137ED}"/>
              </a:ext>
            </a:extLst>
          </p:cNvPr>
          <p:cNvSpPr/>
          <p:nvPr/>
        </p:nvSpPr>
        <p:spPr>
          <a:xfrm>
            <a:off x="8368162" y="3555467"/>
            <a:ext cx="2756846"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Konflik Dengan Militer Filipina</a:t>
            </a:r>
          </a:p>
        </p:txBody>
      </p:sp>
      <p:sp>
        <p:nvSpPr>
          <p:cNvPr id="42" name="Persegi Panjang 41">
            <a:extLst>
              <a:ext uri="{FF2B5EF4-FFF2-40B4-BE49-F238E27FC236}">
                <a16:creationId xmlns:a16="http://schemas.microsoft.com/office/drawing/2014/main" xmlns="" id="{05ED3A36-3CC1-4F59-A796-91C826BA9824}"/>
              </a:ext>
            </a:extLst>
          </p:cNvPr>
          <p:cNvSpPr/>
          <p:nvPr/>
        </p:nvSpPr>
        <p:spPr>
          <a:xfrm>
            <a:off x="5743129" y="3555467"/>
            <a:ext cx="2383808"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Corazon Aquino Ke Jakarta Pada 1989</a:t>
            </a:r>
          </a:p>
        </p:txBody>
      </p:sp>
      <p:sp>
        <p:nvSpPr>
          <p:cNvPr id="43" name="Persegi Panjang 42">
            <a:extLst>
              <a:ext uri="{FF2B5EF4-FFF2-40B4-BE49-F238E27FC236}">
                <a16:creationId xmlns:a16="http://schemas.microsoft.com/office/drawing/2014/main" xmlns="" id="{8613BC06-1401-4154-BE0D-4D9CC7E2DD94}"/>
              </a:ext>
            </a:extLst>
          </p:cNvPr>
          <p:cNvSpPr/>
          <p:nvPr/>
        </p:nvSpPr>
        <p:spPr>
          <a:xfrm>
            <a:off x="2518179" y="3555467"/>
            <a:ext cx="2983725"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Kesepakatan Perdamaian Atas Bantuan Suharto</a:t>
            </a:r>
          </a:p>
        </p:txBody>
      </p:sp>
      <p:sp>
        <p:nvSpPr>
          <p:cNvPr id="44" name="Persegi Panjang 43">
            <a:extLst>
              <a:ext uri="{FF2B5EF4-FFF2-40B4-BE49-F238E27FC236}">
                <a16:creationId xmlns:a16="http://schemas.microsoft.com/office/drawing/2014/main" xmlns="" id="{2E6A72EC-90D9-44CA-882D-24A0F3D1A802}"/>
              </a:ext>
            </a:extLst>
          </p:cNvPr>
          <p:cNvSpPr/>
          <p:nvPr/>
        </p:nvSpPr>
        <p:spPr>
          <a:xfrm>
            <a:off x="894366" y="4453585"/>
            <a:ext cx="2253600"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Konflik Masih Terjadi Setelahnya</a:t>
            </a:r>
          </a:p>
        </p:txBody>
      </p:sp>
      <p:sp>
        <p:nvSpPr>
          <p:cNvPr id="46" name="Persegi Panjang 45">
            <a:extLst>
              <a:ext uri="{FF2B5EF4-FFF2-40B4-BE49-F238E27FC236}">
                <a16:creationId xmlns:a16="http://schemas.microsoft.com/office/drawing/2014/main" xmlns="" id="{7A0EFBA4-7334-418B-BB17-82B1A9CCC030}"/>
              </a:ext>
            </a:extLst>
          </p:cNvPr>
          <p:cNvSpPr/>
          <p:nvPr/>
        </p:nvSpPr>
        <p:spPr>
          <a:xfrm>
            <a:off x="5743129" y="5351705"/>
            <a:ext cx="2383808"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1996, Perjanjian Penyelesaian Konflik</a:t>
            </a:r>
          </a:p>
        </p:txBody>
      </p:sp>
      <p:sp>
        <p:nvSpPr>
          <p:cNvPr id="47" name="Persegi Panjang 46">
            <a:extLst>
              <a:ext uri="{FF2B5EF4-FFF2-40B4-BE49-F238E27FC236}">
                <a16:creationId xmlns:a16="http://schemas.microsoft.com/office/drawing/2014/main" xmlns="" id="{901456D8-123B-421F-820C-4B2A90D280E0}"/>
              </a:ext>
            </a:extLst>
          </p:cNvPr>
          <p:cNvSpPr/>
          <p:nvPr/>
        </p:nvSpPr>
        <p:spPr>
          <a:xfrm>
            <a:off x="8368162" y="5351705"/>
            <a:ext cx="2756846"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Pemberian Otonomi Khusus Bangsa Moro</a:t>
            </a:r>
          </a:p>
        </p:txBody>
      </p:sp>
      <p:sp>
        <p:nvSpPr>
          <p:cNvPr id="48" name="Persegi Panjang 47">
            <a:extLst>
              <a:ext uri="{FF2B5EF4-FFF2-40B4-BE49-F238E27FC236}">
                <a16:creationId xmlns:a16="http://schemas.microsoft.com/office/drawing/2014/main" xmlns="" id="{5CCECB0A-2E72-4921-9F58-49C68B2856F5}"/>
              </a:ext>
            </a:extLst>
          </p:cNvPr>
          <p:cNvSpPr/>
          <p:nvPr/>
        </p:nvSpPr>
        <p:spPr>
          <a:xfrm>
            <a:off x="2518179" y="5351705"/>
            <a:ext cx="2983725" cy="641445"/>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Microsoft Sans Serif" panose="020B0604020202020204" pitchFamily="34" charset="0"/>
                <a:ea typeface="Microsoft Sans Serif" panose="020B0604020202020204" pitchFamily="34" charset="0"/>
                <a:cs typeface="Microsoft Sans Serif" panose="020B0604020202020204" pitchFamily="34" charset="0"/>
              </a:rPr>
              <a:t>1993, Fidel Ramos Datang Ke Jakarta</a:t>
            </a:r>
          </a:p>
        </p:txBody>
      </p:sp>
      <p:cxnSp>
        <p:nvCxnSpPr>
          <p:cNvPr id="49" name="Konektor Panah Lurus 48">
            <a:extLst>
              <a:ext uri="{FF2B5EF4-FFF2-40B4-BE49-F238E27FC236}">
                <a16:creationId xmlns:a16="http://schemas.microsoft.com/office/drawing/2014/main" xmlns="" id="{079B8D32-3556-42B1-AC0E-C009CB69C690}"/>
              </a:ext>
            </a:extLst>
          </p:cNvPr>
          <p:cNvCxnSpPr>
            <a:stCxn id="35" idx="3"/>
            <a:endCxn id="39" idx="1"/>
          </p:cNvCxnSpPr>
          <p:nvPr/>
        </p:nvCxnSpPr>
        <p:spPr>
          <a:xfrm flipV="1">
            <a:off x="8126936" y="2977948"/>
            <a:ext cx="241226" cy="3661"/>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Konektor Panah Lurus 50">
            <a:extLst>
              <a:ext uri="{FF2B5EF4-FFF2-40B4-BE49-F238E27FC236}">
                <a16:creationId xmlns:a16="http://schemas.microsoft.com/office/drawing/2014/main" xmlns="" id="{3C0CDCE5-1FCE-4011-97AA-9388671F3361}"/>
              </a:ext>
            </a:extLst>
          </p:cNvPr>
          <p:cNvCxnSpPr>
            <a:stCxn id="39" idx="2"/>
            <a:endCxn id="41" idx="0"/>
          </p:cNvCxnSpPr>
          <p:nvPr/>
        </p:nvCxnSpPr>
        <p:spPr>
          <a:xfrm flipH="1">
            <a:off x="9746585" y="3298670"/>
            <a:ext cx="1" cy="256797"/>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Konektor Panah Lurus 54">
            <a:extLst>
              <a:ext uri="{FF2B5EF4-FFF2-40B4-BE49-F238E27FC236}">
                <a16:creationId xmlns:a16="http://schemas.microsoft.com/office/drawing/2014/main" xmlns="" id="{AB927A5A-4A38-4DA1-B814-5C82BFEA75A1}"/>
              </a:ext>
            </a:extLst>
          </p:cNvPr>
          <p:cNvCxnSpPr>
            <a:stCxn id="42" idx="1"/>
            <a:endCxn id="43" idx="3"/>
          </p:cNvCxnSpPr>
          <p:nvPr/>
        </p:nvCxnSpPr>
        <p:spPr>
          <a:xfrm flipH="1">
            <a:off x="5501904" y="3876190"/>
            <a:ext cx="241225"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Konektor: Siku 56">
            <a:extLst>
              <a:ext uri="{FF2B5EF4-FFF2-40B4-BE49-F238E27FC236}">
                <a16:creationId xmlns:a16="http://schemas.microsoft.com/office/drawing/2014/main" xmlns="" id="{E120A693-7E7D-42DD-A5A2-412E41C7A77D}"/>
              </a:ext>
            </a:extLst>
          </p:cNvPr>
          <p:cNvCxnSpPr>
            <a:stCxn id="43" idx="1"/>
            <a:endCxn id="44" idx="0"/>
          </p:cNvCxnSpPr>
          <p:nvPr/>
        </p:nvCxnSpPr>
        <p:spPr>
          <a:xfrm rot="10800000" flipV="1">
            <a:off x="2021167" y="3876189"/>
            <a:ext cx="497013" cy="577395"/>
          </a:xfrm>
          <a:prstGeom prst="bentConnector2">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Konektor: Siku 58">
            <a:extLst>
              <a:ext uri="{FF2B5EF4-FFF2-40B4-BE49-F238E27FC236}">
                <a16:creationId xmlns:a16="http://schemas.microsoft.com/office/drawing/2014/main" xmlns="" id="{25771040-E07B-4F7D-A4BD-7D9FD6E77411}"/>
              </a:ext>
            </a:extLst>
          </p:cNvPr>
          <p:cNvCxnSpPr>
            <a:stCxn id="44" idx="2"/>
            <a:endCxn id="48" idx="1"/>
          </p:cNvCxnSpPr>
          <p:nvPr/>
        </p:nvCxnSpPr>
        <p:spPr>
          <a:xfrm rot="16200000" flipH="1">
            <a:off x="1980973" y="5135222"/>
            <a:ext cx="577398" cy="497013"/>
          </a:xfrm>
          <a:prstGeom prst="bentConnector2">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Konektor Panah Lurus 60">
            <a:extLst>
              <a:ext uri="{FF2B5EF4-FFF2-40B4-BE49-F238E27FC236}">
                <a16:creationId xmlns:a16="http://schemas.microsoft.com/office/drawing/2014/main" xmlns="" id="{AE858CAE-E2D5-4CE9-AC13-9DA9CD1036B3}"/>
              </a:ext>
            </a:extLst>
          </p:cNvPr>
          <p:cNvCxnSpPr>
            <a:stCxn id="48" idx="3"/>
            <a:endCxn id="46" idx="1"/>
          </p:cNvCxnSpPr>
          <p:nvPr/>
        </p:nvCxnSpPr>
        <p:spPr>
          <a:xfrm>
            <a:off x="5501904" y="5672428"/>
            <a:ext cx="241225"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Konektor Panah Lurus 62">
            <a:extLst>
              <a:ext uri="{FF2B5EF4-FFF2-40B4-BE49-F238E27FC236}">
                <a16:creationId xmlns:a16="http://schemas.microsoft.com/office/drawing/2014/main" xmlns="" id="{1911426A-5E23-417E-9308-13F7BEE0E483}"/>
              </a:ext>
            </a:extLst>
          </p:cNvPr>
          <p:cNvCxnSpPr>
            <a:stCxn id="46" idx="3"/>
            <a:endCxn id="47" idx="1"/>
          </p:cNvCxnSpPr>
          <p:nvPr/>
        </p:nvCxnSpPr>
        <p:spPr>
          <a:xfrm>
            <a:off x="8126937" y="5672428"/>
            <a:ext cx="241225"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8" name="Konektor Panah Lurus 67">
            <a:extLst>
              <a:ext uri="{FF2B5EF4-FFF2-40B4-BE49-F238E27FC236}">
                <a16:creationId xmlns:a16="http://schemas.microsoft.com/office/drawing/2014/main" xmlns="" id="{AAE23C30-9268-415C-B86A-A9F7F702F23D}"/>
              </a:ext>
            </a:extLst>
          </p:cNvPr>
          <p:cNvCxnSpPr>
            <a:stCxn id="41" idx="1"/>
            <a:endCxn id="42" idx="3"/>
          </p:cNvCxnSpPr>
          <p:nvPr/>
        </p:nvCxnSpPr>
        <p:spPr>
          <a:xfrm flipH="1">
            <a:off x="8126937" y="3876190"/>
            <a:ext cx="241225" cy="0"/>
          </a:xfrm>
          <a:prstGeom prst="straightConnector1">
            <a:avLst/>
          </a:prstGeom>
          <a:ln>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37975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750" fill="hold"/>
                                        <p:tgtEl>
                                          <p:spTgt spid="28"/>
                                        </p:tgtEl>
                                        <p:attrNameLst>
                                          <p:attrName>ppt_x</p:attrName>
                                        </p:attrNameLst>
                                      </p:cBhvr>
                                      <p:tavLst>
                                        <p:tav tm="0">
                                          <p:val>
                                            <p:strVal val="1+#ppt_w/2"/>
                                          </p:val>
                                        </p:tav>
                                        <p:tav tm="100000">
                                          <p:val>
                                            <p:strVal val="#ppt_x"/>
                                          </p:val>
                                        </p:tav>
                                      </p:tavLst>
                                    </p:anim>
                                    <p:anim calcmode="lin" valueType="num">
                                      <p:cBhvr additive="base">
                                        <p:cTn id="8" dur="75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left)">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wipe(right)">
                                      <p:cBhvr>
                                        <p:cTn id="33" dur="500"/>
                                        <p:tgtEl>
                                          <p:spTgt spid="4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wipe(right)">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right)">
                                      <p:cBhvr>
                                        <p:cTn id="48" dur="500"/>
                                        <p:tgtEl>
                                          <p:spTgt spid="5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right)">
                                      <p:cBhvr>
                                        <p:cTn id="53" dur="500"/>
                                        <p:tgtEl>
                                          <p:spTgt spid="4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up)">
                                      <p:cBhvr>
                                        <p:cTn id="58" dur="500"/>
                                        <p:tgtEl>
                                          <p:spTgt spid="5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up)">
                                      <p:cBhvr>
                                        <p:cTn id="63" dur="500"/>
                                        <p:tgtEl>
                                          <p:spTgt spid="4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wipe(left)">
                                      <p:cBhvr>
                                        <p:cTn id="68" dur="500"/>
                                        <p:tgtEl>
                                          <p:spTgt spid="5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500"/>
                                        <p:tgtEl>
                                          <p:spTgt spid="6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left)">
                                      <p:cBhvr>
                                        <p:cTn id="83" dur="5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wipe(left)">
                                      <p:cBhvr>
                                        <p:cTn id="88" dur="500"/>
                                        <p:tgtEl>
                                          <p:spTgt spid="63"/>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7"/>
                                        </p:tgtEl>
                                        <p:attrNameLst>
                                          <p:attrName>style.visibility</p:attrName>
                                        </p:attrNameLst>
                                      </p:cBhvr>
                                      <p:to>
                                        <p:strVal val="visible"/>
                                      </p:to>
                                    </p:set>
                                    <p:animEffect transition="in" filter="wipe(left)">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9" grpId="0" animBg="1"/>
      <p:bldP spid="41" grpId="0" animBg="1"/>
      <p:bldP spid="42" grpId="0" animBg="1"/>
      <p:bldP spid="43" grpId="0" animBg="1"/>
      <p:bldP spid="44" grpId="0" animBg="1"/>
      <p:bldP spid="46" grpId="0" animBg="1"/>
      <p:bldP spid="47" grpId="0" animBg="1"/>
      <p:bldP spid="4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Persegi Panjang 2">
            <a:extLst>
              <a:ext uri="{FF2B5EF4-FFF2-40B4-BE49-F238E27FC236}">
                <a16:creationId xmlns:a16="http://schemas.microsoft.com/office/drawing/2014/main" xmlns="" id="{F5726C4F-420D-49B6-8046-BD5181103EC3}"/>
              </a:ext>
            </a:extLst>
          </p:cNvPr>
          <p:cNvSpPr/>
          <p:nvPr/>
        </p:nvSpPr>
        <p:spPr>
          <a:xfrm>
            <a:off x="0" y="1818564"/>
            <a:ext cx="12192000" cy="322087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48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“Apakah Dasar Peran Indonesia Dalam Perdamaian Dunia ?”</a:t>
            </a:r>
          </a:p>
        </p:txBody>
      </p:sp>
    </p:spTree>
    <p:extLst>
      <p:ext uri="{BB962C8B-B14F-4D97-AF65-F5344CB8AC3E}">
        <p14:creationId xmlns:p14="http://schemas.microsoft.com/office/powerpoint/2010/main" val="41905581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par>
                                <p:cTn id="10" presetID="42" presetClass="entr" presetSubtype="0" fill="hold" grpId="1"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500" fill="hold"/>
                                        <p:tgtEl>
                                          <p:spTgt spid="3">
                                            <p:txEl>
                                              <p:pRg st="0" end="0"/>
                                            </p:txEl>
                                          </p:spTgt>
                                        </p:tgtEl>
                                      </p:cBhvr>
                                      <p:by x="150000" y="150000"/>
                                    </p:animScale>
                                  </p:childTnLst>
                                </p:cTn>
                              </p:par>
                              <p:par>
                                <p:cTn id="19" presetID="14" presetClass="exit" presetSubtype="10" fill="hold" grpId="0" nodeType="withEffect">
                                  <p:stCondLst>
                                    <p:cond delay="1000"/>
                                  </p:stCondLst>
                                  <p:childTnLst>
                                    <p:animEffect transition="out" filter="randombar(horizontal)">
                                      <p:cBhvr>
                                        <p:cTn id="20" dur="500"/>
                                        <p:tgtEl>
                                          <p:spTgt spid="3">
                                            <p:txEl>
                                              <p:pRg st="0" end="0"/>
                                            </p:txEl>
                                          </p:spTgt>
                                        </p:tgtEl>
                                      </p:cBhvr>
                                    </p:animEffect>
                                    <p:set>
                                      <p:cBhvr>
                                        <p:cTn id="21"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3"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Panjang 3">
            <a:extLst>
              <a:ext uri="{FF2B5EF4-FFF2-40B4-BE49-F238E27FC236}">
                <a16:creationId xmlns:a16="http://schemas.microsoft.com/office/drawing/2014/main" xmlns="" id="{8C1128C9-898B-413D-90A1-6FE9EEC6E10A}"/>
              </a:ext>
            </a:extLst>
          </p:cNvPr>
          <p:cNvSpPr/>
          <p:nvPr/>
        </p:nvSpPr>
        <p:spPr>
          <a:xfrm>
            <a:off x="11832000" y="-10344"/>
            <a:ext cx="360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ambar 7">
            <a:extLst>
              <a:ext uri="{FF2B5EF4-FFF2-40B4-BE49-F238E27FC236}">
                <a16:creationId xmlns:a16="http://schemas.microsoft.com/office/drawing/2014/main" xmlns="" id="{A19CA11A-9DA9-4E33-8481-C23A48E7FBE1}"/>
              </a:ext>
            </a:extLst>
          </p:cNvPr>
          <p:cNvPicPr>
            <a:picLocks noChangeAspect="1"/>
          </p:cNvPicPr>
          <p:nvPr/>
        </p:nvPicPr>
        <p:blipFill rotWithShape="1">
          <a:blip r:embed="rId2">
            <a:clrChange>
              <a:clrFrom>
                <a:srgbClr val="1F1B17"/>
              </a:clrFrom>
              <a:clrTo>
                <a:srgbClr val="1F1B17">
                  <a:alpha val="0"/>
                </a:srgbClr>
              </a:clrTo>
            </a:clrChange>
            <a:duotone>
              <a:prstClr val="black"/>
              <a:schemeClr val="accent3">
                <a:lumMod val="75000"/>
                <a:tint val="45000"/>
                <a:satMod val="400000"/>
              </a:schemeClr>
            </a:duotone>
            <a:extLst>
              <a:ext uri="{BEBA8EAE-BF5A-486C-A8C5-ECC9F3942E4B}">
                <a14:imgProps xmlns:a14="http://schemas.microsoft.com/office/drawing/2010/main">
                  <a14:imgLayer r:embed="rId3">
                    <a14:imgEffect>
                      <a14:backgroundRemoval t="9899" b="92323" l="1664" r="98669">
                        <a14:foregroundMark x1="3744" y1="16364" x2="8735" y2="23636"/>
                        <a14:foregroundMark x1="8735" y1="23636" x2="4243" y2="35152"/>
                        <a14:foregroundMark x1="4243" y1="35152" x2="9151" y2="44040"/>
                        <a14:foregroundMark x1="9151" y1="44040" x2="11564" y2="57980"/>
                        <a14:foregroundMark x1="11564" y1="57980" x2="18303" y2="63838"/>
                        <a14:foregroundMark x1="18303" y1="63838" x2="28702" y2="81414"/>
                        <a14:foregroundMark x1="28702" y1="81414" x2="63311" y2="91919"/>
                        <a14:foregroundMark x1="63311" y1="91919" x2="94759" y2="53737"/>
                        <a14:foregroundMark x1="94759" y1="53737" x2="96256" y2="68687"/>
                        <a14:foregroundMark x1="96256" y1="68687" x2="91764" y2="55556"/>
                        <a14:foregroundMark x1="91764" y1="55556" x2="97920" y2="57374"/>
                        <a14:foregroundMark x1="97920" y1="57374" x2="98752" y2="72727"/>
                        <a14:foregroundMark x1="98752" y1="72727" x2="96007" y2="55354"/>
                        <a14:foregroundMark x1="6406" y1="29293" x2="6073" y2="15152"/>
                        <a14:foregroundMark x1="6073" y1="15152" x2="1664" y2="12929"/>
                        <a14:foregroundMark x1="6240" y1="25051" x2="4493" y2="10505"/>
                        <a14:foregroundMark x1="4493" y1="10505" x2="9235" y2="28485"/>
                        <a14:foregroundMark x1="9235" y1="28485" x2="13644" y2="18182"/>
                        <a14:foregroundMark x1="13644" y1="18182" x2="17388" y2="65657"/>
                        <a14:foregroundMark x1="17388" y1="65657" x2="19384" y2="33131"/>
                        <a14:foregroundMark x1="19384" y1="33131" x2="21048" y2="70101"/>
                        <a14:foregroundMark x1="21048" y1="70101" x2="20965" y2="47273"/>
                        <a14:foregroundMark x1="20965" y1="47273" x2="25707" y2="69697"/>
                        <a14:foregroundMark x1="25707" y1="69697" x2="28120" y2="48889"/>
                        <a14:foregroundMark x1="28120" y1="48889" x2="28369" y2="68485"/>
                        <a14:foregroundMark x1="28369" y1="68485" x2="27371" y2="54343"/>
                        <a14:foregroundMark x1="27371" y1="54343" x2="30033" y2="69697"/>
                        <a14:foregroundMark x1="30033" y1="69697" x2="33195" y2="52525"/>
                        <a14:foregroundMark x1="33195" y1="52525" x2="35358" y2="76162"/>
                        <a14:foregroundMark x1="35358" y1="76162" x2="30200" y2="66061"/>
                        <a14:foregroundMark x1="30200" y1="66061" x2="31780" y2="81616"/>
                        <a14:foregroundMark x1="31780" y1="81616" x2="34193" y2="60606"/>
                        <a14:foregroundMark x1="34193" y1="60606" x2="39517" y2="50505"/>
                        <a14:foregroundMark x1="39517" y1="50505" x2="46922" y2="70303"/>
                        <a14:foregroundMark x1="46922" y1="70303" x2="44426" y2="83636"/>
                        <a14:foregroundMark x1="44426" y1="83636" x2="39767" y2="64848"/>
                        <a14:foregroundMark x1="39767" y1="64848" x2="40349" y2="85455"/>
                        <a14:foregroundMark x1="40349" y1="85455" x2="42097" y2="41818"/>
                        <a14:foregroundMark x1="42097" y1="41818" x2="45092" y2="63636"/>
                        <a14:foregroundMark x1="45092" y1="63636" x2="48003" y2="43232"/>
                        <a14:foregroundMark x1="48003" y1="43232" x2="54077" y2="60404"/>
                        <a14:foregroundMark x1="54077" y1="60404" x2="54077" y2="45455"/>
                        <a14:foregroundMark x1="54077" y1="45455" x2="55990" y2="66667"/>
                        <a14:foregroundMark x1="55990" y1="66667" x2="54908" y2="80808"/>
                        <a14:foregroundMark x1="54908" y1="80808" x2="51248" y2="92525"/>
                        <a14:foregroundMark x1="51248" y1="92525" x2="48336" y2="79596"/>
                        <a14:foregroundMark x1="48336" y1="79596" x2="53245" y2="92727"/>
                        <a14:foregroundMark x1="53245" y1="92727" x2="57820" y2="83838"/>
                        <a14:foregroundMark x1="57820" y1="83838" x2="62895" y2="92323"/>
                        <a14:foregroundMark x1="62895" y1="92323" x2="69634" y2="89899"/>
                        <a14:foregroundMark x1="69634" y1="89899" x2="54409" y2="46667"/>
                        <a14:foregroundMark x1="54409" y1="46667" x2="64892" y2="27677"/>
                        <a14:foregroundMark x1="64892" y1="27677" x2="69717" y2="39394"/>
                        <a14:foregroundMark x1="69717" y1="39394" x2="65890" y2="16970"/>
                        <a14:foregroundMark x1="65890" y1="16970" x2="76290" y2="41010"/>
                        <a14:foregroundMark x1="76290" y1="41010" x2="71298" y2="52323"/>
                        <a14:foregroundMark x1="71298" y1="52323" x2="65391" y2="48081"/>
                        <a14:foregroundMark x1="65391" y1="48081" x2="80449" y2="67071"/>
                        <a14:foregroundMark x1="80449" y1="67071" x2="79534" y2="85455"/>
                        <a14:foregroundMark x1="79534" y1="85455" x2="82363" y2="66667"/>
                        <a14:foregroundMark x1="82363" y1="66667" x2="82446" y2="50101"/>
                        <a14:foregroundMark x1="82446" y1="50101" x2="78120" y2="33535"/>
                        <a14:foregroundMark x1="78120" y1="33535" x2="79035" y2="49899"/>
                        <a14:foregroundMark x1="79035" y1="49899" x2="76290" y2="28687"/>
                        <a14:foregroundMark x1="76290" y1="28687" x2="83195" y2="46465"/>
                        <a14:foregroundMark x1="83195" y1="46465" x2="85524" y2="61010"/>
                        <a14:foregroundMark x1="85524" y1="61010" x2="85358" y2="45859"/>
                        <a14:foregroundMark x1="85358" y1="45859" x2="90765" y2="68081"/>
                        <a14:foregroundMark x1="90765" y1="68081" x2="88686" y2="49495"/>
                        <a14:foregroundMark x1="88686" y1="49495" x2="84692" y2="60404"/>
                        <a14:foregroundMark x1="84692" y1="60404" x2="88353" y2="72727"/>
                        <a14:foregroundMark x1="88353" y1="72727" x2="94426" y2="75152"/>
                        <a14:foregroundMark x1="94426" y1="75152" x2="89767" y2="51515"/>
                        <a14:foregroundMark x1="89767" y1="51515" x2="94093" y2="61616"/>
                        <a14:foregroundMark x1="94093" y1="61616" x2="97005" y2="77374"/>
                        <a14:foregroundMark x1="97005" y1="77374" x2="79451" y2="43232"/>
                        <a14:foregroundMark x1="79451" y1="43232" x2="56739" y2="35354"/>
                        <a14:foregroundMark x1="56739" y1="35354" x2="50832" y2="25253"/>
                        <a14:foregroundMark x1="50832" y1="25253" x2="45092" y2="29495"/>
                        <a14:foregroundMark x1="45092" y1="29495" x2="39933" y2="40000"/>
                        <a14:foregroundMark x1="39933" y1="40000" x2="33444" y2="41010"/>
                        <a14:foregroundMark x1="33444" y1="41010" x2="22463" y2="55960"/>
                        <a14:foregroundMark x1="22463" y1="55960" x2="20216" y2="41010"/>
                        <a14:foregroundMark x1="20216" y1="41010" x2="14309" y2="35960"/>
                        <a14:foregroundMark x1="14309" y1="35960" x2="8070" y2="35354"/>
                        <a14:foregroundMark x1="8070" y1="35354" x2="9567" y2="50707"/>
                        <a14:foregroundMark x1="9567" y1="50707" x2="17554" y2="50101"/>
                        <a14:foregroundMark x1="17554" y1="50101" x2="18469" y2="49495"/>
                        <a14:foregroundMark x1="3245" y1="28889" x2="3245" y2="28889"/>
                        <a14:foregroundMark x1="21048" y1="36970" x2="21048" y2="36970"/>
                        <a14:foregroundMark x1="23128" y1="78990" x2="23128" y2="78990"/>
                        <a14:foregroundMark x1="22962" y1="77980" x2="23128" y2="76364"/>
                        <a14:foregroundMark x1="88186" y1="44040" x2="88186" y2="44040"/>
                        <a14:backgroundMark x1="34193" y1="35152" x2="40017" y2="30707"/>
                        <a14:backgroundMark x1="40017" y1="30707" x2="44509" y2="18990"/>
                        <a14:backgroundMark x1="44509" y1="18990" x2="50333" y2="15556"/>
                        <a14:backgroundMark x1="50333" y1="15556" x2="44426" y2="13939"/>
                        <a14:backgroundMark x1="44426" y1="13939" x2="34942" y2="31111"/>
                        <a14:backgroundMark x1="34942" y1="31111" x2="31780" y2="31515"/>
                        <a14:backgroundMark x1="51331" y1="21818" x2="49584" y2="18788"/>
                        <a14:backgroundMark x1="50499" y1="20606" x2="49418" y2="19192"/>
                      </a14:backgroundRemoval>
                    </a14:imgEffect>
                  </a14:imgLayer>
                </a14:imgProps>
              </a:ext>
              <a:ext uri="{28A0092B-C50C-407E-A947-70E740481C1C}">
                <a14:useLocalDpi xmlns:a14="http://schemas.microsoft.com/office/drawing/2010/main" val="0"/>
              </a:ext>
            </a:extLst>
          </a:blip>
          <a:srcRect r="1768"/>
          <a:stretch/>
        </p:blipFill>
        <p:spPr>
          <a:xfrm>
            <a:off x="2088550" y="-139327"/>
            <a:ext cx="9743450" cy="4084709"/>
          </a:xfrm>
          <a:prstGeom prst="rect">
            <a:avLst/>
          </a:prstGeom>
          <a:effectLst/>
        </p:spPr>
      </p:pic>
      <p:sp>
        <p:nvSpPr>
          <p:cNvPr id="9" name="Kotak Teks 8">
            <a:extLst>
              <a:ext uri="{FF2B5EF4-FFF2-40B4-BE49-F238E27FC236}">
                <a16:creationId xmlns:a16="http://schemas.microsoft.com/office/drawing/2014/main" xmlns="" id="{74BB7EF8-A2F7-425B-8E03-F067353B8BF1}"/>
              </a:ext>
            </a:extLst>
          </p:cNvPr>
          <p:cNvSpPr txBox="1"/>
          <p:nvPr/>
        </p:nvSpPr>
        <p:spPr>
          <a:xfrm>
            <a:off x="180000" y="3945382"/>
            <a:ext cx="11832000" cy="2062103"/>
          </a:xfrm>
          <a:prstGeom prst="rect">
            <a:avLst/>
          </a:prstGeom>
          <a:noFill/>
          <a:effectLst>
            <a:reflection blurRad="6350" stA="50000" endA="300" endPos="38500" dist="50800" dir="5400000" sy="-100000" algn="bl" rotWithShape="0"/>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3200" b="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“Serta Indonesia Juga Selalu Aktif Berpartisipasi Dalam </a:t>
            </a:r>
            <a:r>
              <a:rPr kumimoji="0" lang="id-ID" sz="3200" b="0" i="0" u="none" strike="noStrike" kern="1200" cap="none" spc="0" normalizeH="0" baseline="0" noProof="0" dirty="0" err="1">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Penyelengaraan</a:t>
            </a:r>
            <a:r>
              <a:rPr kumimoji="0" lang="id-ID" sz="3200" b="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KTT Serta Pertemuan – Pertemuan ASEAN, Seperti KTT ASEAN Pertama Dan Ke-9 Di Bali, Serta Sebagai Tempat Sekretariat ASEAN Di Jakarta.”</a:t>
            </a:r>
          </a:p>
        </p:txBody>
      </p:sp>
    </p:spTree>
    <p:extLst>
      <p:ext uri="{BB962C8B-B14F-4D97-AF65-F5344CB8AC3E}">
        <p14:creationId xmlns:p14="http://schemas.microsoft.com/office/powerpoint/2010/main" val="2451739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rsegi Panjang 3">
            <a:extLst>
              <a:ext uri="{FF2B5EF4-FFF2-40B4-BE49-F238E27FC236}">
                <a16:creationId xmlns:a16="http://schemas.microsoft.com/office/drawing/2014/main" xmlns="" id="{D8C163EE-9187-49FB-957E-40F931EECA88}"/>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44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5" name="Kotak Teks 4">
            <a:extLst>
              <a:ext uri="{FF2B5EF4-FFF2-40B4-BE49-F238E27FC236}">
                <a16:creationId xmlns:a16="http://schemas.microsoft.com/office/drawing/2014/main" xmlns="" id="{341645EC-9250-41EC-A65F-96A4385F004F}"/>
              </a:ext>
            </a:extLst>
          </p:cNvPr>
          <p:cNvSpPr txBox="1"/>
          <p:nvPr/>
        </p:nvSpPr>
        <p:spPr>
          <a:xfrm>
            <a:off x="2497540" y="1059121"/>
            <a:ext cx="7196920" cy="4739759"/>
          </a:xfrm>
          <a:prstGeom prst="rect">
            <a:avLst/>
          </a:prstGeom>
          <a:noFill/>
        </p:spPr>
        <p:txBody>
          <a:bodyPr wrap="square" rtlCol="0" anchor="ctr">
            <a:spAutoFit/>
          </a:bodyPr>
          <a:lstStyle/>
          <a:p>
            <a:pPr algn="ctr"/>
            <a:r>
              <a:rPr lang="id-ID" sz="11500" b="1" spc="50" dirty="0">
                <a:ln w="0"/>
                <a:solidFill>
                  <a:schemeClr val="bg2"/>
                </a:solidFill>
                <a:effectLst>
                  <a:innerShdw blurRad="63500" dist="50800" dir="13500000">
                    <a:srgbClr val="000000">
                      <a:alpha val="50000"/>
                    </a:srgbClr>
                  </a:innerShdw>
                </a:effectLst>
                <a:latin typeface="Microsoft JhengHei UI" panose="020B0604030504040204" pitchFamily="34" charset="-120"/>
                <a:ea typeface="Microsoft JhengHei UI" panose="020B0604030504040204" pitchFamily="34" charset="-120"/>
              </a:rPr>
              <a:t>“</a:t>
            </a:r>
            <a:r>
              <a:rPr lang="id-ID" sz="7200" b="1" spc="50" dirty="0" smtClean="0">
                <a:ln w="0"/>
                <a:solidFill>
                  <a:schemeClr val="bg2"/>
                </a:solidFill>
                <a:effectLst>
                  <a:innerShdw blurRad="63500" dist="50800" dir="13500000">
                    <a:srgbClr val="000000">
                      <a:alpha val="50000"/>
                    </a:srgbClr>
                  </a:innerShdw>
                </a:effectLst>
                <a:latin typeface="Microsoft JhengHei UI" panose="020B0604030504040204" pitchFamily="34" charset="-120"/>
                <a:ea typeface="Microsoft JhengHei UI" panose="020B0604030504040204" pitchFamily="34" charset="-120"/>
              </a:rPr>
              <a:t>SELESAI</a:t>
            </a:r>
          </a:p>
          <a:p>
            <a:pPr algn="ctr"/>
            <a:r>
              <a:rPr lang="id-ID" sz="7200" b="1" spc="50" dirty="0" smtClean="0">
                <a:ln w="0"/>
                <a:solidFill>
                  <a:schemeClr val="bg2"/>
                </a:solidFill>
                <a:effectLst>
                  <a:innerShdw blurRad="63500" dist="50800" dir="13500000">
                    <a:srgbClr val="000000">
                      <a:alpha val="50000"/>
                    </a:srgbClr>
                  </a:innerShdw>
                </a:effectLst>
                <a:latin typeface="Microsoft JhengHei UI" panose="020B0604030504040204" pitchFamily="34" charset="-120"/>
                <a:ea typeface="Microsoft JhengHei UI" panose="020B0604030504040204" pitchFamily="34" charset="-120"/>
              </a:rPr>
              <a:t>chairussuriyati</a:t>
            </a:r>
            <a:r>
              <a:rPr lang="id-ID" sz="11500" b="1" spc="50" dirty="0" smtClean="0">
                <a:ln w="0"/>
                <a:solidFill>
                  <a:schemeClr val="bg2"/>
                </a:solidFill>
                <a:effectLst>
                  <a:innerShdw blurRad="63500" dist="50800" dir="13500000">
                    <a:srgbClr val="000000">
                      <a:alpha val="50000"/>
                    </a:srgbClr>
                  </a:innerShdw>
                </a:effectLst>
                <a:latin typeface="Microsoft JhengHei UI" panose="020B0604030504040204" pitchFamily="34" charset="-120"/>
                <a:ea typeface="Microsoft JhengHei UI" panose="020B0604030504040204" pitchFamily="34" charset="-120"/>
              </a:rPr>
              <a:t>”</a:t>
            </a:r>
            <a:endParaRPr lang="id-ID" sz="11500" b="1" spc="50" dirty="0">
              <a:ln w="0"/>
              <a:solidFill>
                <a:schemeClr val="bg2"/>
              </a:solidFill>
              <a:effectLst>
                <a:innerShdw blurRad="63500" dist="50800" dir="13500000">
                  <a:srgbClr val="000000">
                    <a:alpha val="50000"/>
                  </a:srgbClr>
                </a:innerShdw>
              </a:effectLst>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15977770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ADF1D53-BE39-435F-BE13-2778D20FAA1F}"/>
              </a:ext>
            </a:extLst>
          </p:cNvPr>
          <p:cNvSpPr/>
          <p:nvPr/>
        </p:nvSpPr>
        <p:spPr>
          <a:xfrm>
            <a:off x="227862" y="2692971"/>
            <a:ext cx="393589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srgbClr val="8A9946"/>
                </a:solidFill>
                <a:effectLst/>
                <a:uLnTx/>
                <a:uFillTx/>
                <a:latin typeface="latobold"/>
                <a:ea typeface="+mn-ea"/>
                <a:cs typeface="+mn-cs"/>
              </a:rPr>
              <a:t>UUD 1945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d-ID" sz="2400" b="0" i="0" u="none" strike="noStrike" kern="1200" cap="none" spc="0" normalizeH="0" baseline="0" noProof="0" dirty="0">
                <a:ln>
                  <a:noFill/>
                </a:ln>
                <a:solidFill>
                  <a:srgbClr val="8A9946"/>
                </a:solidFill>
                <a:effectLst/>
                <a:uLnTx/>
                <a:uFillTx/>
                <a:latin typeface="latobold"/>
                <a:ea typeface="+mn-ea"/>
                <a:cs typeface="+mn-cs"/>
              </a:rPr>
              <a:t>PEMBUKAAN</a:t>
            </a:r>
            <a:r>
              <a:rPr kumimoji="0" lang="nl-NL" sz="2400" b="0" i="0" u="none" strike="noStrike" kern="1200" cap="none" spc="0" normalizeH="0" baseline="0" noProof="0" dirty="0">
                <a:ln>
                  <a:noFill/>
                </a:ln>
                <a:solidFill>
                  <a:srgbClr val="8A9946"/>
                </a:solidFill>
                <a:effectLst/>
                <a:uLnTx/>
                <a:uFillTx/>
                <a:latin typeface="Calibri" panose="020F0502020204030204"/>
                <a:ea typeface="+mn-ea"/>
                <a:cs typeface="+mn-cs"/>
              </a:rPr>
              <a:t/>
            </a:r>
            <a:br>
              <a:rPr kumimoji="0" lang="nl-NL" sz="2400" b="0" i="0" u="none" strike="noStrike" kern="1200" cap="none" spc="0" normalizeH="0" baseline="0" noProof="0" dirty="0">
                <a:ln>
                  <a:noFill/>
                </a:ln>
                <a:solidFill>
                  <a:srgbClr val="8A9946"/>
                </a:solidFill>
                <a:effectLst/>
                <a:uLnTx/>
                <a:uFillTx/>
                <a:latin typeface="Calibri" panose="020F0502020204030204"/>
                <a:ea typeface="+mn-ea"/>
                <a:cs typeface="+mn-cs"/>
              </a:rPr>
            </a:br>
            <a:r>
              <a:rPr kumimoji="0" lang="id-ID" sz="2400" b="0" i="0" u="none" strike="noStrike" kern="1200" cap="none" spc="0" normalizeH="0" baseline="0" noProof="0" dirty="0">
                <a:ln>
                  <a:noFill/>
                </a:ln>
                <a:solidFill>
                  <a:srgbClr val="8A9946"/>
                </a:solidFill>
                <a:effectLst/>
                <a:uLnTx/>
                <a:uFillTx/>
                <a:latin typeface="latobold"/>
                <a:ea typeface="+mn-ea"/>
                <a:cs typeface="+mn-cs"/>
              </a:rPr>
              <a:t>(p r e a m b u l e)</a:t>
            </a:r>
            <a:endParaRPr kumimoji="0" lang="id-ID" sz="2400" b="0" i="0" u="none" strike="noStrike" kern="1200" cap="none" spc="0" normalizeH="0" baseline="0" noProof="0" dirty="0">
              <a:ln>
                <a:noFill/>
              </a:ln>
              <a:solidFill>
                <a:srgbClr val="8A9946"/>
              </a:solidFill>
              <a:effectLst/>
              <a:uLnTx/>
              <a:uFillTx/>
              <a:latin typeface="Calibri" panose="020F0502020204030204"/>
              <a:ea typeface="+mn-ea"/>
              <a:cs typeface="+mn-cs"/>
            </a:endParaRPr>
          </a:p>
        </p:txBody>
      </p:sp>
      <p:sp>
        <p:nvSpPr>
          <p:cNvPr id="4" name="Persegi Panjang 3">
            <a:extLst>
              <a:ext uri="{FF2B5EF4-FFF2-40B4-BE49-F238E27FC236}">
                <a16:creationId xmlns:a16="http://schemas.microsoft.com/office/drawing/2014/main" xmlns="" id="{846A05DB-0036-4661-9175-75ACDDAFEF00}"/>
              </a:ext>
            </a:extLst>
          </p:cNvPr>
          <p:cNvSpPr/>
          <p:nvPr/>
        </p:nvSpPr>
        <p:spPr>
          <a:xfrm>
            <a:off x="2883637" y="0"/>
            <a:ext cx="444179"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Persegi Panjang 4">
            <a:extLst>
              <a:ext uri="{FF2B5EF4-FFF2-40B4-BE49-F238E27FC236}">
                <a16:creationId xmlns:a16="http://schemas.microsoft.com/office/drawing/2014/main" xmlns="" id="{6BEDC163-AD17-41D4-8E2D-B873C21CA4E2}"/>
              </a:ext>
            </a:extLst>
          </p:cNvPr>
          <p:cNvSpPr/>
          <p:nvPr/>
        </p:nvSpPr>
        <p:spPr>
          <a:xfrm>
            <a:off x="4831705" y="2923804"/>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srgbClr val="4C4C4C"/>
              </a:solidFill>
              <a:effectLst/>
              <a:uLnTx/>
              <a:uFillTx/>
              <a:latin typeface="latoregular"/>
              <a:ea typeface="+mn-ea"/>
              <a:cs typeface="+mn-cs"/>
            </a:endParaRPr>
          </a:p>
        </p:txBody>
      </p:sp>
      <p:sp>
        <p:nvSpPr>
          <p:cNvPr id="6" name="Kotak Teks 5">
            <a:extLst>
              <a:ext uri="{FF2B5EF4-FFF2-40B4-BE49-F238E27FC236}">
                <a16:creationId xmlns:a16="http://schemas.microsoft.com/office/drawing/2014/main" xmlns="" id="{0D47E67D-5BDE-4803-8ED0-06323BF9C387}"/>
              </a:ext>
            </a:extLst>
          </p:cNvPr>
          <p:cNvSpPr txBox="1"/>
          <p:nvPr/>
        </p:nvSpPr>
        <p:spPr>
          <a:xfrm>
            <a:off x="3857671" y="2736502"/>
            <a:ext cx="8044068" cy="2308324"/>
          </a:xfrm>
          <a:prstGeom prst="rect">
            <a:avLst/>
          </a:prstGeom>
          <a:noFill/>
        </p:spPr>
        <p:txBody>
          <a:bodyPr wrap="square" rtlCol="0">
            <a:spAutoFit/>
          </a:bodyPr>
          <a:lstStyle/>
          <a:p>
            <a:pPr algn="ctr"/>
            <a:r>
              <a:rPr lang="id-ID" sz="3600" i="1" dirty="0">
                <a:solidFill>
                  <a:srgbClr val="4C4C4C"/>
                </a:solidFill>
                <a:latin typeface="Microsoft JhengHei UI" panose="020B0604030504040204" pitchFamily="34" charset="-120"/>
                <a:ea typeface="Microsoft JhengHei UI" panose="020B0604030504040204" pitchFamily="34" charset="-120"/>
              </a:rPr>
              <a:t>“......ikut melaksanakan ketertiban dunia yang berdasarkan kemerdekaan, perdamaian abadi dan keadilan sosial”.</a:t>
            </a:r>
            <a:endParaRPr lang="id-ID" sz="3600" i="1"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39436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750" fill="hold"/>
                                        <p:tgtEl>
                                          <p:spTgt spid="6"/>
                                        </p:tgtEl>
                                        <p:attrNameLst>
                                          <p:attrName>ppt_x</p:attrName>
                                        </p:attrNameLst>
                                      </p:cBhvr>
                                      <p:tavLst>
                                        <p:tav tm="0">
                                          <p:val>
                                            <p:strVal val="1+#ppt_w/2"/>
                                          </p:val>
                                        </p:tav>
                                        <p:tav tm="100000">
                                          <p:val>
                                            <p:strVal val="#ppt_x"/>
                                          </p:val>
                                        </p:tav>
                                      </p:tavLst>
                                    </p:anim>
                                    <p:anim calcmode="lin" valueType="num">
                                      <p:cBhvr additive="base">
                                        <p:cTn id="12"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ersegi Panjang 2">
            <a:extLst>
              <a:ext uri="{FF2B5EF4-FFF2-40B4-BE49-F238E27FC236}">
                <a16:creationId xmlns:a16="http://schemas.microsoft.com/office/drawing/2014/main" xmlns="" id="{0AFC57DD-433F-4CE0-973A-A199219D728E}"/>
              </a:ext>
            </a:extLst>
          </p:cNvPr>
          <p:cNvSpPr/>
          <p:nvPr/>
        </p:nvSpPr>
        <p:spPr>
          <a:xfrm>
            <a:off x="0" y="0"/>
            <a:ext cx="12192000" cy="8216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Menciptakan Perdamaian Dunia Melalui Hubungan Internasional</a:t>
            </a:r>
          </a:p>
        </p:txBody>
      </p:sp>
      <p:sp>
        <p:nvSpPr>
          <p:cNvPr id="4" name="Persegi Panjang 3">
            <a:extLst>
              <a:ext uri="{FF2B5EF4-FFF2-40B4-BE49-F238E27FC236}">
                <a16:creationId xmlns:a16="http://schemas.microsoft.com/office/drawing/2014/main" xmlns="" id="{E1C61024-5672-4647-BD03-3F8DDF10C3C3}"/>
              </a:ext>
            </a:extLst>
          </p:cNvPr>
          <p:cNvSpPr/>
          <p:nvPr/>
        </p:nvSpPr>
        <p:spPr>
          <a:xfrm>
            <a:off x="0" y="1099930"/>
            <a:ext cx="12192000" cy="575807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3">
                  <a:lumMod val="75000"/>
                </a:schemeClr>
              </a:solidFill>
            </a:endParaRPr>
          </a:p>
        </p:txBody>
      </p:sp>
      <p:sp>
        <p:nvSpPr>
          <p:cNvPr id="5" name="Persegi Panjang 4">
            <a:extLst>
              <a:ext uri="{FF2B5EF4-FFF2-40B4-BE49-F238E27FC236}">
                <a16:creationId xmlns:a16="http://schemas.microsoft.com/office/drawing/2014/main" xmlns="" id="{29C3DEA8-9551-4BC7-97A5-E687CFD86D8E}"/>
              </a:ext>
            </a:extLst>
          </p:cNvPr>
          <p:cNvSpPr/>
          <p:nvPr/>
        </p:nvSpPr>
        <p:spPr>
          <a:xfrm>
            <a:off x="1868556" y="1431235"/>
            <a:ext cx="8454888" cy="795132"/>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Pentingnya Hubungan Internasional Bagi Indonesia</a:t>
            </a:r>
          </a:p>
        </p:txBody>
      </p:sp>
      <p:sp>
        <p:nvSpPr>
          <p:cNvPr id="8" name="Kotak Teks 7">
            <a:extLst>
              <a:ext uri="{FF2B5EF4-FFF2-40B4-BE49-F238E27FC236}">
                <a16:creationId xmlns:a16="http://schemas.microsoft.com/office/drawing/2014/main" xmlns="" id="{9259DA6E-B5A8-417C-99A6-56CBBB9362FA}"/>
              </a:ext>
            </a:extLst>
          </p:cNvPr>
          <p:cNvSpPr txBox="1"/>
          <p:nvPr/>
        </p:nvSpPr>
        <p:spPr>
          <a:xfrm>
            <a:off x="0" y="3264911"/>
            <a:ext cx="12192000" cy="2554545"/>
          </a:xfrm>
          <a:prstGeom prst="rect">
            <a:avLst/>
          </a:prstGeom>
          <a:noFill/>
        </p:spPr>
        <p:txBody>
          <a:bodyPr wrap="square" rtlCol="0" anchor="ctr">
            <a:spAutoFit/>
          </a:bodyPr>
          <a:lstStyle/>
          <a:p>
            <a:pPr algn="ctr"/>
            <a:r>
              <a:rPr lang="id-ID" sz="4000" dirty="0">
                <a:solidFill>
                  <a:schemeClr val="accent3">
                    <a:lumMod val="75000"/>
                  </a:schemeClr>
                </a:solidFill>
                <a:latin typeface="Microsoft JhengHei UI" panose="020B0604030504040204" pitchFamily="34" charset="-120"/>
                <a:ea typeface="Microsoft JhengHei UI" panose="020B0604030504040204" pitchFamily="34" charset="-120"/>
                <a:cs typeface="Microsoft Sans Serif" panose="020B0604020202020204" pitchFamily="34" charset="0"/>
              </a:rPr>
              <a:t>“Penerapan Prinsip Politik Luar Negeri Yang Bebas Aktif Dan Diabadikan Bagi Kepentingan Nasional, Dan Kepentingan Pembangunan Di Segala Bidang, Dan Melaksanakan Amanat UUD.”</a:t>
            </a:r>
          </a:p>
        </p:txBody>
      </p:sp>
    </p:spTree>
    <p:extLst>
      <p:ext uri="{BB962C8B-B14F-4D97-AF65-F5344CB8AC3E}">
        <p14:creationId xmlns:p14="http://schemas.microsoft.com/office/powerpoint/2010/main" val="2814138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ersegi Panjang 2">
            <a:extLst>
              <a:ext uri="{FF2B5EF4-FFF2-40B4-BE49-F238E27FC236}">
                <a16:creationId xmlns:a16="http://schemas.microsoft.com/office/drawing/2014/main" xmlns="" id="{9DBF34E4-EE10-43B0-9DD7-BC2F4F330357}"/>
              </a:ext>
            </a:extLst>
          </p:cNvPr>
          <p:cNvSpPr/>
          <p:nvPr/>
        </p:nvSpPr>
        <p:spPr>
          <a:xfrm>
            <a:off x="609602" y="3114261"/>
            <a:ext cx="5022574" cy="3571458"/>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latin typeface="Microsoft Sans Serif" panose="020B0604020202020204" pitchFamily="34" charset="0"/>
                <a:ea typeface="Microsoft Sans Serif" panose="020B0604020202020204" pitchFamily="34" charset="0"/>
                <a:cs typeface="Microsoft Sans Serif" panose="020B0604020202020204" pitchFamily="34" charset="0"/>
              </a:rPr>
              <a:t>Faktor Internal</a:t>
            </a:r>
          </a:p>
          <a:p>
            <a:pPr algn="ctr"/>
            <a:r>
              <a:rPr lang="id-ID" sz="3200" dirty="0">
                <a:latin typeface="Microsoft Sans Serif" panose="020B0604020202020204" pitchFamily="34" charset="0"/>
                <a:ea typeface="Microsoft Sans Serif" panose="020B0604020202020204" pitchFamily="34" charset="0"/>
                <a:cs typeface="Microsoft Sans Serif" panose="020B0604020202020204" pitchFamily="34" charset="0"/>
              </a:rPr>
              <a:t>Adanya Kekhawatiran Terancamnya Kelangsungan Hidup Ke Depannya, Seperti Kudeta Maupun Intervensi Dari Negara Lain.</a:t>
            </a:r>
          </a:p>
        </p:txBody>
      </p:sp>
      <p:sp>
        <p:nvSpPr>
          <p:cNvPr id="8" name="Persegi Panjang 7">
            <a:extLst>
              <a:ext uri="{FF2B5EF4-FFF2-40B4-BE49-F238E27FC236}">
                <a16:creationId xmlns:a16="http://schemas.microsoft.com/office/drawing/2014/main" xmlns="" id="{D2BECEB2-7FD1-4204-B9B0-B07B495C00FF}"/>
              </a:ext>
            </a:extLst>
          </p:cNvPr>
          <p:cNvSpPr/>
          <p:nvPr/>
        </p:nvSpPr>
        <p:spPr>
          <a:xfrm>
            <a:off x="6559826" y="3114259"/>
            <a:ext cx="5022574" cy="3571459"/>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latin typeface="Microsoft Sans Serif" panose="020B0604020202020204" pitchFamily="34" charset="0"/>
                <a:ea typeface="Microsoft Sans Serif" panose="020B0604020202020204" pitchFamily="34" charset="0"/>
                <a:cs typeface="Microsoft Sans Serif" panose="020B0604020202020204" pitchFamily="34" charset="0"/>
              </a:rPr>
              <a:t>Faktor Eksternal</a:t>
            </a:r>
          </a:p>
          <a:p>
            <a:pPr algn="ctr"/>
            <a:r>
              <a:rPr lang="id-ID" sz="3200" dirty="0">
                <a:latin typeface="Microsoft Sans Serif" panose="020B0604020202020204" pitchFamily="34" charset="0"/>
                <a:ea typeface="Microsoft Sans Serif" panose="020B0604020202020204" pitchFamily="34" charset="0"/>
                <a:cs typeface="Microsoft Sans Serif" panose="020B0604020202020204" pitchFamily="34" charset="0"/>
              </a:rPr>
              <a:t>Ketentuan Hukum Alam Bahwa Suatu Negara Tidak Dapat Berdiri Sendiri Tanpa Bantuan Dan Kerja Sama Negara Lain</a:t>
            </a:r>
          </a:p>
        </p:txBody>
      </p:sp>
      <p:sp>
        <p:nvSpPr>
          <p:cNvPr id="9" name="Kotak Teks 8">
            <a:extLst>
              <a:ext uri="{FF2B5EF4-FFF2-40B4-BE49-F238E27FC236}">
                <a16:creationId xmlns:a16="http://schemas.microsoft.com/office/drawing/2014/main" xmlns="" id="{C660691F-A404-4A36-B1FF-ADD530F54F83}"/>
              </a:ext>
            </a:extLst>
          </p:cNvPr>
          <p:cNvSpPr txBox="1"/>
          <p:nvPr/>
        </p:nvSpPr>
        <p:spPr>
          <a:xfrm>
            <a:off x="366091" y="895409"/>
            <a:ext cx="11459817" cy="1323439"/>
          </a:xfrm>
          <a:prstGeom prst="rect">
            <a:avLst/>
          </a:prstGeom>
          <a:noFill/>
        </p:spPr>
        <p:txBody>
          <a:bodyPr wrap="square" rtlCol="0">
            <a:spAutoFit/>
          </a:bodyPr>
          <a:lstStyle/>
          <a:p>
            <a:pPr algn="ctr"/>
            <a:r>
              <a:rPr lang="id-ID" sz="4000" dirty="0">
                <a:solidFill>
                  <a:srgbClr val="A5A5A5">
                    <a:lumMod val="75000"/>
                  </a:srgbClr>
                </a:solidFill>
                <a:latin typeface="Microsoft JhengHei UI" panose="020B0604030504040204" pitchFamily="34" charset="-120"/>
                <a:ea typeface="Microsoft JhengHei UI" panose="020B0604030504040204" pitchFamily="34" charset="-120"/>
                <a:cs typeface="Microsoft Sans Serif" panose="020B0604020202020204" pitchFamily="34" charset="0"/>
              </a:rPr>
              <a:t>“Pembangunan Hubungan Di Tunjukan Kerja Sama Bilateral, Regional Dan Multilateral,”</a:t>
            </a:r>
            <a:endParaRPr lang="id-ID"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0773753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Persegi Panjang 2">
            <a:extLst>
              <a:ext uri="{FF2B5EF4-FFF2-40B4-BE49-F238E27FC236}">
                <a16:creationId xmlns:a16="http://schemas.microsoft.com/office/drawing/2014/main" xmlns="" id="{0AFC57DD-433F-4CE0-973A-A199219D728E}"/>
              </a:ext>
            </a:extLst>
          </p:cNvPr>
          <p:cNvSpPr/>
          <p:nvPr/>
        </p:nvSpPr>
        <p:spPr>
          <a:xfrm>
            <a:off x="0" y="0"/>
            <a:ext cx="12192000" cy="821635"/>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200"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Menciptakan Perdamaian Dunia Melalui Hubungan Internasional</a:t>
            </a:r>
          </a:p>
        </p:txBody>
      </p:sp>
      <p:sp>
        <p:nvSpPr>
          <p:cNvPr id="4" name="Persegi Panjang 3">
            <a:extLst>
              <a:ext uri="{FF2B5EF4-FFF2-40B4-BE49-F238E27FC236}">
                <a16:creationId xmlns:a16="http://schemas.microsoft.com/office/drawing/2014/main" xmlns="" id="{E1C61024-5672-4647-BD03-3F8DDF10C3C3}"/>
              </a:ext>
            </a:extLst>
          </p:cNvPr>
          <p:cNvSpPr/>
          <p:nvPr/>
        </p:nvSpPr>
        <p:spPr>
          <a:xfrm>
            <a:off x="0" y="1099930"/>
            <a:ext cx="12192000" cy="5758070"/>
          </a:xfrm>
          <a:prstGeom prst="rect">
            <a:avLst/>
          </a:prstGeom>
          <a:solidFill>
            <a:schemeClr val="bg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dirty="0">
              <a:solidFill>
                <a:schemeClr val="accent3">
                  <a:lumMod val="75000"/>
                </a:schemeClr>
              </a:solidFill>
            </a:endParaRPr>
          </a:p>
        </p:txBody>
      </p:sp>
      <p:sp>
        <p:nvSpPr>
          <p:cNvPr id="7" name="Persegi Panjang 6">
            <a:extLst>
              <a:ext uri="{FF2B5EF4-FFF2-40B4-BE49-F238E27FC236}">
                <a16:creationId xmlns:a16="http://schemas.microsoft.com/office/drawing/2014/main" xmlns="" id="{F62148C8-CE9D-4AF8-90BE-61712570287A}"/>
              </a:ext>
            </a:extLst>
          </p:cNvPr>
          <p:cNvSpPr/>
          <p:nvPr/>
        </p:nvSpPr>
        <p:spPr>
          <a:xfrm>
            <a:off x="3519148" y="1345357"/>
            <a:ext cx="5153701" cy="795132"/>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Jenis Hubungan Internasional</a:t>
            </a:r>
          </a:p>
        </p:txBody>
      </p:sp>
      <p:sp>
        <p:nvSpPr>
          <p:cNvPr id="6" name="Persegi Panjang 5">
            <a:extLst>
              <a:ext uri="{FF2B5EF4-FFF2-40B4-BE49-F238E27FC236}">
                <a16:creationId xmlns:a16="http://schemas.microsoft.com/office/drawing/2014/main" xmlns="" id="{3E93AF77-6E08-4749-A568-5298BB5997FD}"/>
              </a:ext>
            </a:extLst>
          </p:cNvPr>
          <p:cNvSpPr/>
          <p:nvPr/>
        </p:nvSpPr>
        <p:spPr>
          <a:xfrm>
            <a:off x="3176337" y="3181048"/>
            <a:ext cx="5839326" cy="1865417"/>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Hubungan Luar Negeri, Yaitu Keseluruhan Hubungan Yang Di Jalankan Oleh Suatu Negara Dengan Semua Pihak Yang Tidak Tunduk Pada Kedaulatannya.</a:t>
            </a:r>
          </a:p>
        </p:txBody>
      </p:sp>
      <p:sp>
        <p:nvSpPr>
          <p:cNvPr id="9" name="Persegi Panjang 8">
            <a:extLst>
              <a:ext uri="{FF2B5EF4-FFF2-40B4-BE49-F238E27FC236}">
                <a16:creationId xmlns:a16="http://schemas.microsoft.com/office/drawing/2014/main" xmlns="" id="{E271CE58-FFA1-4953-B6FB-27C6ABAEE02F}"/>
              </a:ext>
            </a:extLst>
          </p:cNvPr>
          <p:cNvSpPr/>
          <p:nvPr/>
        </p:nvSpPr>
        <p:spPr>
          <a:xfrm>
            <a:off x="3176337" y="3201801"/>
            <a:ext cx="5839326" cy="1865417"/>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Politik Internasional, Mencangkup Hubungan  Beberapa Ataupun Semua Negara Beserta Proses Interaksinya Antar Negara Maupun Organisasi Internasional. </a:t>
            </a:r>
          </a:p>
        </p:txBody>
      </p:sp>
      <p:sp>
        <p:nvSpPr>
          <p:cNvPr id="10" name="Persegi Panjang 9">
            <a:extLst>
              <a:ext uri="{FF2B5EF4-FFF2-40B4-BE49-F238E27FC236}">
                <a16:creationId xmlns:a16="http://schemas.microsoft.com/office/drawing/2014/main" xmlns="" id="{85FAE06F-EF5C-4336-BCAB-CA3179734DB7}"/>
              </a:ext>
            </a:extLst>
          </p:cNvPr>
          <p:cNvSpPr/>
          <p:nvPr/>
        </p:nvSpPr>
        <p:spPr>
          <a:xfrm>
            <a:off x="3176336" y="3222554"/>
            <a:ext cx="5839327" cy="1865417"/>
          </a:xfrm>
          <a:prstGeom prst="rect">
            <a:avLst/>
          </a:prstGeom>
          <a:solidFill>
            <a:srgbClr val="00B0F0"/>
          </a:solidFill>
          <a:ln>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latin typeface="Microsoft Sans Serif" panose="020B0604020202020204" pitchFamily="34" charset="0"/>
                <a:ea typeface="Microsoft Sans Serif" panose="020B0604020202020204" pitchFamily="34" charset="0"/>
                <a:cs typeface="Microsoft Sans Serif" panose="020B0604020202020204" pitchFamily="34" charset="0"/>
              </a:rPr>
              <a:t>Politik Luar Negeri, Adalah Kebijakan/Sikap Negara Dalam Hubungan Dengan Negara Lain Dengan Maksud Tercapainya Kepentingan Nasional Negara.</a:t>
            </a:r>
          </a:p>
        </p:txBody>
      </p:sp>
    </p:spTree>
    <p:extLst>
      <p:ext uri="{BB962C8B-B14F-4D97-AF65-F5344CB8AC3E}">
        <p14:creationId xmlns:p14="http://schemas.microsoft.com/office/powerpoint/2010/main" val="25146035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grpId="1" nodeType="clickEffect">
                                  <p:stCondLst>
                                    <p:cond delay="0"/>
                                  </p:stCondLst>
                                  <p:childTnLst>
                                    <p:animEffect transition="out" filter="wipe(down)">
                                      <p:cBhvr>
                                        <p:cTn id="12" dur="1000"/>
                                        <p:tgtEl>
                                          <p:spTgt spid="6"/>
                                        </p:tgtEl>
                                      </p:cBhvr>
                                    </p:animEffect>
                                    <p:set>
                                      <p:cBhvr>
                                        <p:cTn id="13" dur="1" fill="hold">
                                          <p:stCondLst>
                                            <p:cond delay="999"/>
                                          </p:stCondLst>
                                        </p:cTn>
                                        <p:tgtEl>
                                          <p:spTgt spid="6"/>
                                        </p:tgtEl>
                                        <p:attrNameLst>
                                          <p:attrName>style.visibility</p:attrName>
                                        </p:attrNameLst>
                                      </p:cBhvr>
                                      <p:to>
                                        <p:strVal val="hidden"/>
                                      </p:to>
                                    </p:set>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1000" fill="hold"/>
                                        <p:tgtEl>
                                          <p:spTgt spid="9"/>
                                        </p:tgtEl>
                                        <p:attrNameLst>
                                          <p:attrName>ppt_x</p:attrName>
                                        </p:attrNameLst>
                                      </p:cBhvr>
                                      <p:tavLst>
                                        <p:tav tm="0">
                                          <p:val>
                                            <p:strVal val="#ppt_x"/>
                                          </p:val>
                                        </p:tav>
                                        <p:tav tm="100000">
                                          <p:val>
                                            <p:strVal val="#ppt_x"/>
                                          </p:val>
                                        </p:tav>
                                      </p:tavLst>
                                    </p:anim>
                                    <p:anim calcmode="lin" valueType="num">
                                      <p:cBhvr additive="base">
                                        <p:cTn id="17"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1000"/>
                                        <p:tgtEl>
                                          <p:spTgt spid="9"/>
                                        </p:tgtEl>
                                      </p:cBhvr>
                                    </p:animEffect>
                                    <p:set>
                                      <p:cBhvr>
                                        <p:cTn id="22" dur="1" fill="hold">
                                          <p:stCondLst>
                                            <p:cond delay="999"/>
                                          </p:stCondLst>
                                        </p:cTn>
                                        <p:tgtEl>
                                          <p:spTgt spid="9"/>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1000" fill="hold"/>
                                        <p:tgtEl>
                                          <p:spTgt spid="10"/>
                                        </p:tgtEl>
                                        <p:attrNameLst>
                                          <p:attrName>ppt_x</p:attrName>
                                        </p:attrNameLst>
                                      </p:cBhvr>
                                      <p:tavLst>
                                        <p:tav tm="0">
                                          <p:val>
                                            <p:strVal val="#ppt_x"/>
                                          </p:val>
                                        </p:tav>
                                        <p:tav tm="100000">
                                          <p:val>
                                            <p:strVal val="#ppt_x"/>
                                          </p:val>
                                        </p:tav>
                                      </p:tavLst>
                                    </p:anim>
                                    <p:anim calcmode="lin" valueType="num">
                                      <p:cBhvr additive="base">
                                        <p:cTn id="26"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xit" presetSubtype="4" fill="hold" grpId="1" nodeType="clickEffect">
                                  <p:stCondLst>
                                    <p:cond delay="0"/>
                                  </p:stCondLst>
                                  <p:childTnLst>
                                    <p:animEffect transition="out" filter="wipe(down)">
                                      <p:cBhvr>
                                        <p:cTn id="30" dur="1000"/>
                                        <p:tgtEl>
                                          <p:spTgt spid="10"/>
                                        </p:tgtEl>
                                      </p:cBhvr>
                                    </p:animEffect>
                                    <p:set>
                                      <p:cBhvr>
                                        <p:cTn id="31" dur="1" fill="hold">
                                          <p:stCondLst>
                                            <p:cond delay="999"/>
                                          </p:stCondLst>
                                        </p:cTn>
                                        <p:tgtEl>
                                          <p:spTgt spid="10"/>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0" nodeType="clickEffect">
                                  <p:stCondLst>
                                    <p:cond delay="0"/>
                                  </p:stCondLst>
                                  <p:childTnLst>
                                    <p:anim calcmode="lin" valueType="num">
                                      <p:cBhvr additive="base">
                                        <p:cTn id="35" dur="1000"/>
                                        <p:tgtEl>
                                          <p:spTgt spid="7"/>
                                        </p:tgtEl>
                                        <p:attrNameLst>
                                          <p:attrName>ppt_x</p:attrName>
                                        </p:attrNameLst>
                                      </p:cBhvr>
                                      <p:tavLst>
                                        <p:tav tm="0">
                                          <p:val>
                                            <p:strVal val="ppt_x"/>
                                          </p:val>
                                        </p:tav>
                                        <p:tav tm="100000">
                                          <p:val>
                                            <p:strVal val="ppt_x"/>
                                          </p:val>
                                        </p:tav>
                                      </p:tavLst>
                                    </p:anim>
                                    <p:anim calcmode="lin" valueType="num">
                                      <p:cBhvr additive="base">
                                        <p:cTn id="36" dur="1000"/>
                                        <p:tgtEl>
                                          <p:spTgt spid="7"/>
                                        </p:tgtEl>
                                        <p:attrNameLst>
                                          <p:attrName>ppt_y</p:attrName>
                                        </p:attrNameLst>
                                      </p:cBhvr>
                                      <p:tavLst>
                                        <p:tav tm="0">
                                          <p:val>
                                            <p:strVal val="ppt_y"/>
                                          </p:val>
                                        </p:tav>
                                        <p:tav tm="100000">
                                          <p:val>
                                            <p:strVal val="1+ppt_h/2"/>
                                          </p:val>
                                        </p:tav>
                                      </p:tavLst>
                                    </p:anim>
                                    <p:set>
                                      <p:cBhvr>
                                        <p:cTn id="37" dur="1" fill="hold">
                                          <p:stCondLst>
                                            <p:cond delay="999"/>
                                          </p:stCondLst>
                                        </p:cTn>
                                        <p:tgtEl>
                                          <p:spTgt spid="7"/>
                                        </p:tgtEl>
                                        <p:attrNameLst>
                                          <p:attrName>style.visibility</p:attrName>
                                        </p:attrNameLst>
                                      </p:cBhvr>
                                      <p:to>
                                        <p:strVal val="hidden"/>
                                      </p:to>
                                    </p:set>
                                  </p:childTnLst>
                                </p:cTn>
                              </p:par>
                              <p:par>
                                <p:cTn id="38" presetID="2" presetClass="exit" presetSubtype="1" fill="hold" grpId="0" nodeType="withEffect">
                                  <p:stCondLst>
                                    <p:cond delay="500"/>
                                  </p:stCondLst>
                                  <p:childTnLst>
                                    <p:anim calcmode="lin" valueType="num">
                                      <p:cBhvr additive="base">
                                        <p:cTn id="39" dur="500"/>
                                        <p:tgtEl>
                                          <p:spTgt spid="3"/>
                                        </p:tgtEl>
                                        <p:attrNameLst>
                                          <p:attrName>ppt_x</p:attrName>
                                        </p:attrNameLst>
                                      </p:cBhvr>
                                      <p:tavLst>
                                        <p:tav tm="0">
                                          <p:val>
                                            <p:strVal val="ppt_x"/>
                                          </p:val>
                                        </p:tav>
                                        <p:tav tm="100000">
                                          <p:val>
                                            <p:strVal val="ppt_x"/>
                                          </p:val>
                                        </p:tav>
                                      </p:tavLst>
                                    </p:anim>
                                    <p:anim calcmode="lin" valueType="num">
                                      <p:cBhvr additive="base">
                                        <p:cTn id="40" dur="500"/>
                                        <p:tgtEl>
                                          <p:spTgt spid="3"/>
                                        </p:tgtEl>
                                        <p:attrNameLst>
                                          <p:attrName>ppt_y</p:attrName>
                                        </p:attrNameLst>
                                      </p:cBhvr>
                                      <p:tavLst>
                                        <p:tav tm="0">
                                          <p:val>
                                            <p:strVal val="ppt_y"/>
                                          </p:val>
                                        </p:tav>
                                        <p:tav tm="100000">
                                          <p:val>
                                            <p:strVal val="0-ppt_h/2"/>
                                          </p:val>
                                        </p:tav>
                                      </p:tavLst>
                                    </p:anim>
                                    <p:set>
                                      <p:cBhvr>
                                        <p:cTn id="41" dur="1" fill="hold">
                                          <p:stCondLst>
                                            <p:cond delay="499"/>
                                          </p:stCondLst>
                                        </p:cTn>
                                        <p:tgtEl>
                                          <p:spTgt spid="3"/>
                                        </p:tgtEl>
                                        <p:attrNameLst>
                                          <p:attrName>style.visibility</p:attrName>
                                        </p:attrNameLst>
                                      </p:cBhvr>
                                      <p:to>
                                        <p:strVal val="hidden"/>
                                      </p:to>
                                    </p:set>
                                  </p:childTnLst>
                                </p:cTn>
                              </p:par>
                              <p:par>
                                <p:cTn id="42" presetID="2" presetClass="exit" presetSubtype="4" fill="hold" grpId="0" nodeType="withEffect">
                                  <p:stCondLst>
                                    <p:cond delay="0"/>
                                  </p:stCondLst>
                                  <p:childTnLst>
                                    <p:anim calcmode="lin" valueType="num">
                                      <p:cBhvr additive="base">
                                        <p:cTn id="43" dur="1000"/>
                                        <p:tgtEl>
                                          <p:spTgt spid="4"/>
                                        </p:tgtEl>
                                        <p:attrNameLst>
                                          <p:attrName>ppt_x</p:attrName>
                                        </p:attrNameLst>
                                      </p:cBhvr>
                                      <p:tavLst>
                                        <p:tav tm="0">
                                          <p:val>
                                            <p:strVal val="ppt_x"/>
                                          </p:val>
                                        </p:tav>
                                        <p:tav tm="100000">
                                          <p:val>
                                            <p:strVal val="ppt_x"/>
                                          </p:val>
                                        </p:tav>
                                      </p:tavLst>
                                    </p:anim>
                                    <p:anim calcmode="lin" valueType="num">
                                      <p:cBhvr additive="base">
                                        <p:cTn id="44" dur="1000"/>
                                        <p:tgtEl>
                                          <p:spTgt spid="4"/>
                                        </p:tgtEl>
                                        <p:attrNameLst>
                                          <p:attrName>ppt_y</p:attrName>
                                        </p:attrNameLst>
                                      </p:cBhvr>
                                      <p:tavLst>
                                        <p:tav tm="0">
                                          <p:val>
                                            <p:strVal val="ppt_y"/>
                                          </p:val>
                                        </p:tav>
                                        <p:tav tm="100000">
                                          <p:val>
                                            <p:strVal val="1+ppt_h/2"/>
                                          </p:val>
                                        </p:tav>
                                      </p:tavLst>
                                    </p:anim>
                                    <p:set>
                                      <p:cBhvr>
                                        <p:cTn id="45"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animBg="1"/>
      <p:bldP spid="6" grpId="0" animBg="1"/>
      <p:bldP spid="6" grpId="1" animBg="1"/>
      <p:bldP spid="9" grpId="0" animBg="1"/>
      <p:bldP spid="9" grpId="1" animBg="1"/>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2" y="-317613"/>
            <a:ext cx="12192002" cy="71632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1" u="none" strike="noStrike" kern="1200" cap="none" spc="0" normalizeH="0" baseline="0" noProof="0" dirty="0">
              <a:ln>
                <a:noFill/>
              </a:ln>
              <a:solidFill>
                <a:prstClr val="white"/>
              </a:solidFill>
              <a:effectLst/>
              <a:uLnTx/>
              <a:uFillTx/>
              <a:latin typeface="Microsoft JhengHei UI" panose="020B0604030504040204" pitchFamily="34" charset="-120"/>
              <a:ea typeface="Microsoft JhengHei UI" panose="020B0604030504040204" pitchFamily="34" charset="-120"/>
            </a:endParaRPr>
          </a:p>
        </p:txBody>
      </p:sp>
      <p:sp>
        <p:nvSpPr>
          <p:cNvPr id="3" name="Kotak Teks 2">
            <a:extLst>
              <a:ext uri="{FF2B5EF4-FFF2-40B4-BE49-F238E27FC236}">
                <a16:creationId xmlns:a16="http://schemas.microsoft.com/office/drawing/2014/main" xmlns="" id="{A993E710-5A2C-4205-876F-7BAA1436C00E}"/>
              </a:ext>
            </a:extLst>
          </p:cNvPr>
          <p:cNvSpPr txBox="1"/>
          <p:nvPr/>
        </p:nvSpPr>
        <p:spPr>
          <a:xfrm>
            <a:off x="0" y="1536173"/>
            <a:ext cx="12192000" cy="1138773"/>
          </a:xfrm>
          <a:prstGeom prst="rect">
            <a:avLst/>
          </a:prstGeom>
          <a:noFill/>
        </p:spPr>
        <p:txBody>
          <a:bodyPr wrap="square" rtlCol="0">
            <a:spAutoFit/>
          </a:bodyPr>
          <a:lstStyle/>
          <a:p>
            <a:pPr lvl="0" algn="ctr">
              <a:tabLst>
                <a:tab pos="542925" algn="l"/>
              </a:tabLst>
              <a:defRPr/>
            </a:pPr>
            <a:r>
              <a:rPr lang="id-ID" sz="4000" i="1" dirty="0">
                <a:solidFill>
                  <a:prstClr val="white"/>
                </a:solidFill>
                <a:latin typeface="Microsoft JhengHei UI" panose="020B0604030504040204" pitchFamily="34" charset="-120"/>
                <a:ea typeface="Microsoft JhengHei UI" panose="020B0604030504040204" pitchFamily="34" charset="-120"/>
              </a:rPr>
              <a:t>“...</a:t>
            </a:r>
            <a:r>
              <a:rPr lang="id-ID" sz="1400" i="1" dirty="0">
                <a:solidFill>
                  <a:prstClr val="white"/>
                </a:solidFill>
                <a:latin typeface="Lucida Calligraphy" pitchFamily="66" charset="0"/>
                <a:ea typeface="Microsoft JhengHei UI" panose="020B0604030504040204" pitchFamily="34" charset="-120"/>
              </a:rPr>
              <a:t>Tetapi Mestikah Kita, Bangsa Indonesia Yang Memperjuangkan Kemerdekaan Bangsa Dan Negara Kita Hanya Harus Memilih Antara Pro-Rusia Atau Pro-Amerika? Apakah Tak Ada Pendirian Lain Yang Harus Kita Ambil Dalam Mengejar Cita-cita Kita?”.</a:t>
            </a:r>
          </a:p>
        </p:txBody>
      </p:sp>
      <p:sp>
        <p:nvSpPr>
          <p:cNvPr id="4" name="Kotak Teks 3">
            <a:extLst>
              <a:ext uri="{FF2B5EF4-FFF2-40B4-BE49-F238E27FC236}">
                <a16:creationId xmlns:a16="http://schemas.microsoft.com/office/drawing/2014/main" xmlns="" id="{C807F558-0B0D-4537-B706-FDF777356C77}"/>
              </a:ext>
            </a:extLst>
          </p:cNvPr>
          <p:cNvSpPr txBox="1"/>
          <p:nvPr/>
        </p:nvSpPr>
        <p:spPr>
          <a:xfrm rot="10800000" flipV="1">
            <a:off x="-1" y="3262239"/>
            <a:ext cx="12675841" cy="707886"/>
          </a:xfrm>
          <a:prstGeom prst="rect">
            <a:avLst/>
          </a:prstGeom>
          <a:noFill/>
        </p:spPr>
        <p:txBody>
          <a:bodyPr wrap="square" rtlCol="0">
            <a:spAutoFit/>
          </a:bodyPr>
          <a:lstStyle/>
          <a:p>
            <a:pPr algn="ctr"/>
            <a:r>
              <a:rPr lang="id-ID" sz="2000" dirty="0">
                <a:solidFill>
                  <a:schemeClr val="bg1"/>
                </a:solidFill>
                <a:latin typeface="Microsoft Sans Serif" panose="020B0604020202020204" pitchFamily="34" charset="0"/>
                <a:ea typeface="Microsoft Sans Serif" panose="020B0604020202020204" pitchFamily="34" charset="0"/>
                <a:cs typeface="Microsoft Sans Serif" panose="020B0604020202020204" pitchFamily="34" charset="0"/>
              </a:rPr>
              <a:t>Pengumuman Pendirian Politik Luar Negeri Indonesia Di Komite Nasional Indonesia Pusat Tanggal 2 September 1948 Oleh Drs. Muhammad Hatta</a:t>
            </a:r>
          </a:p>
        </p:txBody>
      </p:sp>
    </p:spTree>
    <p:extLst>
      <p:ext uri="{BB962C8B-B14F-4D97-AF65-F5344CB8AC3E}">
        <p14:creationId xmlns:p14="http://schemas.microsoft.com/office/powerpoint/2010/main" val="338373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1" nodeType="clickEffect">
                                  <p:stCondLst>
                                    <p:cond delay="0"/>
                                  </p:stCondLst>
                                  <p:childTnLst>
                                    <p:animEffect transition="out" filter="wipe(down)">
                                      <p:cBhvr>
                                        <p:cTn id="11" dur="1000"/>
                                        <p:tgtEl>
                                          <p:spTgt spid="4"/>
                                        </p:tgtEl>
                                      </p:cBhvr>
                                    </p:animEffect>
                                    <p:set>
                                      <p:cBhvr>
                                        <p:cTn id="12" dur="1" fill="hold">
                                          <p:stCondLst>
                                            <p:cond delay="999"/>
                                          </p:stCondLst>
                                        </p:cTn>
                                        <p:tgtEl>
                                          <p:spTgt spid="4"/>
                                        </p:tgtEl>
                                        <p:attrNameLst>
                                          <p:attrName>style.visibility</p:attrName>
                                        </p:attrNameLst>
                                      </p:cBhvr>
                                      <p:to>
                                        <p:strVal val="hidden"/>
                                      </p:to>
                                    </p:set>
                                  </p:childTnLst>
                                </p:cTn>
                              </p:par>
                              <p:par>
                                <p:cTn id="13" presetID="22" presetClass="entr" presetSubtype="1" fill="hold" grpId="0" nodeType="withEffect">
                                  <p:stCondLst>
                                    <p:cond delay="150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1000"/>
                                        <p:tgtEl>
                                          <p:spTgt spid="3"/>
                                        </p:tgtEl>
                                      </p:cBhvr>
                                    </p:animEffect>
                                    <p:set>
                                      <p:cBhvr>
                                        <p:cTn id="20" dur="1" fill="hold">
                                          <p:stCondLst>
                                            <p:cond delay="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rsegi Panjang 1">
            <a:extLst>
              <a:ext uri="{FF2B5EF4-FFF2-40B4-BE49-F238E27FC236}">
                <a16:creationId xmlns:a16="http://schemas.microsoft.com/office/drawing/2014/main" xmlns="" id="{5737466A-4822-44E8-ACD9-7CAB4E1378EE}"/>
              </a:ext>
            </a:extLst>
          </p:cNvPr>
          <p:cNvSpPr/>
          <p:nvPr/>
        </p:nvSpPr>
        <p:spPr>
          <a:xfrm>
            <a:off x="0" y="0"/>
            <a:ext cx="12192000" cy="68580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Persegi Panjang 15">
            <a:extLst>
              <a:ext uri="{FF2B5EF4-FFF2-40B4-BE49-F238E27FC236}">
                <a16:creationId xmlns:a16="http://schemas.microsoft.com/office/drawing/2014/main" xmlns="" id="{B29E5989-19B3-4A5D-82D2-759D3224CF25}"/>
              </a:ext>
            </a:extLst>
          </p:cNvPr>
          <p:cNvSpPr/>
          <p:nvPr/>
        </p:nvSpPr>
        <p:spPr>
          <a:xfrm>
            <a:off x="8926771" y="1919709"/>
            <a:ext cx="3265227"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Blok</a:t>
            </a:r>
            <a:r>
              <a:rPr kumimoji="0" lang="id-ID" sz="2800" i="0" u="none" strike="noStrike" kern="1200" cap="none" spc="0" normalizeH="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Timur </a:t>
            </a:r>
            <a:endPar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17" name="Persegi Panjang 16">
            <a:extLst>
              <a:ext uri="{FF2B5EF4-FFF2-40B4-BE49-F238E27FC236}">
                <a16:creationId xmlns:a16="http://schemas.microsoft.com/office/drawing/2014/main" xmlns="" id="{72A7756B-B0E5-4C61-B227-4CDF57A3881E}"/>
              </a:ext>
            </a:extLst>
          </p:cNvPr>
          <p:cNvSpPr/>
          <p:nvPr/>
        </p:nvSpPr>
        <p:spPr>
          <a:xfrm>
            <a:off x="-3685" y="2969525"/>
            <a:ext cx="3265227"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Amerika Serikat</a:t>
            </a:r>
          </a:p>
        </p:txBody>
      </p:sp>
      <p:sp>
        <p:nvSpPr>
          <p:cNvPr id="8" name="Persegi Panjang 7">
            <a:extLst>
              <a:ext uri="{FF2B5EF4-FFF2-40B4-BE49-F238E27FC236}">
                <a16:creationId xmlns:a16="http://schemas.microsoft.com/office/drawing/2014/main" xmlns="" id="{D8795EC7-11C1-4FC2-9FCF-937C42C9AFDA}"/>
              </a:ext>
            </a:extLst>
          </p:cNvPr>
          <p:cNvSpPr/>
          <p:nvPr/>
        </p:nvSpPr>
        <p:spPr>
          <a:xfrm>
            <a:off x="1" y="1919709"/>
            <a:ext cx="3265224"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Blok Barat</a:t>
            </a:r>
          </a:p>
        </p:txBody>
      </p:sp>
      <p:sp>
        <p:nvSpPr>
          <p:cNvPr id="9" name="Persegi Panjang 8">
            <a:extLst>
              <a:ext uri="{FF2B5EF4-FFF2-40B4-BE49-F238E27FC236}">
                <a16:creationId xmlns:a16="http://schemas.microsoft.com/office/drawing/2014/main" xmlns="" id="{78129C76-2722-4EB5-9BB0-AA7C58A9A6F2}"/>
              </a:ext>
            </a:extLst>
          </p:cNvPr>
          <p:cNvSpPr/>
          <p:nvPr/>
        </p:nvSpPr>
        <p:spPr>
          <a:xfrm>
            <a:off x="8930452" y="2969525"/>
            <a:ext cx="3265227"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Uni Soviet</a:t>
            </a:r>
          </a:p>
        </p:txBody>
      </p:sp>
      <p:sp>
        <p:nvSpPr>
          <p:cNvPr id="10" name="Persegi Panjang 9">
            <a:extLst>
              <a:ext uri="{FF2B5EF4-FFF2-40B4-BE49-F238E27FC236}">
                <a16:creationId xmlns:a16="http://schemas.microsoft.com/office/drawing/2014/main" xmlns="" id="{31AD8AE1-124B-40A2-86B0-7E77FCC2770B}"/>
              </a:ext>
            </a:extLst>
          </p:cNvPr>
          <p:cNvSpPr/>
          <p:nvPr/>
        </p:nvSpPr>
        <p:spPr>
          <a:xfrm>
            <a:off x="3433008" y="2969525"/>
            <a:ext cx="5325978"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Negara-</a:t>
            </a:r>
            <a:r>
              <a:rPr lang="id-ID" sz="2800"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Negara</a:t>
            </a: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 Non-Blok</a:t>
            </a:r>
          </a:p>
        </p:txBody>
      </p:sp>
      <p:sp>
        <p:nvSpPr>
          <p:cNvPr id="11" name="Persegi Panjang 10">
            <a:extLst>
              <a:ext uri="{FF2B5EF4-FFF2-40B4-BE49-F238E27FC236}">
                <a16:creationId xmlns:a16="http://schemas.microsoft.com/office/drawing/2014/main" xmlns="" id="{D87D16A1-619B-4FC0-9640-927F10F8C946}"/>
              </a:ext>
            </a:extLst>
          </p:cNvPr>
          <p:cNvSpPr/>
          <p:nvPr/>
        </p:nvSpPr>
        <p:spPr>
          <a:xfrm>
            <a:off x="3433011" y="1919709"/>
            <a:ext cx="5325978"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Gerakan Non-Blok (GNP)</a:t>
            </a:r>
          </a:p>
        </p:txBody>
      </p:sp>
      <p:sp>
        <p:nvSpPr>
          <p:cNvPr id="3" name="Kotak Teks 2">
            <a:extLst>
              <a:ext uri="{FF2B5EF4-FFF2-40B4-BE49-F238E27FC236}">
                <a16:creationId xmlns:a16="http://schemas.microsoft.com/office/drawing/2014/main" xmlns="" id="{81E16F8E-FDCF-4F87-B20F-D2EFBB40FCE9}"/>
              </a:ext>
            </a:extLst>
          </p:cNvPr>
          <p:cNvSpPr txBox="1"/>
          <p:nvPr/>
        </p:nvSpPr>
        <p:spPr>
          <a:xfrm>
            <a:off x="-308813" y="302043"/>
            <a:ext cx="12809625" cy="677108"/>
          </a:xfrm>
          <a:prstGeom prst="rect">
            <a:avLst/>
          </a:prstGeom>
          <a:noFill/>
        </p:spPr>
        <p:txBody>
          <a:bodyPr wrap="square" rtlCol="0" anchor="ctr">
            <a:spAutoFit/>
          </a:bodyPr>
          <a:lstStyle/>
          <a:p>
            <a:pPr algn="ctr"/>
            <a:r>
              <a:rPr lang="id-ID" sz="3800" dirty="0">
                <a:solidFill>
                  <a:schemeClr val="bg1"/>
                </a:solidFill>
                <a:latin typeface="Microsoft JhengHei UI" panose="020B0604030504040204" pitchFamily="34" charset="-120"/>
                <a:ea typeface="Microsoft JhengHei UI" panose="020B0604030504040204" pitchFamily="34" charset="-120"/>
              </a:rPr>
              <a:t>Kondisi Politik Global Pada Awal Indonesia Merdeka</a:t>
            </a:r>
          </a:p>
        </p:txBody>
      </p:sp>
      <p:sp>
        <p:nvSpPr>
          <p:cNvPr id="12" name="Persegi Panjang 11">
            <a:extLst>
              <a:ext uri="{FF2B5EF4-FFF2-40B4-BE49-F238E27FC236}">
                <a16:creationId xmlns:a16="http://schemas.microsoft.com/office/drawing/2014/main" xmlns="" id="{8876F978-0730-447D-8FD8-6B642A7AD043}"/>
              </a:ext>
            </a:extLst>
          </p:cNvPr>
          <p:cNvSpPr/>
          <p:nvPr/>
        </p:nvSpPr>
        <p:spPr>
          <a:xfrm>
            <a:off x="0" y="4042667"/>
            <a:ext cx="3265227"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Liberalisme</a:t>
            </a:r>
          </a:p>
        </p:txBody>
      </p:sp>
      <p:sp>
        <p:nvSpPr>
          <p:cNvPr id="13" name="Persegi Panjang 12">
            <a:extLst>
              <a:ext uri="{FF2B5EF4-FFF2-40B4-BE49-F238E27FC236}">
                <a16:creationId xmlns:a16="http://schemas.microsoft.com/office/drawing/2014/main" xmlns="" id="{7D1BDB3D-2940-493F-BB6F-0D448E2975F1}"/>
              </a:ext>
            </a:extLst>
          </p:cNvPr>
          <p:cNvSpPr/>
          <p:nvPr/>
        </p:nvSpPr>
        <p:spPr>
          <a:xfrm>
            <a:off x="8926770" y="4042667"/>
            <a:ext cx="3265227"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Komunisme</a:t>
            </a:r>
          </a:p>
        </p:txBody>
      </p:sp>
      <p:sp>
        <p:nvSpPr>
          <p:cNvPr id="14" name="Persegi Panjang 13">
            <a:extLst>
              <a:ext uri="{FF2B5EF4-FFF2-40B4-BE49-F238E27FC236}">
                <a16:creationId xmlns:a16="http://schemas.microsoft.com/office/drawing/2014/main" xmlns="" id="{A14AC398-3260-49E9-ACF1-FF867B6ED79B}"/>
              </a:ext>
            </a:extLst>
          </p:cNvPr>
          <p:cNvSpPr/>
          <p:nvPr/>
        </p:nvSpPr>
        <p:spPr>
          <a:xfrm>
            <a:off x="3433009" y="4042667"/>
            <a:ext cx="5325978"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2800"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Kenetralan Dari Dua Blok</a:t>
            </a:r>
            <a:endParaRPr kumimoji="0" lang="id-ID" sz="2800" i="0" u="none" strike="noStrike" kern="1200" cap="none" spc="0" normalizeH="0" baseline="0" noProof="0" dirty="0">
              <a:ln>
                <a:noFill/>
              </a:ln>
              <a:solidFill>
                <a:srgbClr val="00B0F0"/>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4" name="Persegi Panjang 3">
            <a:extLst>
              <a:ext uri="{FF2B5EF4-FFF2-40B4-BE49-F238E27FC236}">
                <a16:creationId xmlns:a16="http://schemas.microsoft.com/office/drawing/2014/main" xmlns="" id="{D3D083E5-1B5E-4411-BD3A-42D20688D1B6}"/>
              </a:ext>
            </a:extLst>
          </p:cNvPr>
          <p:cNvSpPr/>
          <p:nvPr/>
        </p:nvSpPr>
        <p:spPr>
          <a:xfrm>
            <a:off x="3433008" y="5115809"/>
            <a:ext cx="5325978" cy="9189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a:solidFill>
                  <a:srgbClr val="00B0F0"/>
                </a:solidFill>
                <a:latin typeface="Microsoft Sans Serif" panose="020B0604020202020204" pitchFamily="34" charset="0"/>
                <a:ea typeface="Microsoft Sans Serif" panose="020B0604020202020204" pitchFamily="34" charset="0"/>
                <a:cs typeface="Microsoft Sans Serif" panose="020B0604020202020204" pitchFamily="34" charset="0"/>
              </a:rPr>
              <a:t>Yugoslavia, Indonesia, Mesir, India, Ghana</a:t>
            </a:r>
          </a:p>
        </p:txBody>
      </p:sp>
    </p:spTree>
    <p:extLst>
      <p:ext uri="{BB962C8B-B14F-4D97-AF65-F5344CB8AC3E}">
        <p14:creationId xmlns:p14="http://schemas.microsoft.com/office/powerpoint/2010/main" val="20741679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0-#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1+#ppt_w/2"/>
                                          </p:val>
                                        </p:tav>
                                        <p:tav tm="100000">
                                          <p:val>
                                            <p:strVal val="#ppt_x"/>
                                          </p:val>
                                        </p:tav>
                                      </p:tavLst>
                                    </p:anim>
                                    <p:anim calcmode="lin" valueType="num">
                                      <p:cBhvr additive="base">
                                        <p:cTn id="24" dur="10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1000" fill="hold"/>
                                        <p:tgtEl>
                                          <p:spTgt spid="13"/>
                                        </p:tgtEl>
                                        <p:attrNameLst>
                                          <p:attrName>ppt_x</p:attrName>
                                        </p:attrNameLst>
                                      </p:cBhvr>
                                      <p:tavLst>
                                        <p:tav tm="0">
                                          <p:val>
                                            <p:strVal val="1+#ppt_w/2"/>
                                          </p:val>
                                        </p:tav>
                                        <p:tav tm="100000">
                                          <p:val>
                                            <p:strVal val="#ppt_x"/>
                                          </p:val>
                                        </p:tav>
                                      </p:tavLst>
                                    </p:anim>
                                    <p:anim calcmode="lin" valueType="num">
                                      <p:cBhvr additive="base">
                                        <p:cTn id="2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1000" fill="hold"/>
                                        <p:tgtEl>
                                          <p:spTgt spid="10"/>
                                        </p:tgtEl>
                                        <p:attrNameLst>
                                          <p:attrName>ppt_x</p:attrName>
                                        </p:attrNameLst>
                                      </p:cBhvr>
                                      <p:tavLst>
                                        <p:tav tm="0">
                                          <p:val>
                                            <p:strVal val="#ppt_x"/>
                                          </p:val>
                                        </p:tav>
                                        <p:tav tm="100000">
                                          <p:val>
                                            <p:strVal val="#ppt_x"/>
                                          </p:val>
                                        </p:tav>
                                      </p:tavLst>
                                    </p:anim>
                                    <p:anim calcmode="lin" valueType="num">
                                      <p:cBhvr additive="base">
                                        <p:cTn id="34" dur="10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500" fill="hold"/>
                                        <p:tgtEl>
                                          <p:spTgt spid="14"/>
                                        </p:tgtEl>
                                        <p:attrNameLst>
                                          <p:attrName>ppt_x</p:attrName>
                                        </p:attrNameLst>
                                      </p:cBhvr>
                                      <p:tavLst>
                                        <p:tav tm="0">
                                          <p:val>
                                            <p:strVal val="#ppt_x"/>
                                          </p:val>
                                        </p:tav>
                                        <p:tav tm="100000">
                                          <p:val>
                                            <p:strVal val="#ppt_x"/>
                                          </p:val>
                                        </p:tav>
                                      </p:tavLst>
                                    </p:anim>
                                    <p:anim calcmode="lin" valueType="num">
                                      <p:cBhvr additive="base">
                                        <p:cTn id="42" dur="1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1750" fill="hold"/>
                                        <p:tgtEl>
                                          <p:spTgt spid="4"/>
                                        </p:tgtEl>
                                        <p:attrNameLst>
                                          <p:attrName>ppt_x</p:attrName>
                                        </p:attrNameLst>
                                      </p:cBhvr>
                                      <p:tavLst>
                                        <p:tav tm="0">
                                          <p:val>
                                            <p:strVal val="#ppt_x"/>
                                          </p:val>
                                        </p:tav>
                                        <p:tav tm="100000">
                                          <p:val>
                                            <p:strVal val="#ppt_x"/>
                                          </p:val>
                                        </p:tav>
                                      </p:tavLst>
                                    </p:anim>
                                    <p:anim calcmode="lin" valueType="num">
                                      <p:cBhvr additive="base">
                                        <p:cTn id="46" dur="175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xit" presetSubtype="21" fill="hold" grpId="1" nodeType="clickEffect">
                                  <p:stCondLst>
                                    <p:cond delay="0"/>
                                  </p:stCondLst>
                                  <p:childTnLst>
                                    <p:animEffect transition="out" filter="barn(inVertical)">
                                      <p:cBhvr>
                                        <p:cTn id="50" dur="750"/>
                                        <p:tgtEl>
                                          <p:spTgt spid="17"/>
                                        </p:tgtEl>
                                      </p:cBhvr>
                                    </p:animEffect>
                                    <p:set>
                                      <p:cBhvr>
                                        <p:cTn id="51" dur="1" fill="hold">
                                          <p:stCondLst>
                                            <p:cond delay="749"/>
                                          </p:stCondLst>
                                        </p:cTn>
                                        <p:tgtEl>
                                          <p:spTgt spid="17"/>
                                        </p:tgtEl>
                                        <p:attrNameLst>
                                          <p:attrName>style.visibility</p:attrName>
                                        </p:attrNameLst>
                                      </p:cBhvr>
                                      <p:to>
                                        <p:strVal val="hidden"/>
                                      </p:to>
                                    </p:set>
                                  </p:childTnLst>
                                </p:cTn>
                              </p:par>
                              <p:par>
                                <p:cTn id="52" presetID="16" presetClass="exit" presetSubtype="21" fill="hold" grpId="1" nodeType="withEffect">
                                  <p:stCondLst>
                                    <p:cond delay="0"/>
                                  </p:stCondLst>
                                  <p:childTnLst>
                                    <p:animEffect transition="out" filter="barn(inVertical)">
                                      <p:cBhvr>
                                        <p:cTn id="53" dur="750"/>
                                        <p:tgtEl>
                                          <p:spTgt spid="8"/>
                                        </p:tgtEl>
                                      </p:cBhvr>
                                    </p:animEffect>
                                    <p:set>
                                      <p:cBhvr>
                                        <p:cTn id="54" dur="1" fill="hold">
                                          <p:stCondLst>
                                            <p:cond delay="749"/>
                                          </p:stCondLst>
                                        </p:cTn>
                                        <p:tgtEl>
                                          <p:spTgt spid="8"/>
                                        </p:tgtEl>
                                        <p:attrNameLst>
                                          <p:attrName>style.visibility</p:attrName>
                                        </p:attrNameLst>
                                      </p:cBhvr>
                                      <p:to>
                                        <p:strVal val="hidden"/>
                                      </p:to>
                                    </p:set>
                                  </p:childTnLst>
                                </p:cTn>
                              </p:par>
                              <p:par>
                                <p:cTn id="55" presetID="16" presetClass="exit" presetSubtype="21" fill="hold" grpId="1" nodeType="withEffect">
                                  <p:stCondLst>
                                    <p:cond delay="0"/>
                                  </p:stCondLst>
                                  <p:childTnLst>
                                    <p:animEffect transition="out" filter="barn(inVertical)">
                                      <p:cBhvr>
                                        <p:cTn id="56" dur="750"/>
                                        <p:tgtEl>
                                          <p:spTgt spid="12"/>
                                        </p:tgtEl>
                                      </p:cBhvr>
                                    </p:animEffect>
                                    <p:set>
                                      <p:cBhvr>
                                        <p:cTn id="57" dur="1" fill="hold">
                                          <p:stCondLst>
                                            <p:cond delay="749"/>
                                          </p:stCondLst>
                                        </p:cTn>
                                        <p:tgtEl>
                                          <p:spTgt spid="12"/>
                                        </p:tgtEl>
                                        <p:attrNameLst>
                                          <p:attrName>style.visibility</p:attrName>
                                        </p:attrNameLst>
                                      </p:cBhvr>
                                      <p:to>
                                        <p:strVal val="hidden"/>
                                      </p:to>
                                    </p:set>
                                  </p:childTnLst>
                                </p:cTn>
                              </p:par>
                              <p:par>
                                <p:cTn id="58" presetID="16" presetClass="exit" presetSubtype="21" fill="hold" grpId="1" nodeType="withEffect">
                                  <p:stCondLst>
                                    <p:cond delay="0"/>
                                  </p:stCondLst>
                                  <p:childTnLst>
                                    <p:animEffect transition="out" filter="barn(inVertical)">
                                      <p:cBhvr>
                                        <p:cTn id="59" dur="750"/>
                                        <p:tgtEl>
                                          <p:spTgt spid="16"/>
                                        </p:tgtEl>
                                      </p:cBhvr>
                                    </p:animEffect>
                                    <p:set>
                                      <p:cBhvr>
                                        <p:cTn id="60" dur="1" fill="hold">
                                          <p:stCondLst>
                                            <p:cond delay="749"/>
                                          </p:stCondLst>
                                        </p:cTn>
                                        <p:tgtEl>
                                          <p:spTgt spid="16"/>
                                        </p:tgtEl>
                                        <p:attrNameLst>
                                          <p:attrName>style.visibility</p:attrName>
                                        </p:attrNameLst>
                                      </p:cBhvr>
                                      <p:to>
                                        <p:strVal val="hidden"/>
                                      </p:to>
                                    </p:set>
                                  </p:childTnLst>
                                </p:cTn>
                              </p:par>
                              <p:par>
                                <p:cTn id="61" presetID="16" presetClass="exit" presetSubtype="21" fill="hold" grpId="1" nodeType="withEffect">
                                  <p:stCondLst>
                                    <p:cond delay="0"/>
                                  </p:stCondLst>
                                  <p:childTnLst>
                                    <p:animEffect transition="out" filter="barn(inVertical)">
                                      <p:cBhvr>
                                        <p:cTn id="62" dur="750"/>
                                        <p:tgtEl>
                                          <p:spTgt spid="9"/>
                                        </p:tgtEl>
                                      </p:cBhvr>
                                    </p:animEffect>
                                    <p:set>
                                      <p:cBhvr>
                                        <p:cTn id="63" dur="1" fill="hold">
                                          <p:stCondLst>
                                            <p:cond delay="749"/>
                                          </p:stCondLst>
                                        </p:cTn>
                                        <p:tgtEl>
                                          <p:spTgt spid="9"/>
                                        </p:tgtEl>
                                        <p:attrNameLst>
                                          <p:attrName>style.visibility</p:attrName>
                                        </p:attrNameLst>
                                      </p:cBhvr>
                                      <p:to>
                                        <p:strVal val="hidden"/>
                                      </p:to>
                                    </p:set>
                                  </p:childTnLst>
                                </p:cTn>
                              </p:par>
                              <p:par>
                                <p:cTn id="64" presetID="16" presetClass="exit" presetSubtype="21" fill="hold" grpId="1" nodeType="withEffect">
                                  <p:stCondLst>
                                    <p:cond delay="0"/>
                                  </p:stCondLst>
                                  <p:childTnLst>
                                    <p:animEffect transition="out" filter="barn(inVertical)">
                                      <p:cBhvr>
                                        <p:cTn id="65" dur="750"/>
                                        <p:tgtEl>
                                          <p:spTgt spid="13"/>
                                        </p:tgtEl>
                                      </p:cBhvr>
                                    </p:animEffect>
                                    <p:set>
                                      <p:cBhvr>
                                        <p:cTn id="66" dur="1" fill="hold">
                                          <p:stCondLst>
                                            <p:cond delay="749"/>
                                          </p:stCondLst>
                                        </p:cTn>
                                        <p:tgtEl>
                                          <p:spTgt spid="13"/>
                                        </p:tgtEl>
                                        <p:attrNameLst>
                                          <p:attrName>style.visibility</p:attrName>
                                        </p:attrNameLst>
                                      </p:cBhvr>
                                      <p:to>
                                        <p:strVal val="hidden"/>
                                      </p:to>
                                    </p:set>
                                  </p:childTnLst>
                                </p:cTn>
                              </p:par>
                              <p:par>
                                <p:cTn id="67" presetID="16" presetClass="exit" presetSubtype="21" fill="hold" grpId="1" nodeType="withEffect">
                                  <p:stCondLst>
                                    <p:cond delay="0"/>
                                  </p:stCondLst>
                                  <p:childTnLst>
                                    <p:animEffect transition="out" filter="barn(inVertical)">
                                      <p:cBhvr>
                                        <p:cTn id="68" dur="750"/>
                                        <p:tgtEl>
                                          <p:spTgt spid="10"/>
                                        </p:tgtEl>
                                      </p:cBhvr>
                                    </p:animEffect>
                                    <p:set>
                                      <p:cBhvr>
                                        <p:cTn id="69" dur="1" fill="hold">
                                          <p:stCondLst>
                                            <p:cond delay="749"/>
                                          </p:stCondLst>
                                        </p:cTn>
                                        <p:tgtEl>
                                          <p:spTgt spid="10"/>
                                        </p:tgtEl>
                                        <p:attrNameLst>
                                          <p:attrName>style.visibility</p:attrName>
                                        </p:attrNameLst>
                                      </p:cBhvr>
                                      <p:to>
                                        <p:strVal val="hidden"/>
                                      </p:to>
                                    </p:set>
                                  </p:childTnLst>
                                </p:cTn>
                              </p:par>
                              <p:par>
                                <p:cTn id="70" presetID="16" presetClass="exit" presetSubtype="21" fill="hold" grpId="1" nodeType="withEffect">
                                  <p:stCondLst>
                                    <p:cond delay="0"/>
                                  </p:stCondLst>
                                  <p:childTnLst>
                                    <p:animEffect transition="out" filter="barn(inVertical)">
                                      <p:cBhvr>
                                        <p:cTn id="71" dur="750"/>
                                        <p:tgtEl>
                                          <p:spTgt spid="11"/>
                                        </p:tgtEl>
                                      </p:cBhvr>
                                    </p:animEffect>
                                    <p:set>
                                      <p:cBhvr>
                                        <p:cTn id="72" dur="1" fill="hold">
                                          <p:stCondLst>
                                            <p:cond delay="749"/>
                                          </p:stCondLst>
                                        </p:cTn>
                                        <p:tgtEl>
                                          <p:spTgt spid="11"/>
                                        </p:tgtEl>
                                        <p:attrNameLst>
                                          <p:attrName>style.visibility</p:attrName>
                                        </p:attrNameLst>
                                      </p:cBhvr>
                                      <p:to>
                                        <p:strVal val="hidden"/>
                                      </p:to>
                                    </p:set>
                                  </p:childTnLst>
                                </p:cTn>
                              </p:par>
                              <p:par>
                                <p:cTn id="73" presetID="16" presetClass="exit" presetSubtype="21" fill="hold" grpId="1" nodeType="withEffect">
                                  <p:stCondLst>
                                    <p:cond delay="0"/>
                                  </p:stCondLst>
                                  <p:childTnLst>
                                    <p:animEffect transition="out" filter="barn(inVertical)">
                                      <p:cBhvr>
                                        <p:cTn id="74" dur="750"/>
                                        <p:tgtEl>
                                          <p:spTgt spid="14"/>
                                        </p:tgtEl>
                                      </p:cBhvr>
                                    </p:animEffect>
                                    <p:set>
                                      <p:cBhvr>
                                        <p:cTn id="75" dur="1" fill="hold">
                                          <p:stCondLst>
                                            <p:cond delay="749"/>
                                          </p:stCondLst>
                                        </p:cTn>
                                        <p:tgtEl>
                                          <p:spTgt spid="14"/>
                                        </p:tgtEl>
                                        <p:attrNameLst>
                                          <p:attrName>style.visibility</p:attrName>
                                        </p:attrNameLst>
                                      </p:cBhvr>
                                      <p:to>
                                        <p:strVal val="hidden"/>
                                      </p:to>
                                    </p:set>
                                  </p:childTnLst>
                                </p:cTn>
                              </p:par>
                              <p:par>
                                <p:cTn id="76" presetID="16" presetClass="exit" presetSubtype="21" fill="hold" grpId="1" nodeType="withEffect">
                                  <p:stCondLst>
                                    <p:cond delay="0"/>
                                  </p:stCondLst>
                                  <p:childTnLst>
                                    <p:animEffect transition="out" filter="barn(inVertical)">
                                      <p:cBhvr>
                                        <p:cTn id="77" dur="750"/>
                                        <p:tgtEl>
                                          <p:spTgt spid="4"/>
                                        </p:tgtEl>
                                      </p:cBhvr>
                                    </p:animEffect>
                                    <p:set>
                                      <p:cBhvr>
                                        <p:cTn id="78" dur="1" fill="hold">
                                          <p:stCondLst>
                                            <p:cond delay="749"/>
                                          </p:stCondLst>
                                        </p:cTn>
                                        <p:tgtEl>
                                          <p:spTgt spid="4"/>
                                        </p:tgtEl>
                                        <p:attrNameLst>
                                          <p:attrName>style.visibility</p:attrName>
                                        </p:attrNameLst>
                                      </p:cBhvr>
                                      <p:to>
                                        <p:strVal val="hidden"/>
                                      </p:to>
                                    </p:set>
                                  </p:childTnLst>
                                </p:cTn>
                              </p:par>
                              <p:par>
                                <p:cTn id="79" presetID="2" presetClass="exit" presetSubtype="1" fill="hold" grpId="0" nodeType="withEffect">
                                  <p:stCondLst>
                                    <p:cond delay="0"/>
                                  </p:stCondLst>
                                  <p:childTnLst>
                                    <p:anim calcmode="lin" valueType="num">
                                      <p:cBhvr additive="base">
                                        <p:cTn id="80" dur="750"/>
                                        <p:tgtEl>
                                          <p:spTgt spid="3"/>
                                        </p:tgtEl>
                                        <p:attrNameLst>
                                          <p:attrName>ppt_x</p:attrName>
                                        </p:attrNameLst>
                                      </p:cBhvr>
                                      <p:tavLst>
                                        <p:tav tm="0">
                                          <p:val>
                                            <p:strVal val="ppt_x"/>
                                          </p:val>
                                        </p:tav>
                                        <p:tav tm="100000">
                                          <p:val>
                                            <p:strVal val="ppt_x"/>
                                          </p:val>
                                        </p:tav>
                                      </p:tavLst>
                                    </p:anim>
                                    <p:anim calcmode="lin" valueType="num">
                                      <p:cBhvr additive="base">
                                        <p:cTn id="81" dur="750"/>
                                        <p:tgtEl>
                                          <p:spTgt spid="3"/>
                                        </p:tgtEl>
                                        <p:attrNameLst>
                                          <p:attrName>ppt_y</p:attrName>
                                        </p:attrNameLst>
                                      </p:cBhvr>
                                      <p:tavLst>
                                        <p:tav tm="0">
                                          <p:val>
                                            <p:strVal val="ppt_y"/>
                                          </p:val>
                                        </p:tav>
                                        <p:tav tm="100000">
                                          <p:val>
                                            <p:strVal val="0-ppt_h/2"/>
                                          </p:val>
                                        </p:tav>
                                      </p:tavLst>
                                    </p:anim>
                                    <p:set>
                                      <p:cBhvr>
                                        <p:cTn id="82" dur="1" fill="hold">
                                          <p:stCondLst>
                                            <p:cond delay="7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7" grpId="0" animBg="1"/>
      <p:bldP spid="17" grpId="1" animBg="1"/>
      <p:bldP spid="8" grpId="0" animBg="1"/>
      <p:bldP spid="8" grpId="1" animBg="1"/>
      <p:bldP spid="9" grpId="0" animBg="1"/>
      <p:bldP spid="9" grpId="1" animBg="1"/>
      <p:bldP spid="10" grpId="0" animBg="1"/>
      <p:bldP spid="10" grpId="1" animBg="1"/>
      <p:bldP spid="11" grpId="0" animBg="1"/>
      <p:bldP spid="11" grpId="1" animBg="1"/>
      <p:bldP spid="3" grpId="0"/>
      <p:bldP spid="12" grpId="0" animBg="1"/>
      <p:bldP spid="12" grpId="1" animBg="1"/>
      <p:bldP spid="13" grpId="0" animBg="1"/>
      <p:bldP spid="13" grpId="1" animBg="1"/>
      <p:bldP spid="14" grpId="0" animBg="1"/>
      <p:bldP spid="14"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rsegi Panjang 4">
            <a:extLst>
              <a:ext uri="{FF2B5EF4-FFF2-40B4-BE49-F238E27FC236}">
                <a16:creationId xmlns:a16="http://schemas.microsoft.com/office/drawing/2014/main" xmlns="" id="{955C41A3-4963-4284-A913-D473E76455E0}"/>
              </a:ext>
            </a:extLst>
          </p:cNvPr>
          <p:cNvSpPr/>
          <p:nvPr/>
        </p:nvSpPr>
        <p:spPr>
          <a:xfrm>
            <a:off x="0" y="-1"/>
            <a:ext cx="12192000" cy="736979"/>
          </a:xfrm>
          <a:prstGeom prst="rect">
            <a:avLst/>
          </a:prstGeom>
          <a:solidFill>
            <a:srgbClr val="00B0F0"/>
          </a:solidFill>
          <a:ln>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d-ID" sz="32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rPr>
              <a:t>Corak Politik Luar Negeri Indonesia</a:t>
            </a:r>
          </a:p>
        </p:txBody>
      </p:sp>
      <p:sp>
        <p:nvSpPr>
          <p:cNvPr id="12" name="Kotak Teks 11">
            <a:extLst>
              <a:ext uri="{FF2B5EF4-FFF2-40B4-BE49-F238E27FC236}">
                <a16:creationId xmlns:a16="http://schemas.microsoft.com/office/drawing/2014/main" xmlns="" id="{5B4B67C7-FDE1-4C98-BAF0-C5C3DBC78783}"/>
              </a:ext>
            </a:extLst>
          </p:cNvPr>
          <p:cNvSpPr txBox="1"/>
          <p:nvPr/>
        </p:nvSpPr>
        <p:spPr>
          <a:xfrm>
            <a:off x="3157330" y="2921168"/>
            <a:ext cx="5877339" cy="1015663"/>
          </a:xfrm>
          <a:prstGeom prst="rect">
            <a:avLst/>
          </a:prstGeom>
          <a:solidFill>
            <a:srgbClr val="FF0000"/>
          </a:solidFill>
          <a:ln>
            <a:solidFill>
              <a:srgbClr val="FF0000"/>
            </a:solidFill>
          </a:ln>
          <a:effectLst>
            <a:outerShdw blurRad="63500" sx="102000" sy="102000" algn="ctr" rotWithShape="0">
              <a:prstClr val="black">
                <a:alpha val="40000"/>
              </a:prstClr>
            </a:outerShdw>
          </a:effectLst>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6000" dirty="0">
                <a:solidFill>
                  <a:prstClr val="white"/>
                </a:solidFill>
                <a:latin typeface="Microsoft Sans Serif" panose="020B0604020202020204" pitchFamily="34" charset="0"/>
                <a:ea typeface="Microsoft Sans Serif" panose="020B0604020202020204" pitchFamily="34" charset="0"/>
                <a:cs typeface="Microsoft Sans Serif" panose="020B0604020202020204" pitchFamily="34" charset="0"/>
              </a:rPr>
              <a:t>BEBAS - AKTIF</a:t>
            </a:r>
            <a:endParaRPr kumimoji="0" lang="id-ID" sz="6000" b="0" i="0" u="none" strike="noStrike" kern="1200" cap="none" spc="0" normalizeH="0" baseline="0" noProof="0" dirty="0">
              <a:ln>
                <a:noFill/>
              </a:ln>
              <a:solidFill>
                <a:prstClr val="white"/>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3850990589"/>
      </p:ext>
    </p:extLst>
  </p:cSld>
  <p:clrMapOvr>
    <a:masterClrMapping/>
  </p:clrMapOvr>
  <p:transition spd="slow">
    <p:pull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1274</TotalTime>
  <Words>595</Words>
  <Application>Microsoft Office PowerPoint</Application>
  <PresentationFormat>Custom</PresentationFormat>
  <Paragraphs>84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Angles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Presentasi PowerPoint</dc:title>
  <dc:creator>Muhammad Aidil</dc:creator>
  <cp:lastModifiedBy>windows 8.1</cp:lastModifiedBy>
  <cp:revision>156</cp:revision>
  <cp:lastPrinted>2020-02-01T11:33:51Z</cp:lastPrinted>
  <dcterms:created xsi:type="dcterms:W3CDTF">2020-01-29T11:03:54Z</dcterms:created>
  <dcterms:modified xsi:type="dcterms:W3CDTF">2020-11-05T14:13:56Z</dcterms:modified>
</cp:coreProperties>
</file>