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2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FF44DE3-B885-41D5-BF33-5852EFF98B0E}">
          <p14:sldIdLst>
            <p14:sldId id="272"/>
            <p14:sldId id="256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E83B0E-2F3B-4E12-90DE-64C7FCE357EF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E110E7-6EAD-45AB-A0E6-E2D9F978E091}">
      <dgm:prSet phldrT="[Text]" custT="1"/>
      <dgm:spPr/>
      <dgm:t>
        <a:bodyPr/>
        <a:lstStyle/>
        <a:p>
          <a:r>
            <a:rPr lang="en-US" altLang="en-US" sz="18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rPr>
            <a:t>KLASIFIKASI PERJANJIAN INTERNASIONAL</a:t>
          </a:r>
          <a:endParaRPr lang="en-US" sz="1800" dirty="0"/>
        </a:p>
      </dgm:t>
    </dgm:pt>
    <dgm:pt modelId="{84CDD1F1-5AE8-4B53-BBC2-4F917B0DEF26}" type="parTrans" cxnId="{7A4F38F9-8FE5-41C0-8CBD-72C478F97FEE}">
      <dgm:prSet/>
      <dgm:spPr/>
      <dgm:t>
        <a:bodyPr/>
        <a:lstStyle/>
        <a:p>
          <a:endParaRPr lang="en-US"/>
        </a:p>
      </dgm:t>
    </dgm:pt>
    <dgm:pt modelId="{CE01DF5B-D8CF-449D-8632-66028D1A5E90}" type="sibTrans" cxnId="{7A4F38F9-8FE5-41C0-8CBD-72C478F97FEE}">
      <dgm:prSet/>
      <dgm:spPr/>
      <dgm:t>
        <a:bodyPr/>
        <a:lstStyle/>
        <a:p>
          <a:endParaRPr lang="en-US"/>
        </a:p>
      </dgm:t>
    </dgm:pt>
    <dgm:pt modelId="{86E533C9-89D7-4D0C-976D-E342DA887B7E}">
      <dgm:prSet phldrT="[Text]"/>
      <dgm:spPr/>
      <dgm:t>
        <a:bodyPr/>
        <a:lstStyle/>
        <a:p>
          <a:r>
            <a:rPr lang="en-US" altLang="en-US" b="1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Menurut</a:t>
          </a:r>
          <a:r>
            <a:rPr lang="en-US" altLang="en-US" b="1" dirty="0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 </a:t>
          </a:r>
          <a:r>
            <a:rPr lang="en-US" altLang="en-US" b="1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Fungsinya</a:t>
          </a:r>
          <a:endParaRPr lang="en-US" dirty="0"/>
        </a:p>
      </dgm:t>
    </dgm:pt>
    <dgm:pt modelId="{FC7A2990-4E8D-47BC-BE8B-7BC6FB77EA8B}" type="parTrans" cxnId="{D6C53D7E-2C84-4831-ACDF-09668C6A2D2E}">
      <dgm:prSet/>
      <dgm:spPr/>
      <dgm:t>
        <a:bodyPr/>
        <a:lstStyle/>
        <a:p>
          <a:endParaRPr lang="en-US"/>
        </a:p>
      </dgm:t>
    </dgm:pt>
    <dgm:pt modelId="{1FC9037B-4D59-4376-B187-B4507DA3564D}" type="sibTrans" cxnId="{D6C53D7E-2C84-4831-ACDF-09668C6A2D2E}">
      <dgm:prSet/>
      <dgm:spPr/>
      <dgm:t>
        <a:bodyPr/>
        <a:lstStyle/>
        <a:p>
          <a:endParaRPr lang="en-US"/>
        </a:p>
      </dgm:t>
    </dgm:pt>
    <dgm:pt modelId="{B36AB4D7-155A-4B86-B9E0-12FC36A54AE9}">
      <dgm:prSet phldrT="[Text]"/>
      <dgm:spPr/>
      <dgm:t>
        <a:bodyPr/>
        <a:lstStyle/>
        <a:p>
          <a:r>
            <a:rPr lang="en-US" altLang="en-US" b="1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Menurut</a:t>
          </a:r>
          <a:r>
            <a:rPr lang="en-US" altLang="en-US" b="1" dirty="0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 </a:t>
          </a:r>
          <a:r>
            <a:rPr lang="en-US" altLang="en-US" b="1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Subjeknya</a:t>
          </a:r>
          <a:endParaRPr lang="en-US" dirty="0"/>
        </a:p>
      </dgm:t>
    </dgm:pt>
    <dgm:pt modelId="{D3663A9E-62A2-47FF-9B19-BC3EFAD29D8D}" type="parTrans" cxnId="{C7FDA5D0-5CED-45BC-8C49-D7CA8B3D00A8}">
      <dgm:prSet/>
      <dgm:spPr/>
      <dgm:t>
        <a:bodyPr/>
        <a:lstStyle/>
        <a:p>
          <a:endParaRPr lang="en-US"/>
        </a:p>
      </dgm:t>
    </dgm:pt>
    <dgm:pt modelId="{4601D0AC-8D86-4CF8-85F5-8E2C26C5A6CD}" type="sibTrans" cxnId="{C7FDA5D0-5CED-45BC-8C49-D7CA8B3D00A8}">
      <dgm:prSet/>
      <dgm:spPr/>
      <dgm:t>
        <a:bodyPr/>
        <a:lstStyle/>
        <a:p>
          <a:endParaRPr lang="en-US"/>
        </a:p>
      </dgm:t>
    </dgm:pt>
    <dgm:pt modelId="{8E7491D3-905E-447E-AAE9-70964DBA9235}">
      <dgm:prSet phldrT="[Text]"/>
      <dgm:spPr/>
      <dgm:t>
        <a:bodyPr/>
        <a:lstStyle/>
        <a:p>
          <a:r>
            <a:rPr lang="en-US" altLang="en-US" b="1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Menurut</a:t>
          </a:r>
          <a:r>
            <a:rPr lang="en-US" altLang="en-US" b="1" dirty="0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 </a:t>
          </a:r>
          <a:r>
            <a:rPr lang="en-US" altLang="en-US" b="1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Prosesnya</a:t>
          </a:r>
          <a:endParaRPr lang="en-US" dirty="0"/>
        </a:p>
      </dgm:t>
    </dgm:pt>
    <dgm:pt modelId="{84895627-B10F-4893-BB2B-819E2868F3FC}" type="parTrans" cxnId="{BC4BAB2D-600D-4487-96B6-B718AE418A8D}">
      <dgm:prSet/>
      <dgm:spPr/>
      <dgm:t>
        <a:bodyPr/>
        <a:lstStyle/>
        <a:p>
          <a:endParaRPr lang="en-US"/>
        </a:p>
      </dgm:t>
    </dgm:pt>
    <dgm:pt modelId="{12E6E1AF-A851-44A3-9306-0B789FF617A6}" type="sibTrans" cxnId="{BC4BAB2D-600D-4487-96B6-B718AE418A8D}">
      <dgm:prSet/>
      <dgm:spPr/>
      <dgm:t>
        <a:bodyPr/>
        <a:lstStyle/>
        <a:p>
          <a:endParaRPr lang="en-US"/>
        </a:p>
      </dgm:t>
    </dgm:pt>
    <dgm:pt modelId="{BF3388B2-50F4-4C4F-9D4B-FF4B1C1F99DA}">
      <dgm:prSet phldrT="[Text]"/>
      <dgm:spPr/>
      <dgm:t>
        <a:bodyPr/>
        <a:lstStyle/>
        <a:p>
          <a:r>
            <a:rPr lang="en-US" altLang="en-US" b="1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Menurut</a:t>
          </a:r>
          <a:r>
            <a:rPr lang="en-US" altLang="en-US" b="1" dirty="0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 </a:t>
          </a:r>
          <a:r>
            <a:rPr lang="en-US" altLang="en-US" b="1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Isinya</a:t>
          </a:r>
          <a:endParaRPr lang="en-US" dirty="0"/>
        </a:p>
      </dgm:t>
    </dgm:pt>
    <dgm:pt modelId="{94B155AD-D83F-4654-A907-4B2767AE2788}" type="parTrans" cxnId="{334BECB5-B4C7-4197-BB1F-C5FB6AF963DF}">
      <dgm:prSet/>
      <dgm:spPr/>
      <dgm:t>
        <a:bodyPr/>
        <a:lstStyle/>
        <a:p>
          <a:endParaRPr lang="en-US"/>
        </a:p>
      </dgm:t>
    </dgm:pt>
    <dgm:pt modelId="{97828929-FF1A-4E0B-88DE-B23E93791C03}" type="sibTrans" cxnId="{334BECB5-B4C7-4197-BB1F-C5FB6AF963DF}">
      <dgm:prSet/>
      <dgm:spPr/>
      <dgm:t>
        <a:bodyPr/>
        <a:lstStyle/>
        <a:p>
          <a:endParaRPr lang="en-US"/>
        </a:p>
      </dgm:t>
    </dgm:pt>
    <dgm:pt modelId="{A0E378FB-CEBE-415E-BF1E-52CA9220B161}" type="pres">
      <dgm:prSet presAssocID="{48E83B0E-2F3B-4E12-90DE-64C7FCE357E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5DCB1C-B678-4673-87F9-05D879DBAB4C}" type="pres">
      <dgm:prSet presAssocID="{B1E110E7-6EAD-45AB-A0E6-E2D9F978E091}" presName="centerShape" presStyleLbl="node0" presStyleIdx="0" presStyleCnt="1" custScaleX="241677" custScaleY="224503"/>
      <dgm:spPr/>
      <dgm:t>
        <a:bodyPr/>
        <a:lstStyle/>
        <a:p>
          <a:endParaRPr lang="en-US"/>
        </a:p>
      </dgm:t>
    </dgm:pt>
    <dgm:pt modelId="{38375668-1FC0-459A-A809-26F89BFAA911}" type="pres">
      <dgm:prSet presAssocID="{FC7A2990-4E8D-47BC-BE8B-7BC6FB77EA8B}" presName="parTrans" presStyleLbl="sibTrans2D1" presStyleIdx="0" presStyleCnt="4"/>
      <dgm:spPr/>
      <dgm:t>
        <a:bodyPr/>
        <a:lstStyle/>
        <a:p>
          <a:endParaRPr lang="en-US"/>
        </a:p>
      </dgm:t>
    </dgm:pt>
    <dgm:pt modelId="{90FF4C83-F528-4C39-AC14-216ED2AE31E5}" type="pres">
      <dgm:prSet presAssocID="{FC7A2990-4E8D-47BC-BE8B-7BC6FB77EA8B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DC324BB9-B2B5-41FA-BA02-5F5BBD60E4CB}" type="pres">
      <dgm:prSet presAssocID="{86E533C9-89D7-4D0C-976D-E342DA887B7E}" presName="node" presStyleLbl="node1" presStyleIdx="0" presStyleCnt="4" custRadScaleRad="109984" custRadScaleInc="22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E0501A-73DE-4003-9E5D-C5C900AFED47}" type="pres">
      <dgm:prSet presAssocID="{D3663A9E-62A2-47FF-9B19-BC3EFAD29D8D}" presName="parTrans" presStyleLbl="sibTrans2D1" presStyleIdx="1" presStyleCnt="4" custScaleX="148952" custLinFactNeighborX="4645" custLinFactNeighborY="2994"/>
      <dgm:spPr/>
      <dgm:t>
        <a:bodyPr/>
        <a:lstStyle/>
        <a:p>
          <a:endParaRPr lang="en-US"/>
        </a:p>
      </dgm:t>
    </dgm:pt>
    <dgm:pt modelId="{A51ED58A-0A8E-451E-8462-95122875EEB4}" type="pres">
      <dgm:prSet presAssocID="{D3663A9E-62A2-47FF-9B19-BC3EFAD29D8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CC7A1DF-8976-4978-B614-D86856051DC4}" type="pres">
      <dgm:prSet presAssocID="{B36AB4D7-155A-4B86-B9E0-12FC36A54AE9}" presName="node" presStyleLbl="node1" presStyleIdx="1" presStyleCnt="4" custRadScaleRad="2108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2C10BB-4256-46D7-BBEA-CA461300CA8B}" type="pres">
      <dgm:prSet presAssocID="{84895627-B10F-4893-BB2B-819E2868F3FC}" presName="parTrans" presStyleLbl="sibTrans2D1" presStyleIdx="2" presStyleCnt="4"/>
      <dgm:spPr/>
      <dgm:t>
        <a:bodyPr/>
        <a:lstStyle/>
        <a:p>
          <a:endParaRPr lang="en-US"/>
        </a:p>
      </dgm:t>
    </dgm:pt>
    <dgm:pt modelId="{C0A0B94F-186B-47A0-9495-20E2EFCC2CB5}" type="pres">
      <dgm:prSet presAssocID="{84895627-B10F-4893-BB2B-819E2868F3FC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4819409D-F047-4C22-BE05-BA36A1532C2E}" type="pres">
      <dgm:prSet presAssocID="{8E7491D3-905E-447E-AAE9-70964DBA923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D461B9-AA22-4FB5-98C1-088DB8B985FC}" type="pres">
      <dgm:prSet presAssocID="{94B155AD-D83F-4654-A907-4B2767AE2788}" presName="parTrans" presStyleLbl="sibTrans2D1" presStyleIdx="3" presStyleCnt="4"/>
      <dgm:spPr/>
      <dgm:t>
        <a:bodyPr/>
        <a:lstStyle/>
        <a:p>
          <a:endParaRPr lang="en-US"/>
        </a:p>
      </dgm:t>
    </dgm:pt>
    <dgm:pt modelId="{6058667B-8810-4633-99B5-E19610192DB3}" type="pres">
      <dgm:prSet presAssocID="{94B155AD-D83F-4654-A907-4B2767AE2788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24871920-34F5-4132-9A9E-BF53F43EE445}" type="pres">
      <dgm:prSet presAssocID="{BF3388B2-50F4-4C4F-9D4B-FF4B1C1F99DA}" presName="node" presStyleLbl="node1" presStyleIdx="3" presStyleCnt="4" custRadScaleRad="2109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9ADE70-2A09-45ED-AD73-76FABC07CEBC}" type="presOf" srcId="{FC7A2990-4E8D-47BC-BE8B-7BC6FB77EA8B}" destId="{90FF4C83-F528-4C39-AC14-216ED2AE31E5}" srcOrd="1" destOrd="0" presId="urn:microsoft.com/office/officeart/2005/8/layout/radial5"/>
    <dgm:cxn modelId="{F0616592-EDAB-445F-A895-692768157859}" type="presOf" srcId="{84895627-B10F-4893-BB2B-819E2868F3FC}" destId="{F62C10BB-4256-46D7-BBEA-CA461300CA8B}" srcOrd="0" destOrd="0" presId="urn:microsoft.com/office/officeart/2005/8/layout/radial5"/>
    <dgm:cxn modelId="{BC4BAB2D-600D-4487-96B6-B718AE418A8D}" srcId="{B1E110E7-6EAD-45AB-A0E6-E2D9F978E091}" destId="{8E7491D3-905E-447E-AAE9-70964DBA9235}" srcOrd="2" destOrd="0" parTransId="{84895627-B10F-4893-BB2B-819E2868F3FC}" sibTransId="{12E6E1AF-A851-44A3-9306-0B789FF617A6}"/>
    <dgm:cxn modelId="{DFD63C15-BBD8-4849-ADD2-9CE7C3697556}" type="presOf" srcId="{B36AB4D7-155A-4B86-B9E0-12FC36A54AE9}" destId="{0CC7A1DF-8976-4978-B614-D86856051DC4}" srcOrd="0" destOrd="0" presId="urn:microsoft.com/office/officeart/2005/8/layout/radial5"/>
    <dgm:cxn modelId="{38C8C381-D1A1-4471-8773-A928C871F490}" type="presOf" srcId="{94B155AD-D83F-4654-A907-4B2767AE2788}" destId="{6058667B-8810-4633-99B5-E19610192DB3}" srcOrd="1" destOrd="0" presId="urn:microsoft.com/office/officeart/2005/8/layout/radial5"/>
    <dgm:cxn modelId="{54B67B9A-88A1-4DCB-B063-822EE3B3DCA1}" type="presOf" srcId="{94B155AD-D83F-4654-A907-4B2767AE2788}" destId="{E2D461B9-AA22-4FB5-98C1-088DB8B985FC}" srcOrd="0" destOrd="0" presId="urn:microsoft.com/office/officeart/2005/8/layout/radial5"/>
    <dgm:cxn modelId="{2CC2AD9D-B0B2-4DB4-ACF3-064B3DD22020}" type="presOf" srcId="{BF3388B2-50F4-4C4F-9D4B-FF4B1C1F99DA}" destId="{24871920-34F5-4132-9A9E-BF53F43EE445}" srcOrd="0" destOrd="0" presId="urn:microsoft.com/office/officeart/2005/8/layout/radial5"/>
    <dgm:cxn modelId="{DE7F6CAB-8C6E-466C-AFA7-DBF19080527A}" type="presOf" srcId="{B1E110E7-6EAD-45AB-A0E6-E2D9F978E091}" destId="{D65DCB1C-B678-4673-87F9-05D879DBAB4C}" srcOrd="0" destOrd="0" presId="urn:microsoft.com/office/officeart/2005/8/layout/radial5"/>
    <dgm:cxn modelId="{D7D53D96-C9C7-44B4-B6DE-F1F79C74B4C5}" type="presOf" srcId="{D3663A9E-62A2-47FF-9B19-BC3EFAD29D8D}" destId="{A51ED58A-0A8E-451E-8462-95122875EEB4}" srcOrd="1" destOrd="0" presId="urn:microsoft.com/office/officeart/2005/8/layout/radial5"/>
    <dgm:cxn modelId="{DB8B160E-C9CB-4EF3-9FF0-1EC2DACD99D6}" type="presOf" srcId="{8E7491D3-905E-447E-AAE9-70964DBA9235}" destId="{4819409D-F047-4C22-BE05-BA36A1532C2E}" srcOrd="0" destOrd="0" presId="urn:microsoft.com/office/officeart/2005/8/layout/radial5"/>
    <dgm:cxn modelId="{EBF36A6E-4E9D-40C5-96C3-C4154C25A1A5}" type="presOf" srcId="{84895627-B10F-4893-BB2B-819E2868F3FC}" destId="{C0A0B94F-186B-47A0-9495-20E2EFCC2CB5}" srcOrd="1" destOrd="0" presId="urn:microsoft.com/office/officeart/2005/8/layout/radial5"/>
    <dgm:cxn modelId="{060E05C7-C3DA-46F6-BF93-838D3B59C28E}" type="presOf" srcId="{FC7A2990-4E8D-47BC-BE8B-7BC6FB77EA8B}" destId="{38375668-1FC0-459A-A809-26F89BFAA911}" srcOrd="0" destOrd="0" presId="urn:microsoft.com/office/officeart/2005/8/layout/radial5"/>
    <dgm:cxn modelId="{D6C53D7E-2C84-4831-ACDF-09668C6A2D2E}" srcId="{B1E110E7-6EAD-45AB-A0E6-E2D9F978E091}" destId="{86E533C9-89D7-4D0C-976D-E342DA887B7E}" srcOrd="0" destOrd="0" parTransId="{FC7A2990-4E8D-47BC-BE8B-7BC6FB77EA8B}" sibTransId="{1FC9037B-4D59-4376-B187-B4507DA3564D}"/>
    <dgm:cxn modelId="{95B77C2E-1CBF-48DD-B7E2-EFCEF548192F}" type="presOf" srcId="{86E533C9-89D7-4D0C-976D-E342DA887B7E}" destId="{DC324BB9-B2B5-41FA-BA02-5F5BBD60E4CB}" srcOrd="0" destOrd="0" presId="urn:microsoft.com/office/officeart/2005/8/layout/radial5"/>
    <dgm:cxn modelId="{C7FDA5D0-5CED-45BC-8C49-D7CA8B3D00A8}" srcId="{B1E110E7-6EAD-45AB-A0E6-E2D9F978E091}" destId="{B36AB4D7-155A-4B86-B9E0-12FC36A54AE9}" srcOrd="1" destOrd="0" parTransId="{D3663A9E-62A2-47FF-9B19-BC3EFAD29D8D}" sibTransId="{4601D0AC-8D86-4CF8-85F5-8E2C26C5A6CD}"/>
    <dgm:cxn modelId="{334BECB5-B4C7-4197-BB1F-C5FB6AF963DF}" srcId="{B1E110E7-6EAD-45AB-A0E6-E2D9F978E091}" destId="{BF3388B2-50F4-4C4F-9D4B-FF4B1C1F99DA}" srcOrd="3" destOrd="0" parTransId="{94B155AD-D83F-4654-A907-4B2767AE2788}" sibTransId="{97828929-FF1A-4E0B-88DE-B23E93791C03}"/>
    <dgm:cxn modelId="{7A4F38F9-8FE5-41C0-8CBD-72C478F97FEE}" srcId="{48E83B0E-2F3B-4E12-90DE-64C7FCE357EF}" destId="{B1E110E7-6EAD-45AB-A0E6-E2D9F978E091}" srcOrd="0" destOrd="0" parTransId="{84CDD1F1-5AE8-4B53-BBC2-4F917B0DEF26}" sibTransId="{CE01DF5B-D8CF-449D-8632-66028D1A5E90}"/>
    <dgm:cxn modelId="{6B50E85B-D17E-48AD-9BB0-C22BAA4A5717}" type="presOf" srcId="{D3663A9E-62A2-47FF-9B19-BC3EFAD29D8D}" destId="{E0E0501A-73DE-4003-9E5D-C5C900AFED47}" srcOrd="0" destOrd="0" presId="urn:microsoft.com/office/officeart/2005/8/layout/radial5"/>
    <dgm:cxn modelId="{92B8572C-7BCB-480B-9F80-E5F78D4280D8}" type="presOf" srcId="{48E83B0E-2F3B-4E12-90DE-64C7FCE357EF}" destId="{A0E378FB-CEBE-415E-BF1E-52CA9220B161}" srcOrd="0" destOrd="0" presId="urn:microsoft.com/office/officeart/2005/8/layout/radial5"/>
    <dgm:cxn modelId="{6F6AEF90-C047-44BF-BD0A-8DF1A5D0D386}" type="presParOf" srcId="{A0E378FB-CEBE-415E-BF1E-52CA9220B161}" destId="{D65DCB1C-B678-4673-87F9-05D879DBAB4C}" srcOrd="0" destOrd="0" presId="urn:microsoft.com/office/officeart/2005/8/layout/radial5"/>
    <dgm:cxn modelId="{3C4572D6-06F7-442E-9F03-A791683F2E27}" type="presParOf" srcId="{A0E378FB-CEBE-415E-BF1E-52CA9220B161}" destId="{38375668-1FC0-459A-A809-26F89BFAA911}" srcOrd="1" destOrd="0" presId="urn:microsoft.com/office/officeart/2005/8/layout/radial5"/>
    <dgm:cxn modelId="{A39648DB-71D3-4C59-852C-0F50E8A4D447}" type="presParOf" srcId="{38375668-1FC0-459A-A809-26F89BFAA911}" destId="{90FF4C83-F528-4C39-AC14-216ED2AE31E5}" srcOrd="0" destOrd="0" presId="urn:microsoft.com/office/officeart/2005/8/layout/radial5"/>
    <dgm:cxn modelId="{C3FD07E2-77FC-4B57-A0BA-27DE51FFE23E}" type="presParOf" srcId="{A0E378FB-CEBE-415E-BF1E-52CA9220B161}" destId="{DC324BB9-B2B5-41FA-BA02-5F5BBD60E4CB}" srcOrd="2" destOrd="0" presId="urn:microsoft.com/office/officeart/2005/8/layout/radial5"/>
    <dgm:cxn modelId="{ECA5AFE1-AF2C-470C-B86D-A661CB65E839}" type="presParOf" srcId="{A0E378FB-CEBE-415E-BF1E-52CA9220B161}" destId="{E0E0501A-73DE-4003-9E5D-C5C900AFED47}" srcOrd="3" destOrd="0" presId="urn:microsoft.com/office/officeart/2005/8/layout/radial5"/>
    <dgm:cxn modelId="{38BE5833-1953-414C-850A-0DC7EDCC2BC6}" type="presParOf" srcId="{E0E0501A-73DE-4003-9E5D-C5C900AFED47}" destId="{A51ED58A-0A8E-451E-8462-95122875EEB4}" srcOrd="0" destOrd="0" presId="urn:microsoft.com/office/officeart/2005/8/layout/radial5"/>
    <dgm:cxn modelId="{90C829B6-27FC-47FB-B398-0F66348AE249}" type="presParOf" srcId="{A0E378FB-CEBE-415E-BF1E-52CA9220B161}" destId="{0CC7A1DF-8976-4978-B614-D86856051DC4}" srcOrd="4" destOrd="0" presId="urn:microsoft.com/office/officeart/2005/8/layout/radial5"/>
    <dgm:cxn modelId="{F077CFF5-1242-4B58-9F62-E6F047145D6F}" type="presParOf" srcId="{A0E378FB-CEBE-415E-BF1E-52CA9220B161}" destId="{F62C10BB-4256-46D7-BBEA-CA461300CA8B}" srcOrd="5" destOrd="0" presId="urn:microsoft.com/office/officeart/2005/8/layout/radial5"/>
    <dgm:cxn modelId="{86CCC37B-A9BC-4FA6-8457-955D5331B9CE}" type="presParOf" srcId="{F62C10BB-4256-46D7-BBEA-CA461300CA8B}" destId="{C0A0B94F-186B-47A0-9495-20E2EFCC2CB5}" srcOrd="0" destOrd="0" presId="urn:microsoft.com/office/officeart/2005/8/layout/radial5"/>
    <dgm:cxn modelId="{EDD43E2D-1741-4F51-B3D4-F28DD58736C1}" type="presParOf" srcId="{A0E378FB-CEBE-415E-BF1E-52CA9220B161}" destId="{4819409D-F047-4C22-BE05-BA36A1532C2E}" srcOrd="6" destOrd="0" presId="urn:microsoft.com/office/officeart/2005/8/layout/radial5"/>
    <dgm:cxn modelId="{4D9D8886-CB7F-4E9A-9ED9-8023ACC8AD05}" type="presParOf" srcId="{A0E378FB-CEBE-415E-BF1E-52CA9220B161}" destId="{E2D461B9-AA22-4FB5-98C1-088DB8B985FC}" srcOrd="7" destOrd="0" presId="urn:microsoft.com/office/officeart/2005/8/layout/radial5"/>
    <dgm:cxn modelId="{F3D462AE-67EE-4CE9-A85A-68F15BD9C0F2}" type="presParOf" srcId="{E2D461B9-AA22-4FB5-98C1-088DB8B985FC}" destId="{6058667B-8810-4633-99B5-E19610192DB3}" srcOrd="0" destOrd="0" presId="urn:microsoft.com/office/officeart/2005/8/layout/radial5"/>
    <dgm:cxn modelId="{34787606-C0AC-404F-A3C0-9748D6968116}" type="presParOf" srcId="{A0E378FB-CEBE-415E-BF1E-52CA9220B161}" destId="{24871920-34F5-4132-9A9E-BF53F43EE445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DCB1C-B678-4673-87F9-05D879DBAB4C}">
      <dsp:nvSpPr>
        <dsp:cNvPr id="0" name=""/>
        <dsp:cNvSpPr/>
      </dsp:nvSpPr>
      <dsp:spPr>
        <a:xfrm>
          <a:off x="3561007" y="985231"/>
          <a:ext cx="3057034" cy="28397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800" b="1" kern="1200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rPr>
            <a:t>KLASIFIKASI PERJANJIAN INTERNASIONAL</a:t>
          </a:r>
          <a:endParaRPr lang="en-US" sz="1800" kern="1200" dirty="0"/>
        </a:p>
      </dsp:txBody>
      <dsp:txXfrm>
        <a:off x="4008699" y="1401109"/>
        <a:ext cx="2161650" cy="2008040"/>
      </dsp:txXfrm>
    </dsp:sp>
    <dsp:sp modelId="{38375668-1FC0-459A-A809-26F89BFAA911}">
      <dsp:nvSpPr>
        <dsp:cNvPr id="0" name=""/>
        <dsp:cNvSpPr/>
      </dsp:nvSpPr>
      <dsp:spPr>
        <a:xfrm rot="5466803">
          <a:off x="5040442" y="905906"/>
          <a:ext cx="148080" cy="430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5063086" y="969713"/>
        <a:ext cx="103656" cy="258044"/>
      </dsp:txXfrm>
    </dsp:sp>
    <dsp:sp modelId="{DC324BB9-B2B5-41FA-BA02-5F5BBD60E4CB}">
      <dsp:nvSpPr>
        <dsp:cNvPr id="0" name=""/>
        <dsp:cNvSpPr/>
      </dsp:nvSpPr>
      <dsp:spPr>
        <a:xfrm>
          <a:off x="4491513" y="0"/>
          <a:ext cx="1264925" cy="12649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b="1" kern="1200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Menurut</a:t>
          </a:r>
          <a:r>
            <a:rPr lang="en-US" altLang="en-US" sz="1400" b="1" kern="1200" dirty="0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 </a:t>
          </a:r>
          <a:r>
            <a:rPr lang="en-US" altLang="en-US" sz="1400" b="1" kern="1200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Fungsinya</a:t>
          </a:r>
          <a:endParaRPr lang="en-US" sz="1400" kern="1200" dirty="0"/>
        </a:p>
      </dsp:txBody>
      <dsp:txXfrm>
        <a:off x="4676757" y="185244"/>
        <a:ext cx="894437" cy="894437"/>
      </dsp:txXfrm>
    </dsp:sp>
    <dsp:sp modelId="{E0E0501A-73DE-4003-9E5D-C5C900AFED47}">
      <dsp:nvSpPr>
        <dsp:cNvPr id="0" name=""/>
        <dsp:cNvSpPr/>
      </dsp:nvSpPr>
      <dsp:spPr>
        <a:xfrm>
          <a:off x="6798342" y="2202968"/>
          <a:ext cx="1238834" cy="430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6798342" y="2288983"/>
        <a:ext cx="1109812" cy="258044"/>
      </dsp:txXfrm>
    </dsp:sp>
    <dsp:sp modelId="{0CC7A1DF-8976-4978-B614-D86856051DC4}">
      <dsp:nvSpPr>
        <dsp:cNvPr id="0" name=""/>
        <dsp:cNvSpPr/>
      </dsp:nvSpPr>
      <dsp:spPr>
        <a:xfrm>
          <a:off x="8187288" y="1772666"/>
          <a:ext cx="1264925" cy="12649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b="1" kern="1200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Menurut</a:t>
          </a:r>
          <a:r>
            <a:rPr lang="en-US" altLang="en-US" sz="1400" b="1" kern="1200" dirty="0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 </a:t>
          </a:r>
          <a:r>
            <a:rPr lang="en-US" altLang="en-US" sz="1400" b="1" kern="1200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Subjeknya</a:t>
          </a:r>
          <a:endParaRPr lang="en-US" sz="1400" kern="1200" dirty="0"/>
        </a:p>
      </dsp:txBody>
      <dsp:txXfrm>
        <a:off x="8372532" y="1957910"/>
        <a:ext cx="894437" cy="894437"/>
      </dsp:txXfrm>
    </dsp:sp>
    <dsp:sp modelId="{F62C10BB-4256-46D7-BBEA-CA461300CA8B}">
      <dsp:nvSpPr>
        <dsp:cNvPr id="0" name=""/>
        <dsp:cNvSpPr/>
      </dsp:nvSpPr>
      <dsp:spPr>
        <a:xfrm rot="16200000">
          <a:off x="5014573" y="3472814"/>
          <a:ext cx="149903" cy="430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037059" y="3581315"/>
        <a:ext cx="104932" cy="258044"/>
      </dsp:txXfrm>
    </dsp:sp>
    <dsp:sp modelId="{4819409D-F047-4C22-BE05-BA36A1532C2E}">
      <dsp:nvSpPr>
        <dsp:cNvPr id="0" name=""/>
        <dsp:cNvSpPr/>
      </dsp:nvSpPr>
      <dsp:spPr>
        <a:xfrm>
          <a:off x="4457062" y="3542190"/>
          <a:ext cx="1264925" cy="12649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b="1" kern="1200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Menurut</a:t>
          </a:r>
          <a:r>
            <a:rPr lang="en-US" altLang="en-US" sz="1400" b="1" kern="1200" dirty="0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 </a:t>
          </a:r>
          <a:r>
            <a:rPr lang="en-US" altLang="en-US" sz="1400" b="1" kern="1200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Prosesnya</a:t>
          </a:r>
          <a:endParaRPr lang="en-US" sz="1400" kern="1200" dirty="0"/>
        </a:p>
      </dsp:txBody>
      <dsp:txXfrm>
        <a:off x="4642306" y="3727434"/>
        <a:ext cx="894437" cy="894437"/>
      </dsp:txXfrm>
    </dsp:sp>
    <dsp:sp modelId="{E2D461B9-AA22-4FB5-98C1-088DB8B985FC}">
      <dsp:nvSpPr>
        <dsp:cNvPr id="0" name=""/>
        <dsp:cNvSpPr/>
      </dsp:nvSpPr>
      <dsp:spPr>
        <a:xfrm rot="10800000">
          <a:off x="2381975" y="2190092"/>
          <a:ext cx="833182" cy="430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2510997" y="2276107"/>
        <a:ext cx="704160" cy="258044"/>
      </dsp:txXfrm>
    </dsp:sp>
    <dsp:sp modelId="{24871920-34F5-4132-9A9E-BF53F43EE445}">
      <dsp:nvSpPr>
        <dsp:cNvPr id="0" name=""/>
        <dsp:cNvSpPr/>
      </dsp:nvSpPr>
      <dsp:spPr>
        <a:xfrm>
          <a:off x="724039" y="1772666"/>
          <a:ext cx="1264925" cy="12649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b="1" kern="1200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Menurut</a:t>
          </a:r>
          <a:r>
            <a:rPr lang="en-US" altLang="en-US" sz="1400" b="1" kern="1200" dirty="0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 </a:t>
          </a:r>
          <a:r>
            <a:rPr lang="en-US" altLang="en-US" sz="1400" b="1" kern="1200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Isinya</a:t>
          </a:r>
          <a:endParaRPr lang="en-US" sz="1400" kern="1200" dirty="0"/>
        </a:p>
      </dsp:txBody>
      <dsp:txXfrm>
        <a:off x="909283" y="1957910"/>
        <a:ext cx="894437" cy="894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8000" dirty="0" smtClean="0"/>
              <a:t>CHAIRUSSURIYATI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9161" y="214150"/>
            <a:ext cx="12192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44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9442" y="71082"/>
            <a:ext cx="7017488" cy="951135"/>
          </a:xfrm>
        </p:spPr>
        <p:txBody>
          <a:bodyPr/>
          <a:lstStyle/>
          <a:p>
            <a:r>
              <a:rPr lang="en-US" altLang="en-US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Istilah-istilah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 Lain </a:t>
            </a:r>
            <a:r>
              <a:rPr lang="en-US" altLang="en-US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Perjanjian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 </a:t>
            </a:r>
            <a:r>
              <a:rPr lang="en-US" altLang="en-US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Internasional</a:t>
            </a:r>
            <a:endParaRPr lang="en-US" altLang="en-US" dirty="0">
              <a:effectLst>
                <a:outerShdw blurRad="38100" dist="38100" dir="2700000" algn="tl">
                  <a:srgbClr val="000000"/>
                </a:outerShdw>
              </a:effectLst>
              <a:latin typeface="Maiandra GD" panose="020E0502030308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5904" y="1398216"/>
            <a:ext cx="8229600" cy="460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81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Info </a:t>
            </a:r>
            <a:r>
              <a:rPr lang="en-US" b="1" dirty="0" err="1"/>
              <a:t>Kewarganegaraan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Komponen-komponen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, </a:t>
            </a:r>
            <a:r>
              <a:rPr lang="en-US" dirty="0" err="1"/>
              <a:t>antara</a:t>
            </a:r>
            <a:r>
              <a:rPr lang="en-US" dirty="0"/>
              <a:t> lain:</a:t>
            </a:r>
          </a:p>
          <a:p>
            <a:r>
              <a:rPr lang="en-US" dirty="0"/>
              <a:t>1.        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 </a:t>
            </a:r>
            <a:r>
              <a:rPr lang="en-US" i="1" dirty="0"/>
              <a:t>(international politics)</a:t>
            </a:r>
            <a:endParaRPr lang="en-US" dirty="0"/>
          </a:p>
          <a:p>
            <a:r>
              <a:rPr lang="en-US" dirty="0"/>
              <a:t>2.        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 </a:t>
            </a:r>
            <a:r>
              <a:rPr lang="en-US" i="1" dirty="0"/>
              <a:t>(the study of foreign affair)</a:t>
            </a:r>
            <a:endParaRPr lang="en-US" dirty="0"/>
          </a:p>
          <a:p>
            <a:r>
              <a:rPr lang="en-US" dirty="0"/>
              <a:t>3.        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 </a:t>
            </a:r>
            <a:r>
              <a:rPr lang="en-US" i="1" dirty="0"/>
              <a:t>(international law)</a:t>
            </a:r>
            <a:endParaRPr lang="en-US" dirty="0"/>
          </a:p>
          <a:p>
            <a:r>
              <a:rPr lang="en-US" dirty="0"/>
              <a:t>4.        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Adminitrasi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 </a:t>
            </a:r>
            <a:r>
              <a:rPr lang="en-US" i="1" dirty="0"/>
              <a:t>(</a:t>
            </a:r>
            <a:r>
              <a:rPr lang="en-US" i="1" dirty="0" err="1"/>
              <a:t>internationalorganization</a:t>
            </a:r>
            <a:r>
              <a:rPr lang="en-US" i="1" dirty="0"/>
              <a:t> of administration)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71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b="1" dirty="0" err="1"/>
              <a:t>Pentingnya</a:t>
            </a:r>
            <a:r>
              <a:rPr lang="en-US" b="1" dirty="0"/>
              <a:t> </a:t>
            </a:r>
            <a:r>
              <a:rPr lang="en-US" b="1" dirty="0" err="1"/>
              <a:t>Hubungan</a:t>
            </a:r>
            <a:r>
              <a:rPr lang="en-US" b="1" dirty="0"/>
              <a:t> </a:t>
            </a:r>
            <a:r>
              <a:rPr lang="en-US" b="1" dirty="0" err="1"/>
              <a:t>Internasional</a:t>
            </a:r>
            <a:r>
              <a:rPr lang="en-US" b="1" dirty="0"/>
              <a:t> </a:t>
            </a:r>
            <a:r>
              <a:rPr lang="en-US" b="1" dirty="0" err="1"/>
              <a:t>Bagi</a:t>
            </a:r>
            <a:r>
              <a:rPr lang="en-US" b="1" dirty="0"/>
              <a:t> Indonesia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1397357"/>
          </a:xfrm>
        </p:spPr>
        <p:txBody>
          <a:bodyPr/>
          <a:lstStyle/>
          <a:p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yang </a:t>
            </a:r>
            <a:r>
              <a:rPr lang="en-US" dirty="0" err="1"/>
              <a:t>merdeka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lain.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kelangsungan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kemerdekaannya</a:t>
            </a:r>
            <a:r>
              <a:rPr lang="en-US" dirty="0"/>
              <a:t>,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lain.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06828" y="3683358"/>
            <a:ext cx="9247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222222"/>
                </a:solidFill>
                <a:latin typeface="timesnewromanpsmt"/>
              </a:rPr>
              <a:t>Suatu negara dapat menjalin hubungan dengan negara lain manakala kemerdekaan dan kedaulatannya telah diakui, baik secara </a:t>
            </a:r>
            <a:r>
              <a:rPr lang="sv-SE" i="1" dirty="0">
                <a:solidFill>
                  <a:srgbClr val="222222"/>
                </a:solidFill>
                <a:latin typeface="timesnewromanps-italicmt"/>
              </a:rPr>
              <a:t>de facto </a:t>
            </a:r>
            <a:r>
              <a:rPr lang="sv-SE" dirty="0">
                <a:solidFill>
                  <a:srgbClr val="222222"/>
                </a:solidFill>
                <a:latin typeface="timesnewromanpsmt"/>
              </a:rPr>
              <a:t>maupun </a:t>
            </a:r>
            <a:r>
              <a:rPr lang="sv-SE" i="1" dirty="0">
                <a:solidFill>
                  <a:srgbClr val="222222"/>
                </a:solidFill>
                <a:latin typeface="timesnewromanps-italicmt"/>
              </a:rPr>
              <a:t>de jure </a:t>
            </a:r>
            <a:r>
              <a:rPr lang="sv-SE" dirty="0">
                <a:solidFill>
                  <a:srgbClr val="222222"/>
                </a:solidFill>
                <a:latin typeface="timesnewromanpsmt"/>
              </a:rPr>
              <a:t>oleh negara lain.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95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9940063" cy="1163080"/>
          </a:xfrm>
        </p:spPr>
        <p:txBody>
          <a:bodyPr>
            <a:noAutofit/>
          </a:bodyPr>
          <a:lstStyle/>
          <a:p>
            <a:r>
              <a:rPr lang="en-US" sz="3200" dirty="0" err="1"/>
              <a:t>Perlunya</a:t>
            </a:r>
            <a:r>
              <a:rPr lang="en-US" sz="3200" dirty="0"/>
              <a:t> </a:t>
            </a:r>
            <a:r>
              <a:rPr lang="en-US" sz="3200" dirty="0" err="1"/>
              <a:t>kerja</a:t>
            </a:r>
            <a:r>
              <a:rPr lang="en-US" sz="3200" dirty="0"/>
              <a:t> </a:t>
            </a:r>
            <a:r>
              <a:rPr lang="en-US" sz="3200" dirty="0" err="1"/>
              <a:t>sama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bentuk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</a:t>
            </a:r>
            <a:r>
              <a:rPr lang="en-US" sz="3200" dirty="0" err="1"/>
              <a:t>internasional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lain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faktor-faktor</a:t>
            </a:r>
            <a:r>
              <a:rPr lang="en-US" sz="3200" dirty="0"/>
              <a:t> </a:t>
            </a:r>
            <a:r>
              <a:rPr lang="en-US" sz="3200" dirty="0" err="1" smtClean="0"/>
              <a:t>berikut</a:t>
            </a:r>
            <a:r>
              <a:rPr lang="en-US" sz="3200" dirty="0"/>
              <a:t>: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a.</a:t>
            </a:r>
            <a:r>
              <a:rPr lang="en-US" dirty="0"/>
              <a:t>     </a:t>
            </a:r>
            <a:r>
              <a:rPr lang="en-US" b="1" dirty="0" err="1"/>
              <a:t>Faktor</a:t>
            </a:r>
            <a:r>
              <a:rPr lang="en-US" b="1" dirty="0"/>
              <a:t> internal, 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kekhawatiran</a:t>
            </a:r>
            <a:r>
              <a:rPr lang="en-US" dirty="0"/>
              <a:t> </a:t>
            </a:r>
            <a:r>
              <a:rPr lang="en-US" dirty="0" err="1"/>
              <a:t>terancam</a:t>
            </a:r>
            <a:r>
              <a:rPr lang="en-US" dirty="0"/>
              <a:t> </a:t>
            </a:r>
            <a:r>
              <a:rPr lang="en-US" dirty="0" err="1"/>
              <a:t>kelangsungan</a:t>
            </a:r>
            <a:r>
              <a:rPr lang="en-US" dirty="0"/>
              <a:t> </a:t>
            </a:r>
            <a:r>
              <a:rPr lang="en-US" dirty="0" err="1"/>
              <a:t>hidupnya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kudeta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lain.          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b="1" dirty="0"/>
              <a:t>b.</a:t>
            </a:r>
            <a:r>
              <a:rPr lang="en-US" dirty="0"/>
              <a:t>      </a:t>
            </a:r>
            <a:r>
              <a:rPr lang="en-US" b="1" dirty="0" err="1"/>
              <a:t>Faktor</a:t>
            </a:r>
            <a:r>
              <a:rPr lang="en-US" b="1" dirty="0"/>
              <a:t> </a:t>
            </a:r>
            <a:r>
              <a:rPr lang="en-US" b="1" dirty="0" err="1"/>
              <a:t>ekternal</a:t>
            </a:r>
            <a:r>
              <a:rPr lang="en-US" b="1" dirty="0"/>
              <a:t>, 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dipungkiri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lain. </a:t>
            </a:r>
            <a:r>
              <a:rPr lang="en-US" dirty="0" err="1"/>
              <a:t>Ketergantungan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masalah-masalah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, </a:t>
            </a:r>
            <a:r>
              <a:rPr lang="en-US" dirty="0" err="1"/>
              <a:t>pertahanan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1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0"/>
            <a:ext cx="10178322" cy="824248"/>
          </a:xfrm>
        </p:spPr>
        <p:txBody>
          <a:bodyPr/>
          <a:lstStyle/>
          <a:p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824248"/>
            <a:ext cx="10178322" cy="142955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</a:t>
            </a:r>
            <a:r>
              <a:rPr lang="en-US" dirty="0" err="1"/>
              <a:t>inilah</a:t>
            </a:r>
            <a:r>
              <a:rPr lang="en-US" dirty="0"/>
              <a:t> yang </a:t>
            </a:r>
            <a:r>
              <a:rPr lang="en-US" dirty="0" err="1"/>
              <a:t>mewarnai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Indonesia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lain. </a:t>
            </a:r>
            <a:r>
              <a:rPr lang="en-US" dirty="0" err="1"/>
              <a:t>Dengan</a:t>
            </a:r>
            <a:r>
              <a:rPr lang="en-US" dirty="0"/>
              <a:t> kata lain,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menjalin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lain Indonesia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menitikberatkan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konstribusi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Indonesia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peradaban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perdamaian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481069" y="2163651"/>
            <a:ext cx="919551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v-SE" sz="2000" dirty="0">
                <a:solidFill>
                  <a:schemeClr val="accent1">
                    <a:lumMod val="50000"/>
                  </a:schemeClr>
                </a:solidFill>
              </a:rPr>
              <a:t>Hal ini dapat dilihat dari peristiwa-peristiwa di bawah ini yang dengan jelas menggambarkan bentuk kerja sama yang dikembangkan Bangsa Indonesia.</a:t>
            </a:r>
          </a:p>
          <a:p>
            <a:r>
              <a:rPr lang="sv-SE" dirty="0"/>
              <a:t/>
            </a:r>
            <a:br>
              <a:rPr lang="sv-SE" dirty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75762" y="3056778"/>
            <a:ext cx="60144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Indonesia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Perserikatan</a:t>
            </a:r>
            <a:r>
              <a:rPr lang="en-US" dirty="0"/>
              <a:t> </a:t>
            </a:r>
            <a:r>
              <a:rPr lang="en-US" dirty="0" err="1"/>
              <a:t>Bangsa-bangsa</a:t>
            </a:r>
            <a:r>
              <a:rPr lang="en-US" dirty="0"/>
              <a:t> (PBB) yang ke-60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28 September 1950.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keanggotaan</a:t>
            </a:r>
            <a:r>
              <a:rPr lang="en-US" dirty="0"/>
              <a:t> PBB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7 </a:t>
            </a:r>
            <a:r>
              <a:rPr lang="en-US" dirty="0" err="1"/>
              <a:t>Januari</a:t>
            </a:r>
            <a:r>
              <a:rPr lang="en-US" dirty="0"/>
              <a:t> 1965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protes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diterimanya</a:t>
            </a:r>
            <a:r>
              <a:rPr lang="en-US" dirty="0"/>
              <a:t> Malaysia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Dewan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PBB,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28 September 1966 Indonesia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PBB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yang ke-60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Memprakarsai</a:t>
            </a:r>
            <a:r>
              <a:rPr lang="en-US" dirty="0"/>
              <a:t> </a:t>
            </a:r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Konferensi</a:t>
            </a:r>
            <a:r>
              <a:rPr lang="en-US" dirty="0"/>
              <a:t> Asia-</a:t>
            </a:r>
            <a:r>
              <a:rPr lang="en-US" dirty="0" err="1"/>
              <a:t>Afrika</a:t>
            </a:r>
            <a:r>
              <a:rPr lang="en-US" dirty="0"/>
              <a:t> (KAA)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1955 yang </a:t>
            </a:r>
            <a:r>
              <a:rPr lang="en-US" dirty="0" err="1"/>
              <a:t>melahirkan</a:t>
            </a:r>
            <a:r>
              <a:rPr lang="en-US" dirty="0"/>
              <a:t>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solidaritas</a:t>
            </a:r>
            <a:r>
              <a:rPr lang="en-US" dirty="0"/>
              <a:t> </a:t>
            </a:r>
            <a:r>
              <a:rPr lang="en-US" dirty="0" err="1"/>
              <a:t>negara-negara</a:t>
            </a:r>
            <a:r>
              <a:rPr lang="en-US" dirty="0"/>
              <a:t> Asia-</a:t>
            </a:r>
            <a:r>
              <a:rPr lang="en-US" dirty="0" err="1"/>
              <a:t>Afrika</a:t>
            </a:r>
            <a:r>
              <a:rPr lang="en-US" dirty="0"/>
              <a:t> yang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melahirkan</a:t>
            </a:r>
            <a:r>
              <a:rPr lang="en-US" dirty="0"/>
              <a:t> </a:t>
            </a:r>
            <a:r>
              <a:rPr lang="en-US" dirty="0" err="1"/>
              <a:t>Dasasila</a:t>
            </a:r>
            <a:r>
              <a:rPr lang="en-US" dirty="0"/>
              <a:t> Bandung.</a:t>
            </a:r>
          </a:p>
        </p:txBody>
      </p:sp>
      <p:sp>
        <p:nvSpPr>
          <p:cNvPr id="6" name="Rectangle 5"/>
          <p:cNvSpPr/>
          <p:nvPr/>
        </p:nvSpPr>
        <p:spPr>
          <a:xfrm>
            <a:off x="6628326" y="3056778"/>
            <a:ext cx="52331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3"/>
            </a:pPr>
            <a:r>
              <a:rPr lang="en-US" dirty="0" err="1"/>
              <a:t>Keaktifan</a:t>
            </a:r>
            <a:r>
              <a:rPr lang="en-US" dirty="0"/>
              <a:t> Indonesia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pendiri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Non-Blok (GNB)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1961,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1992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Konferensi</a:t>
            </a:r>
            <a:r>
              <a:rPr lang="en-US" dirty="0"/>
              <a:t> </a:t>
            </a:r>
            <a:r>
              <a:rPr lang="en-US" dirty="0" err="1"/>
              <a:t>Negaranegara</a:t>
            </a:r>
            <a:r>
              <a:rPr lang="en-US" dirty="0"/>
              <a:t> Non-Blok yang </a:t>
            </a:r>
            <a:r>
              <a:rPr lang="en-US" dirty="0" err="1"/>
              <a:t>berlangsung</a:t>
            </a:r>
            <a:r>
              <a:rPr lang="en-US" dirty="0"/>
              <a:t> di Jakarta, Indonesia </a:t>
            </a:r>
            <a:r>
              <a:rPr lang="en-US" dirty="0" err="1"/>
              <a:t>ditunjuk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Ketua</a:t>
            </a:r>
            <a:r>
              <a:rPr lang="en-US" dirty="0"/>
              <a:t> GNB. </a:t>
            </a:r>
            <a:r>
              <a:rPr lang="en-US" dirty="0" err="1"/>
              <a:t>Melalui</a:t>
            </a:r>
            <a:r>
              <a:rPr lang="en-US" dirty="0"/>
              <a:t> GNB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Indonesia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turut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meredakan</a:t>
            </a:r>
            <a:r>
              <a:rPr lang="en-US" dirty="0"/>
              <a:t> </a:t>
            </a:r>
            <a:r>
              <a:rPr lang="en-US" dirty="0" err="1"/>
              <a:t>ketegangan</a:t>
            </a:r>
            <a:r>
              <a:rPr lang="en-US" dirty="0"/>
              <a:t> </a:t>
            </a:r>
            <a:r>
              <a:rPr lang="en-US" dirty="0" err="1"/>
              <a:t>perang</a:t>
            </a:r>
            <a:r>
              <a:rPr lang="en-US" dirty="0"/>
              <a:t> </a:t>
            </a:r>
            <a:r>
              <a:rPr lang="en-US" dirty="0" err="1"/>
              <a:t>dingin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Barat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Timur</a:t>
            </a:r>
            <a:r>
              <a:rPr lang="en-US" dirty="0"/>
              <a:t>.</a:t>
            </a:r>
            <a:endParaRPr lang="en-US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7984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41830" y="137686"/>
            <a:ext cx="10178322" cy="72519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35769" y="1178418"/>
            <a:ext cx="5174880" cy="452692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dirty="0" err="1">
                <a:solidFill>
                  <a:schemeClr val="tx1"/>
                </a:solidFill>
              </a:rPr>
              <a:t>Terlibat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langsung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perdamaian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Dewan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PBB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mengirimkan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Pasukan</a:t>
            </a:r>
            <a:r>
              <a:rPr lang="en-US" dirty="0">
                <a:solidFill>
                  <a:schemeClr val="tx1"/>
                </a:solidFill>
              </a:rPr>
              <a:t> Garuda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negara-negara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dilanda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konflik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seperti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Konggo</a:t>
            </a:r>
            <a:r>
              <a:rPr lang="en-US" dirty="0">
                <a:solidFill>
                  <a:schemeClr val="tx1"/>
                </a:solidFill>
              </a:rPr>
              <a:t>, Vietnam, </a:t>
            </a:r>
            <a:r>
              <a:rPr lang="en-US" dirty="0" err="1">
                <a:solidFill>
                  <a:schemeClr val="tx1"/>
                </a:solidFill>
              </a:rPr>
              <a:t>Kamboja</a:t>
            </a:r>
            <a:r>
              <a:rPr lang="en-US" dirty="0">
                <a:solidFill>
                  <a:schemeClr val="tx1"/>
                </a:solidFill>
              </a:rPr>
              <a:t>, Bosnia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sebagainya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Bahkan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 2007, Indonesia </a:t>
            </a:r>
            <a:r>
              <a:rPr lang="en-US" dirty="0" err="1">
                <a:solidFill>
                  <a:schemeClr val="tx1"/>
                </a:solidFill>
              </a:rPr>
              <a:t>ditetapkan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anggota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tetap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Dewan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PBB. Indonesia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pendiri</a:t>
            </a:r>
            <a:r>
              <a:rPr lang="en-US" dirty="0">
                <a:solidFill>
                  <a:schemeClr val="tx1"/>
                </a:solidFill>
              </a:rPr>
              <a:t> ASEAN 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en-US" i="1" dirty="0" err="1">
                <a:solidFill>
                  <a:schemeClr val="tx1"/>
                </a:solidFill>
              </a:rPr>
              <a:t>Assosiaciation</a:t>
            </a:r>
            <a:r>
              <a:rPr lang="en-US" i="1" dirty="0">
                <a:solidFill>
                  <a:schemeClr val="tx1"/>
                </a:solidFill>
              </a:rPr>
              <a:t> of South-East Asian Nation) 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organisasi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negara-negara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kawasan</a:t>
            </a:r>
            <a:r>
              <a:rPr lang="en-US" dirty="0">
                <a:solidFill>
                  <a:schemeClr val="tx1"/>
                </a:solidFill>
              </a:rPr>
              <a:t> Asia Tenggara, </a:t>
            </a:r>
            <a:r>
              <a:rPr lang="en-US" dirty="0" err="1">
                <a:solidFill>
                  <a:schemeClr val="tx1"/>
                </a:solidFill>
              </a:rPr>
              <a:t>bahkan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Sekretariat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Jenderal</a:t>
            </a:r>
            <a:r>
              <a:rPr lang="en-US" dirty="0">
                <a:solidFill>
                  <a:schemeClr val="tx1"/>
                </a:solidFill>
              </a:rPr>
              <a:t> ASEAN </a:t>
            </a:r>
            <a:r>
              <a:rPr lang="en-US" dirty="0" err="1">
                <a:solidFill>
                  <a:schemeClr val="tx1"/>
                </a:solidFill>
              </a:rPr>
              <a:t>berada</a:t>
            </a:r>
            <a:r>
              <a:rPr lang="en-US" dirty="0">
                <a:solidFill>
                  <a:schemeClr val="tx1"/>
                </a:solidFill>
              </a:rPr>
              <a:t> di Jakarta.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dirty="0" err="1">
                <a:solidFill>
                  <a:schemeClr val="tx1"/>
                </a:solidFill>
              </a:rPr>
              <a:t>Ikut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serta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setiap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pesta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olah</a:t>
            </a:r>
            <a:r>
              <a:rPr lang="en-US" dirty="0">
                <a:solidFill>
                  <a:schemeClr val="tx1"/>
                </a:solidFill>
              </a:rPr>
              <a:t> raga </a:t>
            </a:r>
            <a:r>
              <a:rPr lang="en-US" dirty="0" err="1">
                <a:solidFill>
                  <a:schemeClr val="tx1"/>
                </a:solidFill>
              </a:rPr>
              <a:t>internasional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mulai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SEA (South East Asian) Games, Asian Games, </a:t>
            </a:r>
            <a:r>
              <a:rPr lang="en-US" dirty="0" err="1">
                <a:solidFill>
                  <a:schemeClr val="tx1"/>
                </a:solidFill>
              </a:rPr>
              <a:t>Olimpiade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sebagainya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buFont typeface="+mj-lt"/>
              <a:buAutoNum type="arabicPeriod" startAt="4"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30991" y="1178418"/>
            <a:ext cx="5089161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6"/>
            </a:pPr>
            <a:r>
              <a:rPr lang="en-US" sz="1900" dirty="0"/>
              <a:t>Indonesia </a:t>
            </a:r>
            <a:r>
              <a:rPr lang="en-US" sz="1900" dirty="0" err="1"/>
              <a:t>aktif</a:t>
            </a:r>
            <a:r>
              <a:rPr lang="en-US" sz="1900" dirty="0"/>
              <a:t> </a:t>
            </a:r>
            <a:r>
              <a:rPr lang="en-US" sz="1900" dirty="0" err="1"/>
              <a:t>juga</a:t>
            </a:r>
            <a:r>
              <a:rPr lang="en-US" sz="1900" dirty="0"/>
              <a:t> </a:t>
            </a:r>
            <a:r>
              <a:rPr lang="en-US" sz="1900" dirty="0" err="1"/>
              <a:t>dalam</a:t>
            </a:r>
            <a:r>
              <a:rPr lang="en-US" sz="1900" dirty="0"/>
              <a:t> </a:t>
            </a:r>
            <a:r>
              <a:rPr lang="en-US" sz="1900" dirty="0" err="1"/>
              <a:t>beberapa</a:t>
            </a:r>
            <a:r>
              <a:rPr lang="en-US" sz="1900" dirty="0"/>
              <a:t> </a:t>
            </a:r>
            <a:r>
              <a:rPr lang="en-US" sz="1900" dirty="0" err="1"/>
              <a:t>organisasi</a:t>
            </a:r>
            <a:r>
              <a:rPr lang="en-US" sz="1900" dirty="0"/>
              <a:t> </a:t>
            </a:r>
            <a:r>
              <a:rPr lang="en-US" sz="1900" dirty="0" err="1"/>
              <a:t>internasional</a:t>
            </a:r>
            <a:r>
              <a:rPr lang="en-US" sz="1900" dirty="0"/>
              <a:t> </a:t>
            </a:r>
            <a:r>
              <a:rPr lang="en-US" sz="1900" dirty="0" err="1"/>
              <a:t>lainnya</a:t>
            </a:r>
            <a:r>
              <a:rPr lang="en-US" sz="1900" dirty="0"/>
              <a:t>. Hal </a:t>
            </a:r>
            <a:r>
              <a:rPr lang="en-US" sz="1900" dirty="0" err="1"/>
              <a:t>ini</a:t>
            </a:r>
            <a:r>
              <a:rPr lang="en-US" sz="1900" dirty="0"/>
              <a:t> </a:t>
            </a:r>
            <a:r>
              <a:rPr lang="en-US" sz="1900" dirty="0" err="1"/>
              <a:t>dibuktikan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tercatatnya</a:t>
            </a:r>
            <a:r>
              <a:rPr lang="en-US" sz="1900" dirty="0"/>
              <a:t> Indonesia </a:t>
            </a:r>
            <a:r>
              <a:rPr lang="en-US" sz="1900" dirty="0" err="1"/>
              <a:t>sebagai</a:t>
            </a:r>
            <a:r>
              <a:rPr lang="en-US" sz="1900" dirty="0"/>
              <a:t> </a:t>
            </a:r>
            <a:r>
              <a:rPr lang="en-US" sz="1900" dirty="0" err="1"/>
              <a:t>anggota</a:t>
            </a:r>
            <a:r>
              <a:rPr lang="en-US" sz="1900" dirty="0"/>
              <a:t> </a:t>
            </a:r>
            <a:r>
              <a:rPr lang="en-US" sz="1900" dirty="0" err="1"/>
              <a:t>Organisasi</a:t>
            </a:r>
            <a:r>
              <a:rPr lang="en-US" sz="1900" dirty="0"/>
              <a:t> </a:t>
            </a:r>
            <a:r>
              <a:rPr lang="en-US" sz="1900" dirty="0" err="1"/>
              <a:t>Konferensi</a:t>
            </a:r>
            <a:r>
              <a:rPr lang="en-US" sz="1900" dirty="0"/>
              <a:t> Islam (OKI), </a:t>
            </a:r>
            <a:r>
              <a:rPr lang="en-US" sz="1900" dirty="0" err="1"/>
              <a:t>organisasi</a:t>
            </a:r>
            <a:r>
              <a:rPr lang="en-US" sz="1900" dirty="0"/>
              <a:t> </a:t>
            </a:r>
            <a:r>
              <a:rPr lang="en-US" sz="1900" dirty="0" err="1"/>
              <a:t>negara-negara</a:t>
            </a:r>
            <a:r>
              <a:rPr lang="en-US" sz="1900" dirty="0"/>
              <a:t> </a:t>
            </a:r>
            <a:r>
              <a:rPr lang="en-US" sz="1900" dirty="0" err="1"/>
              <a:t>pengekspor</a:t>
            </a:r>
            <a:r>
              <a:rPr lang="en-US" sz="1900" dirty="0"/>
              <a:t> </a:t>
            </a:r>
            <a:r>
              <a:rPr lang="en-US" sz="1900" dirty="0" err="1"/>
              <a:t>minyak</a:t>
            </a:r>
            <a:endParaRPr lang="en-US" sz="1900" dirty="0"/>
          </a:p>
          <a:p>
            <a:pPr marL="342900" indent="-342900">
              <a:buFont typeface="+mj-lt"/>
              <a:buAutoNum type="arabicPeriod" startAt="6"/>
            </a:pPr>
            <a:r>
              <a:rPr lang="en-US" sz="1900" dirty="0"/>
              <a:t>(OPEC), </a:t>
            </a:r>
            <a:r>
              <a:rPr lang="en-US" sz="1900" dirty="0" err="1"/>
              <a:t>dan</a:t>
            </a:r>
            <a:r>
              <a:rPr lang="en-US" sz="1900" dirty="0"/>
              <a:t> </a:t>
            </a:r>
            <a:r>
              <a:rPr lang="en-US" sz="1900" dirty="0" err="1"/>
              <a:t>kerja</a:t>
            </a:r>
            <a:r>
              <a:rPr lang="en-US" sz="1900" dirty="0"/>
              <a:t> </a:t>
            </a:r>
            <a:r>
              <a:rPr lang="en-US" sz="1900" dirty="0" err="1"/>
              <a:t>sama</a:t>
            </a:r>
            <a:r>
              <a:rPr lang="en-US" sz="1900" dirty="0"/>
              <a:t> </a:t>
            </a:r>
            <a:r>
              <a:rPr lang="en-US" sz="1900" dirty="0" err="1"/>
              <a:t>ekonomi</a:t>
            </a:r>
            <a:r>
              <a:rPr lang="en-US" sz="1900" dirty="0"/>
              <a:t> Asia </a:t>
            </a:r>
            <a:r>
              <a:rPr lang="en-US" sz="1900" dirty="0" err="1"/>
              <a:t>Pasifik</a:t>
            </a:r>
            <a:r>
              <a:rPr lang="en-US" sz="1900" dirty="0"/>
              <a:t> (APEC).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30991" y="3317465"/>
            <a:ext cx="508916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8"/>
            </a:pPr>
            <a:r>
              <a:rPr lang="en-US" dirty="0" err="1"/>
              <a:t>Menyelenggarakan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diplomatik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yang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</a:t>
            </a:r>
            <a:r>
              <a:rPr lang="en-US" dirty="0" err="1"/>
              <a:t>diplomatik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.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Indonesia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menjalin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bilateral </a:t>
            </a:r>
            <a:r>
              <a:rPr lang="en-US" dirty="0" err="1"/>
              <a:t>dengan</a:t>
            </a:r>
            <a:r>
              <a:rPr lang="en-US" dirty="0"/>
              <a:t> 162 </a:t>
            </a:r>
            <a:r>
              <a:rPr lang="en-US" dirty="0" err="1"/>
              <a:t>negara</a:t>
            </a:r>
            <a:r>
              <a:rPr lang="en-US" dirty="0"/>
              <a:t>.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wujud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di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kantor</a:t>
            </a:r>
            <a:r>
              <a:rPr lang="en-US" dirty="0"/>
              <a:t> </a:t>
            </a:r>
            <a:r>
              <a:rPr lang="en-US" dirty="0" err="1"/>
              <a:t>kedutaan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konsulat</a:t>
            </a:r>
            <a:r>
              <a:rPr lang="en-US" dirty="0"/>
              <a:t> </a:t>
            </a:r>
            <a:r>
              <a:rPr lang="en-US" dirty="0" err="1"/>
              <a:t>jenderal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lain. </a:t>
            </a:r>
            <a:r>
              <a:rPr lang="en-US" dirty="0" err="1"/>
              <a:t>Begitu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kantor</a:t>
            </a:r>
            <a:r>
              <a:rPr lang="en-US" dirty="0"/>
              <a:t> </a:t>
            </a:r>
            <a:r>
              <a:rPr lang="en-US" dirty="0" err="1"/>
              <a:t>kedutaan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konsulat</a:t>
            </a:r>
            <a:r>
              <a:rPr lang="en-US" dirty="0"/>
              <a:t> </a:t>
            </a:r>
            <a:r>
              <a:rPr lang="en-US" dirty="0" err="1"/>
              <a:t>jenderal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yang </a:t>
            </a:r>
            <a:r>
              <a:rPr lang="en-US" dirty="0" err="1"/>
              <a:t>terdapat</a:t>
            </a:r>
            <a:r>
              <a:rPr lang="en-US" dirty="0"/>
              <a:t> di </a:t>
            </a:r>
            <a:r>
              <a:rPr lang="en-US" dirty="0" err="1"/>
              <a:t>negara</a:t>
            </a:r>
            <a:r>
              <a:rPr lang="en-US" dirty="0"/>
              <a:t> lain.</a:t>
            </a:r>
          </a:p>
        </p:txBody>
      </p:sp>
    </p:spTree>
    <p:extLst>
      <p:ext uri="{BB962C8B-B14F-4D97-AF65-F5344CB8AC3E}">
        <p14:creationId xmlns:p14="http://schemas.microsoft.com/office/powerpoint/2010/main" val="173397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Sekian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0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 err="1" smtClean="0"/>
              <a:t>Peran</a:t>
            </a:r>
            <a:r>
              <a:rPr lang="en-US" sz="8800" dirty="0" smtClean="0"/>
              <a:t> Indonesia </a:t>
            </a:r>
            <a:r>
              <a:rPr lang="en-US" sz="8800" dirty="0" err="1" smtClean="0"/>
              <a:t>dalam</a:t>
            </a:r>
            <a:r>
              <a:rPr lang="en-US" sz="8800" dirty="0" smtClean="0"/>
              <a:t> </a:t>
            </a:r>
            <a:r>
              <a:rPr lang="en-US" sz="8800" dirty="0" err="1" smtClean="0"/>
              <a:t>hubungan</a:t>
            </a:r>
            <a:r>
              <a:rPr lang="en-US" sz="8800" dirty="0" smtClean="0"/>
              <a:t> </a:t>
            </a:r>
            <a:r>
              <a:rPr lang="en-US" sz="8800" dirty="0" err="1" smtClean="0"/>
              <a:t>internasional</a:t>
            </a:r>
            <a:endParaRPr lang="en-US" sz="8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9161" y="214150"/>
            <a:ext cx="12192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877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02471"/>
          </a:xfrm>
        </p:spPr>
        <p:txBody>
          <a:bodyPr>
            <a:normAutofit fontScale="90000"/>
          </a:bodyPr>
          <a:lstStyle/>
          <a:p>
            <a:r>
              <a:rPr lang="fi-FI" altLang="en-U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Hubungan Internasional</a:t>
            </a:r>
            <a:r>
              <a:rPr lang="en-US" altLang="en-U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en-U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904186"/>
            <a:ext cx="10178322" cy="3593591"/>
          </a:xfrm>
        </p:spPr>
        <p:txBody>
          <a:bodyPr/>
          <a:lstStyle/>
          <a:p>
            <a:r>
              <a:rPr lang="en-US" dirty="0" err="1"/>
              <a:t>Komponen-komponen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</a:p>
          <a:p>
            <a:r>
              <a:rPr lang="en-US" dirty="0" err="1"/>
              <a:t>internasional</a:t>
            </a:r>
            <a:r>
              <a:rPr lang="en-US" dirty="0"/>
              <a:t>, </a:t>
            </a:r>
            <a:r>
              <a:rPr lang="en-US" dirty="0" err="1"/>
              <a:t>antara</a:t>
            </a:r>
            <a:r>
              <a:rPr lang="en-US" dirty="0"/>
              <a:t> lain : </a:t>
            </a:r>
          </a:p>
          <a:p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(International Politics).</a:t>
            </a:r>
          </a:p>
          <a:p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(The </a:t>
            </a:r>
            <a:r>
              <a:rPr lang="en-US" dirty="0" err="1"/>
              <a:t>Studi</a:t>
            </a:r>
            <a:r>
              <a:rPr lang="en-US" dirty="0"/>
              <a:t> of </a:t>
            </a:r>
            <a:r>
              <a:rPr lang="en-US" dirty="0" err="1"/>
              <a:t>Forcight</a:t>
            </a:r>
            <a:r>
              <a:rPr lang="en-US" dirty="0"/>
              <a:t> Affair).</a:t>
            </a:r>
          </a:p>
          <a:p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(International Law).</a:t>
            </a:r>
          </a:p>
          <a:p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(International </a:t>
            </a:r>
            <a:r>
              <a:rPr lang="en-US" dirty="0" err="1"/>
              <a:t>Organitation</a:t>
            </a:r>
            <a:r>
              <a:rPr lang="en-US" dirty="0"/>
              <a:t> of Administration).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15931" y="1135264"/>
            <a:ext cx="74955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en-US" b="1" dirty="0">
                <a:solidFill>
                  <a:schemeClr val="hlink"/>
                </a:solidFill>
                <a:latin typeface="Tahoma" panose="020B0604030504040204" pitchFamily="34" charset="0"/>
              </a:rPr>
              <a:t>Renstra, hubungan internasional adalah hubungan antar bangsa dalam segala aspeknya yang dilakukan oleh suatu negara untuk mencapai kepentingan nasional negara tersebut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dirty="0"/>
              <a:t>Beberapa pengertian menurut para ahli </a:t>
            </a:r>
            <a:br>
              <a:rPr lang="nn-NO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ct val="30000"/>
              </a:spcAft>
              <a:buFontTx/>
              <a:buAutoNum type="arabicPeriod"/>
            </a:pPr>
            <a:r>
              <a:rPr lang="sv-SE" altLang="en-US" b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Charles A. MC. Clelland</a:t>
            </a:r>
            <a:r>
              <a:rPr lang="sv-SE" alt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, </a:t>
            </a:r>
            <a:r>
              <a:rPr lang="sv-SE" alt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hubungan internasional adalah studi tentang keadaan-keadaan relevan yang mengelilingi interaksi.</a:t>
            </a:r>
          </a:p>
          <a:p>
            <a:pPr>
              <a:spcAft>
                <a:spcPct val="30000"/>
              </a:spcAft>
              <a:buFontTx/>
              <a:buAutoNum type="arabicPeriod"/>
            </a:pPr>
            <a:r>
              <a:rPr lang="sv-SE" altLang="en-US" b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Warsito Sunaryo, </a:t>
            </a:r>
            <a:r>
              <a:rPr lang="sv-SE" alt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hubungan internasional, merupakan studi tentang interaksi antara jenis kesatuan-kesatuan sosial tertentu (</a:t>
            </a:r>
            <a:r>
              <a:rPr lang="sv-SE" alt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negara, bangsa maupun organisasi negara sepanjang hubungan bersifat internasional)</a:t>
            </a:r>
            <a:r>
              <a:rPr lang="sv-SE" alt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, termasuk studi tentang keadaan relevan yang mengelilingi interaksi. </a:t>
            </a:r>
          </a:p>
          <a:p>
            <a:pPr>
              <a:spcAft>
                <a:spcPct val="30000"/>
              </a:spcAft>
              <a:buFontTx/>
              <a:buAutoNum type="arabicPeriod"/>
            </a:pPr>
            <a:r>
              <a:rPr lang="sv-SE" altLang="en-US" b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Tygve Nathiessen, </a:t>
            </a:r>
            <a:r>
              <a:rPr lang="sv-SE" alt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hubungan internasional mrp bagian dari ilmu politik dan karena itu komponen-komponen hubungan internasional meliputi politik internasional, organisasi dan administrsi internasional dan hukum internasional</a:t>
            </a:r>
            <a:r>
              <a:rPr lang="sv-SE" alt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.</a:t>
            </a: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  <a:latin typeface="Century Gothic" panose="020B0502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66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Arti</a:t>
            </a:r>
            <a:r>
              <a:rPr lang="en-US" alt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 </a:t>
            </a:r>
            <a:r>
              <a:rPr lang="en-US" alt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Penting</a:t>
            </a:r>
            <a:r>
              <a:rPr lang="en-US" alt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 </a:t>
            </a:r>
            <a:r>
              <a:rPr lang="en-US" alt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Hubungan</a:t>
            </a:r>
            <a:r>
              <a:rPr lang="en-US" alt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 </a:t>
            </a:r>
            <a:r>
              <a:rPr lang="en-US" alt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Internasional</a:t>
            </a:r>
            <a:r>
              <a:rPr lang="en-US" alt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/>
            </a:r>
            <a:br>
              <a:rPr lang="en-US" alt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7" y="2286001"/>
            <a:ext cx="3371837" cy="3593591"/>
          </a:xfrm>
        </p:spPr>
        <p:txBody>
          <a:bodyPr/>
          <a:lstStyle/>
          <a:p>
            <a:r>
              <a:rPr lang="sv-SE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Hubungan antar negara, </a:t>
            </a:r>
            <a:r>
              <a:rPr lang="sv-SE" alt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merupakan </a:t>
            </a:r>
            <a:r>
              <a:rPr lang="sv-SE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salah satu hubungan kerjasama yang mutlak diperlukan, karena tidak ada satu negarapun di dunia yang tidak bergantung kepada negara lain. </a:t>
            </a: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215944" y="3541690"/>
            <a:ext cx="1481070" cy="399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362424" y="2234805"/>
            <a:ext cx="3455830" cy="946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altLang="en-US" b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Faktor internal, kekhawatiran terancam kelangsungan hidupnya.</a:t>
            </a:r>
            <a:endParaRPr lang="en-US" altLang="en-US" b="1" dirty="0">
              <a:solidFill>
                <a:schemeClr val="tx2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75302" y="3541689"/>
            <a:ext cx="34429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Faktor</a:t>
            </a:r>
            <a:r>
              <a:rPr lang="en-US" b="1" dirty="0"/>
              <a:t> </a:t>
            </a:r>
            <a:r>
              <a:rPr lang="en-US" b="1" dirty="0" err="1"/>
              <a:t>eksternal</a:t>
            </a:r>
            <a:r>
              <a:rPr lang="en-US" b="1" dirty="0"/>
              <a:t> , </a:t>
            </a:r>
          </a:p>
          <a:p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negara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berdiri</a:t>
            </a:r>
            <a:r>
              <a:rPr lang="en-US" b="1" dirty="0"/>
              <a:t> </a:t>
            </a:r>
            <a:r>
              <a:rPr lang="en-US" b="1" dirty="0" err="1"/>
              <a:t>sendiri</a:t>
            </a:r>
            <a:r>
              <a:rPr lang="en-US" b="1" dirty="0"/>
              <a:t>. </a:t>
            </a:r>
          </a:p>
          <a:p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membangun</a:t>
            </a:r>
            <a:r>
              <a:rPr lang="en-US" b="1" dirty="0"/>
              <a:t> </a:t>
            </a:r>
            <a:r>
              <a:rPr lang="en-US" b="1" dirty="0" err="1"/>
              <a:t>komunikasi</a:t>
            </a:r>
            <a:r>
              <a:rPr lang="en-US" b="1" dirty="0"/>
              <a:t> </a:t>
            </a:r>
            <a:r>
              <a:rPr lang="en-US" b="1" dirty="0" err="1"/>
              <a:t>lintas</a:t>
            </a:r>
            <a:r>
              <a:rPr lang="en-US" b="1" dirty="0"/>
              <a:t> </a:t>
            </a:r>
            <a:r>
              <a:rPr lang="en-US" b="1" dirty="0" err="1"/>
              <a:t>bangsa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negara</a:t>
            </a:r>
            <a:r>
              <a:rPr lang="en-US" b="1" dirty="0"/>
              <a:t>. </a:t>
            </a:r>
          </a:p>
          <a:p>
            <a:r>
              <a:rPr lang="en-US" b="1" dirty="0" err="1"/>
              <a:t>Mewujudkan</a:t>
            </a:r>
            <a:r>
              <a:rPr lang="en-US" b="1" dirty="0"/>
              <a:t> </a:t>
            </a:r>
            <a:r>
              <a:rPr lang="en-US" b="1" dirty="0" err="1"/>
              <a:t>tatanan</a:t>
            </a:r>
            <a:r>
              <a:rPr lang="en-US" b="1" dirty="0"/>
              <a:t> </a:t>
            </a:r>
            <a:r>
              <a:rPr lang="en-US" b="1" dirty="0" err="1"/>
              <a:t>dunia</a:t>
            </a:r>
            <a:r>
              <a:rPr lang="en-US" b="1" dirty="0"/>
              <a:t> </a:t>
            </a:r>
            <a:r>
              <a:rPr lang="en-US" b="1" dirty="0" err="1"/>
              <a:t>baru</a:t>
            </a:r>
            <a:r>
              <a:rPr lang="en-US" b="1" dirty="0"/>
              <a:t> yang </a:t>
            </a:r>
            <a:r>
              <a:rPr lang="en-US" b="1" dirty="0" err="1"/>
              <a:t>damai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sejahtera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20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Tahap-tahap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2"/>
            <a:ext cx="10178322" cy="1358720"/>
          </a:xfrm>
        </p:spPr>
        <p:txBody>
          <a:bodyPr/>
          <a:lstStyle/>
          <a:p>
            <a:r>
              <a:rPr lang="sv-SE" alt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Hubungan internasional </a:t>
            </a:r>
            <a:r>
              <a:rPr lang="sv-SE" alt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merupakan </a:t>
            </a:r>
            <a:r>
              <a:rPr lang="sv-SE" alt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hubungan antar negara, pada dasarnya adalah ”hubungan hukum”. Dalam hubungan internasional telah melahirkan hak dan kewajiban antar subyek hukum (negara) yang saling berhubungan.</a:t>
            </a: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84100" y="3644722"/>
            <a:ext cx="9478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Menurut Pasal 38 ayat (1) Statuta Mahkamah Internasional, ”</a:t>
            </a:r>
            <a:r>
              <a:rPr lang="sv-SE" altLang="en-US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Perjanjian internasional merupakan sumber utama dari sumber-sumber hukum internasional lainnya</a:t>
            </a:r>
            <a:r>
              <a:rPr lang="sv-SE" alt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”.</a:t>
            </a: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35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Penggolongan</a:t>
            </a:r>
            <a:r>
              <a:rPr lang="en-US" alt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 </a:t>
            </a:r>
            <a:r>
              <a:rPr lang="en-US" alt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Perjanjian</a:t>
            </a:r>
            <a:r>
              <a:rPr lang="en-US" alt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 </a:t>
            </a:r>
            <a:r>
              <a:rPr lang="en-US" alt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Internasional</a:t>
            </a:r>
            <a:r>
              <a:rPr lang="en-US" alt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/>
            </a:r>
            <a:br>
              <a:rPr lang="en-US" alt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396968"/>
              </p:ext>
            </p:extLst>
          </p:nvPr>
        </p:nvGraphicFramePr>
        <p:xfrm>
          <a:off x="1250950" y="2047741"/>
          <a:ext cx="10179050" cy="4810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22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>
          <a:xfrm>
            <a:off x="2225499" y="201415"/>
            <a:ext cx="7017488" cy="951135"/>
          </a:xfrm>
        </p:spPr>
        <p:txBody>
          <a:bodyPr/>
          <a:lstStyle/>
          <a:p>
            <a:r>
              <a:rPr lang="en-US" altLang="en-US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Istilah-istilah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 Lain </a:t>
            </a:r>
            <a:r>
              <a:rPr lang="en-US" altLang="en-US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Perjanjian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 </a:t>
            </a:r>
            <a:r>
              <a:rPr lang="en-US" altLang="en-US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Internasional</a:t>
            </a:r>
            <a:endParaRPr lang="en-US" altLang="en-US" dirty="0">
              <a:effectLst>
                <a:outerShdw blurRad="38100" dist="38100" dir="2700000" algn="tl">
                  <a:srgbClr val="000000"/>
                </a:outerShdw>
              </a:effectLst>
              <a:latin typeface="Maiandra GD" panose="020E0502030308020204" pitchFamily="34" charset="0"/>
            </a:endParaRPr>
          </a:p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0041" y="1408355"/>
            <a:ext cx="8327858" cy="474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14895" y="295232"/>
            <a:ext cx="7017488" cy="951135"/>
          </a:xfrm>
        </p:spPr>
        <p:txBody>
          <a:bodyPr/>
          <a:lstStyle/>
          <a:p>
            <a:r>
              <a:rPr lang="en-US" altLang="en-US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Istilah-istilah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 Lain </a:t>
            </a:r>
            <a:r>
              <a:rPr lang="en-US" altLang="en-US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Perjanjian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 </a:t>
            </a:r>
            <a:r>
              <a:rPr lang="en-US" altLang="en-US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Internasional</a:t>
            </a:r>
            <a:endParaRPr lang="en-US" altLang="en-US" dirty="0">
              <a:effectLst>
                <a:outerShdw blurRad="38100" dist="38100" dir="2700000" algn="tl">
                  <a:srgbClr val="000000"/>
                </a:outerShdw>
              </a:effectLst>
              <a:latin typeface="Maiandra GD" panose="020E0502030308020204" pitchFamily="34" charset="0"/>
            </a:endParaRPr>
          </a:p>
          <a:p>
            <a:endParaRPr lang="en-US" dirty="0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117" y="1723836"/>
            <a:ext cx="8229600" cy="43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74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79</TotalTime>
  <Words>756</Words>
  <Application>Microsoft Office PowerPoint</Application>
  <PresentationFormat>Custom</PresentationFormat>
  <Paragraphs>60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Badge</vt:lpstr>
      <vt:lpstr>CHAIRUSSURIYATI</vt:lpstr>
      <vt:lpstr>Peran Indonesia dalam hubungan internasional</vt:lpstr>
      <vt:lpstr>Hubungan Internasional </vt:lpstr>
      <vt:lpstr>Beberapa pengertian menurut para ahli  </vt:lpstr>
      <vt:lpstr>Arti Penting Hubungan Internasional </vt:lpstr>
      <vt:lpstr>Tahap-tahap Perjanjian Internasional </vt:lpstr>
      <vt:lpstr>Penggolongan Perjanjian Internasional </vt:lpstr>
      <vt:lpstr>PowerPoint Presentation</vt:lpstr>
      <vt:lpstr>PowerPoint Presentation</vt:lpstr>
      <vt:lpstr>PowerPoint Presentation</vt:lpstr>
      <vt:lpstr>Info Kewarganegaraan</vt:lpstr>
      <vt:lpstr> Pentingnya Hubungan Internasional Bagi Indonesia</vt:lpstr>
      <vt:lpstr>Perlunya kerja sama dalam bentuk hubungan internasional antara lain karena faktor-faktor berikut:  </vt:lpstr>
      <vt:lpstr>Politik Luar negeri</vt:lpstr>
      <vt:lpstr>Politik Luar negeri</vt:lpstr>
      <vt:lpstr>Sekian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Peran Indonesia dalam hubungan internasional</dc:title>
  <dc:creator>Javier Elfreda</dc:creator>
  <cp:lastModifiedBy>windows 8.1</cp:lastModifiedBy>
  <cp:revision>12</cp:revision>
  <dcterms:created xsi:type="dcterms:W3CDTF">2017-01-15T11:05:34Z</dcterms:created>
  <dcterms:modified xsi:type="dcterms:W3CDTF">2022-05-17T10:19:08Z</dcterms:modified>
</cp:coreProperties>
</file>