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7" r:id="rId3"/>
    <p:sldId id="269" r:id="rId4"/>
    <p:sldId id="328" r:id="rId5"/>
    <p:sldId id="257" r:id="rId6"/>
    <p:sldId id="297" r:id="rId7"/>
    <p:sldId id="329" r:id="rId8"/>
    <p:sldId id="330" r:id="rId9"/>
    <p:sldId id="262" r:id="rId10"/>
    <p:sldId id="331" r:id="rId11"/>
    <p:sldId id="26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12F124-C7F0-49DA-B6D3-2664145E7DCB}" type="doc">
      <dgm:prSet loTypeId="urn:microsoft.com/office/officeart/2005/8/layout/chevron1" loCatId="process" qsTypeId="urn:microsoft.com/office/officeart/2005/8/quickstyle/3d2#6" qsCatId="3D" csTypeId="urn:microsoft.com/office/officeart/2005/8/colors/colorful2" csCatId="colorful" phldr="1"/>
      <dgm:spPr/>
    </dgm:pt>
    <dgm:pt modelId="{222E299D-F706-4A39-8966-0EB0463D42B9}">
      <dgm:prSet phldrT="[Text]"/>
      <dgm:spPr/>
      <dgm:t>
        <a:bodyPr/>
        <a:lstStyle/>
        <a:p>
          <a:r>
            <a:rPr lang="en-ID" b="1" dirty="0" err="1">
              <a:hlinkClick xmlns:r="http://schemas.openxmlformats.org/officeDocument/2006/relationships" r:id="rId1" action="ppaction://hlinksldjump"/>
            </a:rPr>
            <a:t>Neraca</a:t>
          </a:r>
          <a:r>
            <a:rPr lang="en-ID" b="1" dirty="0">
              <a:hlinkClick xmlns:r="http://schemas.openxmlformats.org/officeDocument/2006/relationships" r:id="rId1" action="ppaction://hlinksldjump"/>
            </a:rPr>
            <a:t> </a:t>
          </a:r>
          <a:r>
            <a:rPr lang="en-ID" b="1" dirty="0" err="1">
              <a:hlinkClick xmlns:r="http://schemas.openxmlformats.org/officeDocument/2006/relationships" r:id="rId1" action="ppaction://hlinksldjump"/>
            </a:rPr>
            <a:t>saldo</a:t>
          </a:r>
          <a:endParaRPr lang="en-US" b="1" dirty="0"/>
        </a:p>
      </dgm:t>
    </dgm:pt>
    <dgm:pt modelId="{561341A1-A590-4AFF-A2D7-98A8A977DFB4}" type="parTrans" cxnId="{AD64C4C3-9F29-4031-8D38-8C76985AE0E5}">
      <dgm:prSet/>
      <dgm:spPr/>
      <dgm:t>
        <a:bodyPr/>
        <a:lstStyle/>
        <a:p>
          <a:endParaRPr lang="en-US"/>
        </a:p>
      </dgm:t>
    </dgm:pt>
    <dgm:pt modelId="{1F536AC9-6083-4003-9C2B-7230CA2CA683}" type="sibTrans" cxnId="{AD64C4C3-9F29-4031-8D38-8C76985AE0E5}">
      <dgm:prSet/>
      <dgm:spPr/>
      <dgm:t>
        <a:bodyPr/>
        <a:lstStyle/>
        <a:p>
          <a:endParaRPr lang="en-US"/>
        </a:p>
      </dgm:t>
    </dgm:pt>
    <dgm:pt modelId="{EFCD162C-A563-4944-A7AD-93E68C66F510}">
      <dgm:prSet phldrT="[Text]"/>
      <dgm:spPr/>
      <dgm:t>
        <a:bodyPr/>
        <a:lstStyle/>
        <a:p>
          <a:r>
            <a:rPr lang="en-ID" b="1" dirty="0" err="1">
              <a:hlinkClick xmlns:r="http://schemas.openxmlformats.org/officeDocument/2006/relationships" r:id="rId2" action="ppaction://hlinksldjump"/>
            </a:rPr>
            <a:t>Jurnal</a:t>
          </a:r>
          <a:r>
            <a:rPr lang="en-ID" b="1" dirty="0">
              <a:hlinkClick xmlns:r="http://schemas.openxmlformats.org/officeDocument/2006/relationships" r:id="rId2" action="ppaction://hlinksldjump"/>
            </a:rPr>
            <a:t> </a:t>
          </a:r>
          <a:r>
            <a:rPr lang="en-ID" b="1" dirty="0" err="1">
              <a:hlinkClick xmlns:r="http://schemas.openxmlformats.org/officeDocument/2006/relationships" r:id="rId2" action="ppaction://hlinksldjump"/>
            </a:rPr>
            <a:t>penyesuaian</a:t>
          </a:r>
          <a:endParaRPr lang="en-US" b="1" dirty="0"/>
        </a:p>
      </dgm:t>
    </dgm:pt>
    <dgm:pt modelId="{A382D543-A78A-4082-A052-6354DDDF5462}" type="parTrans" cxnId="{73F6658F-37CE-4BBC-A72C-0C31C2906ED4}">
      <dgm:prSet/>
      <dgm:spPr/>
      <dgm:t>
        <a:bodyPr/>
        <a:lstStyle/>
        <a:p>
          <a:endParaRPr lang="en-US"/>
        </a:p>
      </dgm:t>
    </dgm:pt>
    <dgm:pt modelId="{357C0834-51A3-45AD-99F3-5FC7834461E1}" type="sibTrans" cxnId="{73F6658F-37CE-4BBC-A72C-0C31C2906ED4}">
      <dgm:prSet/>
      <dgm:spPr/>
      <dgm:t>
        <a:bodyPr/>
        <a:lstStyle/>
        <a:p>
          <a:endParaRPr lang="en-US"/>
        </a:p>
      </dgm:t>
    </dgm:pt>
    <dgm:pt modelId="{71ACA334-2AA3-4DAD-A040-568E2BD64CE5}">
      <dgm:prSet phldrT="[Text]"/>
      <dgm:spPr/>
      <dgm:t>
        <a:bodyPr/>
        <a:lstStyle/>
        <a:p>
          <a:r>
            <a:rPr lang="en-ID" b="1" dirty="0" err="1">
              <a:hlinkClick xmlns:r="http://schemas.openxmlformats.org/officeDocument/2006/relationships" r:id="" action="ppaction://noaction"/>
            </a:rPr>
            <a:t>Kertas</a:t>
          </a:r>
          <a:r>
            <a:rPr lang="en-ID" b="1" dirty="0">
              <a:hlinkClick xmlns:r="http://schemas.openxmlformats.org/officeDocument/2006/relationships" r:id="" action="ppaction://noaction"/>
            </a:rPr>
            <a:t> </a:t>
          </a:r>
          <a:r>
            <a:rPr lang="en-ID" b="1" dirty="0" err="1">
              <a:hlinkClick xmlns:r="http://schemas.openxmlformats.org/officeDocument/2006/relationships" r:id="" action="ppaction://noaction"/>
            </a:rPr>
            <a:t>kerja</a:t>
          </a:r>
          <a:endParaRPr lang="en-US" b="1" dirty="0"/>
        </a:p>
      </dgm:t>
    </dgm:pt>
    <dgm:pt modelId="{E3BB44C2-21CE-48DE-8A7E-4380D25405F4}" type="parTrans" cxnId="{F01985B4-0893-4EDC-AD35-70C6E9B470FB}">
      <dgm:prSet/>
      <dgm:spPr/>
      <dgm:t>
        <a:bodyPr/>
        <a:lstStyle/>
        <a:p>
          <a:endParaRPr lang="en-US"/>
        </a:p>
      </dgm:t>
    </dgm:pt>
    <dgm:pt modelId="{E674848C-2217-4023-BF57-7542551917D5}" type="sibTrans" cxnId="{F01985B4-0893-4EDC-AD35-70C6E9B470FB}">
      <dgm:prSet/>
      <dgm:spPr/>
      <dgm:t>
        <a:bodyPr/>
        <a:lstStyle/>
        <a:p>
          <a:endParaRPr lang="en-US"/>
        </a:p>
      </dgm:t>
    </dgm:pt>
    <dgm:pt modelId="{5B7AD3AA-49E9-4833-BE2F-12801942842D}" type="pres">
      <dgm:prSet presAssocID="{3E12F124-C7F0-49DA-B6D3-2664145E7DCB}" presName="Name0" presStyleCnt="0">
        <dgm:presLayoutVars>
          <dgm:dir/>
          <dgm:animLvl val="lvl"/>
          <dgm:resizeHandles val="exact"/>
        </dgm:presLayoutVars>
      </dgm:prSet>
      <dgm:spPr/>
    </dgm:pt>
    <dgm:pt modelId="{CF92DD6A-CCF2-4FF5-9909-DEA52C778559}" type="pres">
      <dgm:prSet presAssocID="{222E299D-F706-4A39-8966-0EB0463D42B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154B95C-28BA-4374-94D0-9C3C0249E5D4}" type="pres">
      <dgm:prSet presAssocID="{1F536AC9-6083-4003-9C2B-7230CA2CA683}" presName="parTxOnlySpace" presStyleCnt="0"/>
      <dgm:spPr/>
    </dgm:pt>
    <dgm:pt modelId="{1796EFB5-5B5C-4253-8337-E703781FAFF5}" type="pres">
      <dgm:prSet presAssocID="{EFCD162C-A563-4944-A7AD-93E68C66F51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D4685FA-B8A0-432B-A9A6-4BCA60716411}" type="pres">
      <dgm:prSet presAssocID="{357C0834-51A3-45AD-99F3-5FC7834461E1}" presName="parTxOnlySpace" presStyleCnt="0"/>
      <dgm:spPr/>
    </dgm:pt>
    <dgm:pt modelId="{4C6183E8-C25A-4FA0-8AA7-31AF6B6A3FC6}" type="pres">
      <dgm:prSet presAssocID="{71ACA334-2AA3-4DAD-A040-568E2BD64CE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3CDAD19-5B44-4632-8399-33BA5A513ACF}" type="presOf" srcId="{71ACA334-2AA3-4DAD-A040-568E2BD64CE5}" destId="{4C6183E8-C25A-4FA0-8AA7-31AF6B6A3FC6}" srcOrd="0" destOrd="0" presId="urn:microsoft.com/office/officeart/2005/8/layout/chevron1"/>
    <dgm:cxn modelId="{75E35C5B-2EA7-4CD1-BFDF-4C800F212847}" type="presOf" srcId="{222E299D-F706-4A39-8966-0EB0463D42B9}" destId="{CF92DD6A-CCF2-4FF5-9909-DEA52C778559}" srcOrd="0" destOrd="0" presId="urn:microsoft.com/office/officeart/2005/8/layout/chevron1"/>
    <dgm:cxn modelId="{15B76358-7C8C-4BDC-8C70-F445806A28B5}" type="presOf" srcId="{3E12F124-C7F0-49DA-B6D3-2664145E7DCB}" destId="{5B7AD3AA-49E9-4833-BE2F-12801942842D}" srcOrd="0" destOrd="0" presId="urn:microsoft.com/office/officeart/2005/8/layout/chevron1"/>
    <dgm:cxn modelId="{73F6658F-37CE-4BBC-A72C-0C31C2906ED4}" srcId="{3E12F124-C7F0-49DA-B6D3-2664145E7DCB}" destId="{EFCD162C-A563-4944-A7AD-93E68C66F510}" srcOrd="1" destOrd="0" parTransId="{A382D543-A78A-4082-A052-6354DDDF5462}" sibTransId="{357C0834-51A3-45AD-99F3-5FC7834461E1}"/>
    <dgm:cxn modelId="{CC607F9C-42F5-4B78-A1BF-BDE43997C052}" type="presOf" srcId="{EFCD162C-A563-4944-A7AD-93E68C66F510}" destId="{1796EFB5-5B5C-4253-8337-E703781FAFF5}" srcOrd="0" destOrd="0" presId="urn:microsoft.com/office/officeart/2005/8/layout/chevron1"/>
    <dgm:cxn modelId="{F01985B4-0893-4EDC-AD35-70C6E9B470FB}" srcId="{3E12F124-C7F0-49DA-B6D3-2664145E7DCB}" destId="{71ACA334-2AA3-4DAD-A040-568E2BD64CE5}" srcOrd="2" destOrd="0" parTransId="{E3BB44C2-21CE-48DE-8A7E-4380D25405F4}" sibTransId="{E674848C-2217-4023-BF57-7542551917D5}"/>
    <dgm:cxn modelId="{AD64C4C3-9F29-4031-8D38-8C76985AE0E5}" srcId="{3E12F124-C7F0-49DA-B6D3-2664145E7DCB}" destId="{222E299D-F706-4A39-8966-0EB0463D42B9}" srcOrd="0" destOrd="0" parTransId="{561341A1-A590-4AFF-A2D7-98A8A977DFB4}" sibTransId="{1F536AC9-6083-4003-9C2B-7230CA2CA683}"/>
    <dgm:cxn modelId="{59148D8C-DDF0-4ED0-AACD-09A78001E640}" type="presParOf" srcId="{5B7AD3AA-49E9-4833-BE2F-12801942842D}" destId="{CF92DD6A-CCF2-4FF5-9909-DEA52C778559}" srcOrd="0" destOrd="0" presId="urn:microsoft.com/office/officeart/2005/8/layout/chevron1"/>
    <dgm:cxn modelId="{199E867D-A846-4AB8-9B33-63DE330B47B3}" type="presParOf" srcId="{5B7AD3AA-49E9-4833-BE2F-12801942842D}" destId="{8154B95C-28BA-4374-94D0-9C3C0249E5D4}" srcOrd="1" destOrd="0" presId="urn:microsoft.com/office/officeart/2005/8/layout/chevron1"/>
    <dgm:cxn modelId="{EBED3226-7396-46FF-87EE-98924435E649}" type="presParOf" srcId="{5B7AD3AA-49E9-4833-BE2F-12801942842D}" destId="{1796EFB5-5B5C-4253-8337-E703781FAFF5}" srcOrd="2" destOrd="0" presId="urn:microsoft.com/office/officeart/2005/8/layout/chevron1"/>
    <dgm:cxn modelId="{94BBBED7-354C-4DB6-82F9-A87D22A562C8}" type="presParOf" srcId="{5B7AD3AA-49E9-4833-BE2F-12801942842D}" destId="{AD4685FA-B8A0-432B-A9A6-4BCA60716411}" srcOrd="3" destOrd="0" presId="urn:microsoft.com/office/officeart/2005/8/layout/chevron1"/>
    <dgm:cxn modelId="{C795C188-4412-4F63-B967-2F86D73CE065}" type="presParOf" srcId="{5B7AD3AA-49E9-4833-BE2F-12801942842D}" destId="{4C6183E8-C25A-4FA0-8AA7-31AF6B6A3FC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7EDADE-3EAE-429C-9AA8-955467C56FE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37DC47-C65D-4EEB-8590-3519A12FB7CB}">
      <dgm:prSet custT="1"/>
      <dgm:spPr/>
      <dgm:t>
        <a:bodyPr/>
        <a:lstStyle/>
        <a:p>
          <a:pPr rtl="0"/>
          <a:r>
            <a:rPr lang="en-US" sz="3200" b="1" dirty="0"/>
            <a:t> </a:t>
          </a:r>
          <a:r>
            <a:rPr lang="en-US" sz="3200" b="1" dirty="0" err="1"/>
            <a:t>Tahap</a:t>
          </a:r>
          <a:r>
            <a:rPr lang="en-US" sz="3200" b="1" dirty="0"/>
            <a:t> </a:t>
          </a:r>
          <a:r>
            <a:rPr lang="en-US" sz="3200" b="1" dirty="0" err="1"/>
            <a:t>Pengikhtisaran</a:t>
          </a:r>
          <a:endParaRPr lang="en-US" sz="3200" dirty="0"/>
        </a:p>
      </dgm:t>
    </dgm:pt>
    <dgm:pt modelId="{7F962726-D09B-4756-8169-19E3AD3BF074}" type="parTrans" cxnId="{A70ED04D-4E3F-4B3B-B6E5-3BEB969132DF}">
      <dgm:prSet/>
      <dgm:spPr/>
      <dgm:t>
        <a:bodyPr/>
        <a:lstStyle/>
        <a:p>
          <a:endParaRPr lang="en-US"/>
        </a:p>
      </dgm:t>
    </dgm:pt>
    <dgm:pt modelId="{CD7994DB-3597-4872-8A75-AE07EC51D2AE}" type="sibTrans" cxnId="{A70ED04D-4E3F-4B3B-B6E5-3BEB969132DF}">
      <dgm:prSet/>
      <dgm:spPr/>
      <dgm:t>
        <a:bodyPr/>
        <a:lstStyle/>
        <a:p>
          <a:endParaRPr lang="en-US"/>
        </a:p>
      </dgm:t>
    </dgm:pt>
    <dgm:pt modelId="{61AA75BF-5D09-4C67-BB6F-BD5EB0C758FC}" type="pres">
      <dgm:prSet presAssocID="{CB7EDADE-3EAE-429C-9AA8-955467C56FE4}" presName="linear" presStyleCnt="0">
        <dgm:presLayoutVars>
          <dgm:animLvl val="lvl"/>
          <dgm:resizeHandles val="exact"/>
        </dgm:presLayoutVars>
      </dgm:prSet>
      <dgm:spPr/>
    </dgm:pt>
    <dgm:pt modelId="{44B0AA1E-8973-435C-9F08-608F0AF55BEB}" type="pres">
      <dgm:prSet presAssocID="{2337DC47-C65D-4EEB-8590-3519A12FB7C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70ED04D-4E3F-4B3B-B6E5-3BEB969132DF}" srcId="{CB7EDADE-3EAE-429C-9AA8-955467C56FE4}" destId="{2337DC47-C65D-4EEB-8590-3519A12FB7CB}" srcOrd="0" destOrd="0" parTransId="{7F962726-D09B-4756-8169-19E3AD3BF074}" sibTransId="{CD7994DB-3597-4872-8A75-AE07EC51D2AE}"/>
    <dgm:cxn modelId="{FA88B578-A142-439F-9DD6-24575B5D35FF}" type="presOf" srcId="{2337DC47-C65D-4EEB-8590-3519A12FB7CB}" destId="{44B0AA1E-8973-435C-9F08-608F0AF55BEB}" srcOrd="0" destOrd="0" presId="urn:microsoft.com/office/officeart/2005/8/layout/vList2"/>
    <dgm:cxn modelId="{D6CC76E6-A3A1-4EB9-BD46-3A964044E2C4}" type="presOf" srcId="{CB7EDADE-3EAE-429C-9AA8-955467C56FE4}" destId="{61AA75BF-5D09-4C67-BB6F-BD5EB0C758FC}" srcOrd="0" destOrd="0" presId="urn:microsoft.com/office/officeart/2005/8/layout/vList2"/>
    <dgm:cxn modelId="{D43FE07A-CEB0-457B-86B1-1ECE79A0A58D}" type="presParOf" srcId="{61AA75BF-5D09-4C67-BB6F-BD5EB0C758FC}" destId="{44B0AA1E-8973-435C-9F08-608F0AF55B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2DD6A-CCF2-4FF5-9909-DEA52C778559}">
      <dsp:nvSpPr>
        <dsp:cNvPr id="0" name=""/>
        <dsp:cNvSpPr/>
      </dsp:nvSpPr>
      <dsp:spPr>
        <a:xfrm>
          <a:off x="2361" y="1124791"/>
          <a:ext cx="2877038" cy="115081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hlinkClick xmlns:r="http://schemas.openxmlformats.org/officeDocument/2006/relationships" r:id="" action="ppaction://hlinksldjump"/>
            </a:rPr>
            <a:t>Neraca</a:t>
          </a:r>
          <a:r>
            <a:rPr lang="en-ID" sz="2000" b="1" kern="1200" dirty="0">
              <a:hlinkClick xmlns:r="http://schemas.openxmlformats.org/officeDocument/2006/relationships" r:id="" action="ppaction://hlinksldjump"/>
            </a:rPr>
            <a:t> </a:t>
          </a:r>
          <a:r>
            <a:rPr lang="en-ID" sz="2000" b="1" kern="1200" dirty="0" err="1">
              <a:hlinkClick xmlns:r="http://schemas.openxmlformats.org/officeDocument/2006/relationships" r:id="" action="ppaction://hlinksldjump"/>
            </a:rPr>
            <a:t>saldo</a:t>
          </a:r>
          <a:endParaRPr lang="en-US" sz="2000" b="1" kern="1200" dirty="0"/>
        </a:p>
      </dsp:txBody>
      <dsp:txXfrm>
        <a:off x="577769" y="1124791"/>
        <a:ext cx="1726223" cy="1150815"/>
      </dsp:txXfrm>
    </dsp:sp>
    <dsp:sp modelId="{1796EFB5-5B5C-4253-8337-E703781FAFF5}">
      <dsp:nvSpPr>
        <dsp:cNvPr id="0" name=""/>
        <dsp:cNvSpPr/>
      </dsp:nvSpPr>
      <dsp:spPr>
        <a:xfrm>
          <a:off x="2591696" y="1124791"/>
          <a:ext cx="2877038" cy="1150815"/>
        </a:xfrm>
        <a:prstGeom prst="chevron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hlinkClick xmlns:r="http://schemas.openxmlformats.org/officeDocument/2006/relationships" r:id="" action="ppaction://hlinksldjump"/>
            </a:rPr>
            <a:t>Jurnal</a:t>
          </a:r>
          <a:r>
            <a:rPr lang="en-ID" sz="2000" b="1" kern="1200" dirty="0">
              <a:hlinkClick xmlns:r="http://schemas.openxmlformats.org/officeDocument/2006/relationships" r:id="" action="ppaction://hlinksldjump"/>
            </a:rPr>
            <a:t> </a:t>
          </a:r>
          <a:r>
            <a:rPr lang="en-ID" sz="2000" b="1" kern="1200" dirty="0" err="1">
              <a:hlinkClick xmlns:r="http://schemas.openxmlformats.org/officeDocument/2006/relationships" r:id="" action="ppaction://hlinksldjump"/>
            </a:rPr>
            <a:t>penyesuaian</a:t>
          </a:r>
          <a:endParaRPr lang="en-US" sz="2000" b="1" kern="1200" dirty="0"/>
        </a:p>
      </dsp:txBody>
      <dsp:txXfrm>
        <a:off x="3167104" y="1124791"/>
        <a:ext cx="1726223" cy="1150815"/>
      </dsp:txXfrm>
    </dsp:sp>
    <dsp:sp modelId="{4C6183E8-C25A-4FA0-8AA7-31AF6B6A3FC6}">
      <dsp:nvSpPr>
        <dsp:cNvPr id="0" name=""/>
        <dsp:cNvSpPr/>
      </dsp:nvSpPr>
      <dsp:spPr>
        <a:xfrm>
          <a:off x="5181031" y="1124791"/>
          <a:ext cx="2877038" cy="1150815"/>
        </a:xfrm>
        <a:prstGeom prst="chevron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hlinkClick xmlns:r="http://schemas.openxmlformats.org/officeDocument/2006/relationships" r:id="" action="ppaction://noaction"/>
            </a:rPr>
            <a:t>Kertas</a:t>
          </a:r>
          <a:r>
            <a:rPr lang="en-ID" sz="2000" b="1" kern="1200" dirty="0">
              <a:hlinkClick xmlns:r="http://schemas.openxmlformats.org/officeDocument/2006/relationships" r:id="" action="ppaction://noaction"/>
            </a:rPr>
            <a:t> </a:t>
          </a:r>
          <a:r>
            <a:rPr lang="en-ID" sz="2000" b="1" kern="1200" dirty="0" err="1">
              <a:hlinkClick xmlns:r="http://schemas.openxmlformats.org/officeDocument/2006/relationships" r:id="" action="ppaction://noaction"/>
            </a:rPr>
            <a:t>kerja</a:t>
          </a:r>
          <a:endParaRPr lang="en-US" sz="2000" b="1" kern="1200" dirty="0"/>
        </a:p>
      </dsp:txBody>
      <dsp:txXfrm>
        <a:off x="5756439" y="1124791"/>
        <a:ext cx="1726223" cy="1150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0AA1E-8973-435C-9F08-608F0AF55BEB}">
      <dsp:nvSpPr>
        <dsp:cNvPr id="0" name=""/>
        <dsp:cNvSpPr/>
      </dsp:nvSpPr>
      <dsp:spPr>
        <a:xfrm>
          <a:off x="0" y="3382"/>
          <a:ext cx="7354544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 </a:t>
          </a:r>
          <a:r>
            <a:rPr lang="en-US" sz="3200" b="1" kern="1200" dirty="0" err="1"/>
            <a:t>Tahap</a:t>
          </a:r>
          <a:r>
            <a:rPr lang="en-US" sz="3200" b="1" kern="1200" dirty="0"/>
            <a:t> </a:t>
          </a:r>
          <a:r>
            <a:rPr lang="en-US" sz="3200" b="1" kern="1200" dirty="0" err="1"/>
            <a:t>Pengikhtisaran</a:t>
          </a:r>
          <a:endParaRPr lang="en-US" sz="3200" kern="1200" dirty="0"/>
        </a:p>
      </dsp:txBody>
      <dsp:txXfrm>
        <a:off x="39295" y="42677"/>
        <a:ext cx="7275954" cy="726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6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420A-D5E3-4B46-8C2C-77643601945F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0E78-8369-4C26-8BF0-CA53EF1B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4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420A-D5E3-4B46-8C2C-77643601945F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0E78-8369-4C26-8BF0-CA53EF1B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4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420A-D5E3-4B46-8C2C-77643601945F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0E78-8369-4C26-8BF0-CA53EF1B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8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420A-D5E3-4B46-8C2C-77643601945F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0E78-8369-4C26-8BF0-CA53EF1B034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44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420A-D5E3-4B46-8C2C-77643601945F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0E78-8369-4C26-8BF0-CA53EF1B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07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420A-D5E3-4B46-8C2C-77643601945F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0E78-8369-4C26-8BF0-CA53EF1B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38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420A-D5E3-4B46-8C2C-77643601945F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0E78-8369-4C26-8BF0-CA53EF1B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25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420A-D5E3-4B46-8C2C-77643601945F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0E78-8369-4C26-8BF0-CA53EF1B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54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420A-D5E3-4B46-8C2C-77643601945F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0E78-8369-4C26-8BF0-CA53EF1B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0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420A-D5E3-4B46-8C2C-77643601945F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0E78-8369-4C26-8BF0-CA53EF1B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1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420A-D5E3-4B46-8C2C-77643601945F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0E78-8369-4C26-8BF0-CA53EF1B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1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420A-D5E3-4B46-8C2C-77643601945F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0E78-8369-4C26-8BF0-CA53EF1B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420A-D5E3-4B46-8C2C-77643601945F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0E78-8369-4C26-8BF0-CA53EF1B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5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420A-D5E3-4B46-8C2C-77643601945F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0E78-8369-4C26-8BF0-CA53EF1B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9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420A-D5E3-4B46-8C2C-77643601945F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0E78-8369-4C26-8BF0-CA53EF1B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1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420A-D5E3-4B46-8C2C-77643601945F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0E78-8369-4C26-8BF0-CA53EF1B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4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420A-D5E3-4B46-8C2C-77643601945F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0E78-8369-4C26-8BF0-CA53EF1B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4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37420A-D5E3-4B46-8C2C-77643601945F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40E78-8369-4C26-8BF0-CA53EF1B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59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E69E-D28B-4236-B981-83BAEC6EB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1"/>
            <a:ext cx="10232183" cy="1981200"/>
          </a:xfrm>
        </p:spPr>
        <p:txBody>
          <a:bodyPr>
            <a:normAutofit/>
          </a:bodyPr>
          <a:lstStyle/>
          <a:p>
            <a:pPr algn="ctr"/>
            <a:r>
              <a:rPr lang="en-ID" sz="3200" b="1" dirty="0" err="1">
                <a:latin typeface="Arial" pitchFamily="34" charset="0"/>
                <a:cs typeface="Arial" pitchFamily="34" charset="0"/>
              </a:rPr>
              <a:t>Pengikhtisaran</a:t>
            </a:r>
            <a:r>
              <a:rPr lang="en-ID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3200" b="1" dirty="0" err="1">
                <a:latin typeface="Arial" pitchFamily="34" charset="0"/>
                <a:cs typeface="Arial" pitchFamily="34" charset="0"/>
              </a:rPr>
              <a:t>akuntansi</a:t>
            </a:r>
            <a:r>
              <a:rPr lang="en-ID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3200" b="1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ID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3200" b="1" dirty="0" err="1">
                <a:latin typeface="Arial" pitchFamily="34" charset="0"/>
                <a:cs typeface="Arial" pitchFamily="34" charset="0"/>
              </a:rPr>
              <a:t>dagang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03549-0B3B-4F71-A2A9-A052B2786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33" t="20611" r="8007" b="35201"/>
          <a:stretch/>
        </p:blipFill>
        <p:spPr>
          <a:xfrm>
            <a:off x="940642" y="2343149"/>
            <a:ext cx="10232183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57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Format ayat jurnal penyesuaian</a:t>
            </a:r>
          </a:p>
        </p:txBody>
      </p:sp>
      <p:pic>
        <p:nvPicPr>
          <p:cNvPr id="6" name="Content Placeholder 5" descr="Capture.PNGOK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928802"/>
            <a:ext cx="10955339" cy="371477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kla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538" y="571500"/>
            <a:ext cx="10444162" cy="58864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84AA564D-A82F-497F-8CA8-26A910449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549276"/>
            <a:ext cx="8229600" cy="779463"/>
          </a:xfrm>
        </p:spPr>
        <p:txBody>
          <a:bodyPr/>
          <a:lstStyle/>
          <a:p>
            <a:pPr eaLnBrk="1" hangingPunct="1"/>
            <a:r>
              <a:rPr lang="en-US" altLang="en-US" sz="3200"/>
              <a:t>PERSEDIAAN BARANG DAGANG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F6188C3A-99BA-4E4E-A651-02026DAF2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484314"/>
            <a:ext cx="8229600" cy="1589087"/>
          </a:xfrm>
        </p:spPr>
        <p:txBody>
          <a:bodyPr>
            <a:normAutofit lnSpcReduction="10000"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800" b="1" dirty="0" err="1">
                <a:latin typeface="Tahoma" panose="020B0604030504040204" pitchFamily="34" charset="0"/>
                <a:cs typeface="Tahoma" panose="020B0604030504040204" pitchFamily="34" charset="0"/>
              </a:rPr>
              <a:t>Ikhtisar</a:t>
            </a:r>
            <a:r>
              <a:rPr lang="en-US" altLang="en-US" sz="28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latin typeface="Tahoma" panose="020B0604030504040204" pitchFamily="34" charset="0"/>
                <a:cs typeface="Tahoma" panose="020B0604030504040204" pitchFamily="34" charset="0"/>
              </a:rPr>
              <a:t>Rugi</a:t>
            </a:r>
            <a:r>
              <a:rPr lang="en-US" altLang="en-US" sz="28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latin typeface="Tahoma" panose="020B0604030504040204" pitchFamily="34" charset="0"/>
                <a:cs typeface="Tahoma" panose="020B0604030504040204" pitchFamily="34" charset="0"/>
              </a:rPr>
              <a:t>Laba</a:t>
            </a:r>
            <a:endParaRPr lang="en-US" altLang="en-US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800" b="1" dirty="0" err="1">
                <a:latin typeface="Tahoma" panose="020B0604030504040204" pitchFamily="34" charset="0"/>
                <a:cs typeface="Tahoma" panose="020B0604030504040204" pitchFamily="34" charset="0"/>
              </a:rPr>
              <a:t>Harga</a:t>
            </a:r>
            <a:r>
              <a:rPr lang="en-US" altLang="en-US" sz="28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latin typeface="Tahoma" panose="020B0604030504040204" pitchFamily="34" charset="0"/>
                <a:cs typeface="Tahoma" panose="020B0604030504040204" pitchFamily="34" charset="0"/>
              </a:rPr>
              <a:t>Pokok</a:t>
            </a:r>
            <a:r>
              <a:rPr lang="en-US" altLang="en-US" sz="28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latin typeface="Tahoma" panose="020B0604030504040204" pitchFamily="34" charset="0"/>
                <a:cs typeface="Tahoma" panose="020B0604030504040204" pitchFamily="34" charset="0"/>
              </a:rPr>
              <a:t>Penjualan</a:t>
            </a:r>
            <a:endParaRPr lang="en-US" altLang="en-US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800" b="1" dirty="0" err="1">
                <a:latin typeface="Tahoma" panose="020B0604030504040204" pitchFamily="34" charset="0"/>
                <a:cs typeface="Tahoma" panose="020B0604030504040204" pitchFamily="34" charset="0"/>
              </a:rPr>
              <a:t>Tanpa</a:t>
            </a:r>
            <a:r>
              <a:rPr lang="en-US" altLang="en-US" sz="2800" b="1" dirty="0">
                <a:latin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altLang="en-US" sz="2800" b="1" dirty="0" err="1">
                <a:latin typeface="Tahoma" panose="020B0604030504040204" pitchFamily="34" charset="0"/>
                <a:cs typeface="Tahoma" panose="020B0604030504040204" pitchFamily="34" charset="0"/>
              </a:rPr>
              <a:t>Jurnal</a:t>
            </a:r>
            <a:r>
              <a:rPr lang="en-US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86372" name="Text Box 4">
            <a:extLst>
              <a:ext uri="{FF2B5EF4-FFF2-40B4-BE49-F238E27FC236}">
                <a16:creationId xmlns:a16="http://schemas.microsoft.com/office/drawing/2014/main" id="{EE0E81BB-CB51-40A0-83C0-0536895DB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3213101"/>
            <a:ext cx="8621711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Tahoma" panose="020B0604030504040204" pitchFamily="34" charset="0"/>
              </a:rPr>
              <a:t>Contoh</a:t>
            </a:r>
            <a:r>
              <a:rPr lang="en-US" altLang="en-US" sz="1800" b="1" dirty="0">
                <a:latin typeface="Tahoma" panose="020B0604030504040204" pitchFamily="34" charset="0"/>
              </a:rPr>
              <a:t>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Tahoma" panose="020B0604030504040204" pitchFamily="34" charset="0"/>
              </a:rPr>
              <a:t>Neraca</a:t>
            </a:r>
            <a:r>
              <a:rPr lang="en-US" altLang="en-US" sz="1800" b="1" dirty="0">
                <a:latin typeface="Tahoma" panose="020B0604030504040204" pitchFamily="34" charset="0"/>
              </a:rPr>
              <a:t> </a:t>
            </a:r>
            <a:r>
              <a:rPr lang="en-US" altLang="en-US" sz="1800" b="1" dirty="0" err="1">
                <a:latin typeface="Tahoma" panose="020B0604030504040204" pitchFamily="34" charset="0"/>
              </a:rPr>
              <a:t>Saldo</a:t>
            </a:r>
            <a:r>
              <a:rPr lang="en-US" altLang="en-US" sz="1800" b="1" dirty="0">
                <a:latin typeface="Tahoma" panose="020B0604030504040204" pitchFamily="34" charset="0"/>
              </a:rPr>
              <a:t>, 31 </a:t>
            </a:r>
            <a:r>
              <a:rPr lang="en-US" altLang="en-US" sz="1800" b="1" dirty="0" err="1">
                <a:latin typeface="Tahoma" panose="020B0604030504040204" pitchFamily="34" charset="0"/>
              </a:rPr>
              <a:t>Desember</a:t>
            </a:r>
            <a:r>
              <a:rPr lang="en-US" altLang="en-US" sz="1800" b="1" dirty="0">
                <a:latin typeface="Tahoma" panose="020B0604030504040204" pitchFamily="34" charset="0"/>
              </a:rPr>
              <a:t> 2019</a:t>
            </a:r>
            <a:endParaRPr lang="de-DE" altLang="en-US" sz="1800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800" dirty="0">
                <a:latin typeface="Tahoma" panose="020B0604030504040204" pitchFamily="34" charset="0"/>
              </a:rPr>
              <a:t>	</a:t>
            </a:r>
            <a:r>
              <a:rPr lang="de-DE" altLang="en-US" sz="1800" b="1" dirty="0">
                <a:latin typeface="Tahoma" panose="020B0604030504040204" pitchFamily="34" charset="0"/>
              </a:rPr>
              <a:t>Persediaan Barang Dagang		      Rp.	11.250.000 (D)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800" b="1" dirty="0">
                <a:latin typeface="Tahoma" panose="020B0604030504040204" pitchFamily="34" charset="0"/>
              </a:rPr>
              <a:t>	</a:t>
            </a:r>
            <a:r>
              <a:rPr lang="en-US" altLang="en-US" sz="1800" b="1" dirty="0" err="1">
                <a:latin typeface="Tahoma" panose="020B0604030504040204" pitchFamily="34" charset="0"/>
              </a:rPr>
              <a:t>Pembelian</a:t>
            </a:r>
            <a:r>
              <a:rPr lang="en-US" altLang="en-US" sz="1800" b="1" dirty="0">
                <a:latin typeface="Tahoma" panose="020B0604030504040204" pitchFamily="34" charset="0"/>
              </a:rPr>
              <a:t> 			                           </a:t>
            </a:r>
            <a:r>
              <a:rPr lang="en-US" altLang="en-US" sz="1800" b="1" dirty="0" err="1">
                <a:latin typeface="Tahoma" panose="020B0604030504040204" pitchFamily="34" charset="0"/>
              </a:rPr>
              <a:t>Rp</a:t>
            </a:r>
            <a:r>
              <a:rPr lang="en-US" altLang="en-US" sz="1800" b="1" dirty="0">
                <a:latin typeface="Tahoma" panose="020B0604030504040204" pitchFamily="34" charset="0"/>
              </a:rPr>
              <a:t>.	15.000.000 (D)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ahoma" panose="020B0604030504040204" pitchFamily="34" charset="0"/>
              </a:rPr>
              <a:t>	</a:t>
            </a:r>
            <a:r>
              <a:rPr lang="en-US" altLang="en-US" sz="1800" b="1" dirty="0" err="1">
                <a:latin typeface="Tahoma" panose="020B0604030504040204" pitchFamily="34" charset="0"/>
              </a:rPr>
              <a:t>Ongkos</a:t>
            </a:r>
            <a:r>
              <a:rPr lang="en-US" altLang="en-US" sz="1800" b="1" dirty="0">
                <a:latin typeface="Tahoma" panose="020B0604030504040204" pitchFamily="34" charset="0"/>
              </a:rPr>
              <a:t>/Beban  </a:t>
            </a:r>
            <a:r>
              <a:rPr lang="en-US" altLang="en-US" sz="1800" b="1" dirty="0" err="1">
                <a:latin typeface="Tahoma" panose="020B0604030504040204" pitchFamily="34" charset="0"/>
              </a:rPr>
              <a:t>Angkut</a:t>
            </a:r>
            <a:r>
              <a:rPr lang="en-US" altLang="en-US" sz="1800" b="1" dirty="0">
                <a:latin typeface="Tahoma" panose="020B0604030504040204" pitchFamily="34" charset="0"/>
              </a:rPr>
              <a:t> </a:t>
            </a:r>
            <a:r>
              <a:rPr lang="en-US" altLang="en-US" sz="1800" b="1" dirty="0" err="1">
                <a:latin typeface="Tahoma" panose="020B0604030504040204" pitchFamily="34" charset="0"/>
              </a:rPr>
              <a:t>Pembelian</a:t>
            </a:r>
            <a:r>
              <a:rPr lang="en-US" altLang="en-US" sz="1800" b="1" dirty="0">
                <a:latin typeface="Tahoma" panose="020B0604030504040204" pitchFamily="34" charset="0"/>
              </a:rPr>
              <a:t>	</a:t>
            </a:r>
            <a:r>
              <a:rPr lang="en-US" altLang="en-US" sz="1800" b="1" dirty="0" err="1">
                <a:latin typeface="Tahoma" panose="020B0604030504040204" pitchFamily="34" charset="0"/>
              </a:rPr>
              <a:t>Rp</a:t>
            </a:r>
            <a:r>
              <a:rPr lang="en-US" altLang="en-US" sz="1800" b="1" dirty="0">
                <a:latin typeface="Tahoma" panose="020B0604030504040204" pitchFamily="34" charset="0"/>
              </a:rPr>
              <a:t>.	     500.000 (D)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ahoma" panose="020B0604030504040204" pitchFamily="34" charset="0"/>
              </a:rPr>
              <a:t>	</a:t>
            </a:r>
            <a:r>
              <a:rPr lang="en-US" altLang="en-US" sz="1800" b="1" dirty="0" err="1">
                <a:latin typeface="Tahoma" panose="020B0604030504040204" pitchFamily="34" charset="0"/>
              </a:rPr>
              <a:t>Retur</a:t>
            </a:r>
            <a:r>
              <a:rPr lang="en-US" altLang="en-US" sz="1800" b="1" dirty="0">
                <a:latin typeface="Tahoma" panose="020B0604030504040204" pitchFamily="34" charset="0"/>
              </a:rPr>
              <a:t> </a:t>
            </a:r>
            <a:r>
              <a:rPr lang="en-US" altLang="en-US" sz="1800" b="1" dirty="0" err="1">
                <a:latin typeface="Tahoma" panose="020B0604030504040204" pitchFamily="34" charset="0"/>
              </a:rPr>
              <a:t>Pembelian</a:t>
            </a:r>
            <a:r>
              <a:rPr lang="en-US" altLang="en-US" sz="1800" b="1" dirty="0">
                <a:latin typeface="Tahoma" panose="020B0604030504040204" pitchFamily="34" charset="0"/>
              </a:rPr>
              <a:t>			               </a:t>
            </a:r>
            <a:r>
              <a:rPr lang="en-US" altLang="en-US" sz="1800" b="1" dirty="0" err="1">
                <a:latin typeface="Tahoma" panose="020B0604030504040204" pitchFamily="34" charset="0"/>
              </a:rPr>
              <a:t>Rp</a:t>
            </a:r>
            <a:r>
              <a:rPr lang="en-US" altLang="en-US" sz="1800" b="1" dirty="0">
                <a:latin typeface="Tahoma" panose="020B0604030504040204" pitchFamily="34" charset="0"/>
              </a:rPr>
              <a:t>.	  1.000.000 (K)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ahoma" panose="020B0604030504040204" pitchFamily="34" charset="0"/>
              </a:rPr>
              <a:t>	</a:t>
            </a:r>
            <a:r>
              <a:rPr lang="en-US" altLang="en-US" sz="1800" b="1" dirty="0" err="1">
                <a:latin typeface="Tahoma" panose="020B0604030504040204" pitchFamily="34" charset="0"/>
              </a:rPr>
              <a:t>Potongan</a:t>
            </a:r>
            <a:r>
              <a:rPr lang="en-US" altLang="en-US" sz="1800" b="1" dirty="0">
                <a:latin typeface="Tahoma" panose="020B0604030504040204" pitchFamily="34" charset="0"/>
              </a:rPr>
              <a:t> </a:t>
            </a:r>
            <a:r>
              <a:rPr lang="en-US" altLang="en-US" sz="1800" b="1" dirty="0" err="1">
                <a:latin typeface="Tahoma" panose="020B0604030504040204" pitchFamily="34" charset="0"/>
              </a:rPr>
              <a:t>Pembelian</a:t>
            </a:r>
            <a:r>
              <a:rPr lang="en-US" altLang="en-US" sz="1800" b="1" dirty="0">
                <a:latin typeface="Tahoma" panose="020B0604030504040204" pitchFamily="34" charset="0"/>
              </a:rPr>
              <a:t>		                </a:t>
            </a:r>
            <a:r>
              <a:rPr lang="en-US" altLang="en-US" sz="1800" b="1" dirty="0" err="1">
                <a:latin typeface="Tahoma" panose="020B0604030504040204" pitchFamily="34" charset="0"/>
              </a:rPr>
              <a:t>Rp</a:t>
            </a:r>
            <a:r>
              <a:rPr lang="en-US" altLang="en-US" sz="1800" b="1" dirty="0">
                <a:latin typeface="Tahoma" panose="020B0604030504040204" pitchFamily="34" charset="0"/>
              </a:rPr>
              <a:t>.	     750.000 (K)</a:t>
            </a:r>
            <a:endParaRPr lang="en-US" altLang="en-US" sz="1800" b="1" i="1" u="sng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i="1" u="sng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 u="sng" dirty="0">
                <a:latin typeface="Tahoma" panose="020B0604030504040204" pitchFamily="34" charset="0"/>
              </a:rPr>
              <a:t>Data </a:t>
            </a:r>
            <a:r>
              <a:rPr lang="en-US" altLang="en-US" sz="1800" b="1" i="1" u="sng" dirty="0" err="1">
                <a:latin typeface="Tahoma" panose="020B0604030504040204" pitchFamily="34" charset="0"/>
              </a:rPr>
              <a:t>Penyesuaian</a:t>
            </a:r>
            <a:r>
              <a:rPr lang="en-US" altLang="en-US" sz="1800" b="1" i="1" u="sng" dirty="0">
                <a:latin typeface="Tahoma" panose="020B0604030504040204" pitchFamily="34" charset="0"/>
              </a:rPr>
              <a:t> 31 </a:t>
            </a:r>
            <a:r>
              <a:rPr lang="en-US" altLang="en-US" sz="1800" b="1" i="1" u="sng" dirty="0" err="1">
                <a:latin typeface="Tahoma" panose="020B0604030504040204" pitchFamily="34" charset="0"/>
              </a:rPr>
              <a:t>Desember</a:t>
            </a:r>
            <a:r>
              <a:rPr lang="en-US" altLang="en-US" sz="1800" b="1" i="1" u="sng" dirty="0">
                <a:latin typeface="Tahoma" panose="020B0604030504040204" pitchFamily="34" charset="0"/>
              </a:rPr>
              <a:t> </a:t>
            </a:r>
            <a:r>
              <a:rPr lang="en-US" altLang="en-US" sz="1800" b="1" dirty="0">
                <a:latin typeface="Tahoma" panose="020B0604030504040204" pitchFamily="34" charset="0"/>
              </a:rPr>
              <a:t>2019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ahoma" panose="020B0604030504040204" pitchFamily="34" charset="0"/>
              </a:rPr>
              <a:t>	</a:t>
            </a:r>
            <a:r>
              <a:rPr lang="de-DE" altLang="en-US" sz="1800" b="1" dirty="0">
                <a:latin typeface="Tahoma" panose="020B0604030504040204" pitchFamily="34" charset="0"/>
              </a:rPr>
              <a:t>Nilai Persediaan barang akhir sebesar Rp. 12.500.000</a:t>
            </a:r>
            <a:endParaRPr lang="en-US" altLang="en-US" sz="1800" b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  <p:bldP spid="186371" grpId="0" build="p"/>
      <p:bldP spid="1863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591" name="Object 199">
            <a:extLst>
              <a:ext uri="{FF2B5EF4-FFF2-40B4-BE49-F238E27FC236}">
                <a16:creationId xmlns:a16="http://schemas.microsoft.com/office/drawing/2014/main" id="{5C46144A-D4F7-44C9-BD04-90255775B15F}"/>
              </a:ext>
            </a:extLst>
          </p:cNvPr>
          <p:cNvGraphicFramePr>
            <a:graphicFrameLocks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2671"/>
              </p:ext>
            </p:extLst>
          </p:nvPr>
        </p:nvGraphicFramePr>
        <p:xfrm>
          <a:off x="442913" y="1216025"/>
          <a:ext cx="12115800" cy="194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Visio" r:id="rId3" imgW="6882079" imgH="1587398" progId="Visio.Drawing.6">
                  <p:embed/>
                </p:oleObj>
              </mc:Choice>
              <mc:Fallback>
                <p:oleObj name="Visio" r:id="rId3" imgW="6882079" imgH="1587398" progId="Visio.Drawing.6">
                  <p:embed/>
                  <p:pic>
                    <p:nvPicPr>
                      <p:cNvPr id="187591" name="Object 199">
                        <a:extLst>
                          <a:ext uri="{FF2B5EF4-FFF2-40B4-BE49-F238E27FC236}">
                            <a16:creationId xmlns:a16="http://schemas.microsoft.com/office/drawing/2014/main" id="{5C46144A-D4F7-44C9-BD04-90255775B1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1216025"/>
                        <a:ext cx="12115800" cy="194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583" name="Object 191">
            <a:extLst>
              <a:ext uri="{FF2B5EF4-FFF2-40B4-BE49-F238E27FC236}">
                <a16:creationId xmlns:a16="http://schemas.microsoft.com/office/drawing/2014/main" id="{BBF7B144-1E83-44CC-9416-38B9EC3414D6}"/>
              </a:ext>
            </a:extLst>
          </p:cNvPr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5587154"/>
              </p:ext>
            </p:extLst>
          </p:nvPr>
        </p:nvGraphicFramePr>
        <p:xfrm>
          <a:off x="1004497" y="3871258"/>
          <a:ext cx="10282627" cy="277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Visio" r:id="rId5" imgW="5996940" imgH="2076298" progId="Visio.Drawing.6">
                  <p:embed/>
                </p:oleObj>
              </mc:Choice>
              <mc:Fallback>
                <p:oleObj name="Visio" r:id="rId5" imgW="5996940" imgH="2076298" progId="Visio.Drawing.6">
                  <p:embed/>
                  <p:pic>
                    <p:nvPicPr>
                      <p:cNvPr id="187583" name="Object 191">
                        <a:extLst>
                          <a:ext uri="{FF2B5EF4-FFF2-40B4-BE49-F238E27FC236}">
                            <a16:creationId xmlns:a16="http://schemas.microsoft.com/office/drawing/2014/main" id="{BBF7B144-1E83-44CC-9416-38B9EC3414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497" y="3871258"/>
                        <a:ext cx="10282627" cy="277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7" name="Text Box 5">
            <a:extLst>
              <a:ext uri="{FF2B5EF4-FFF2-40B4-BE49-F238E27FC236}">
                <a16:creationId xmlns:a16="http://schemas.microsoft.com/office/drawing/2014/main" id="{6BAFFF44-3F70-439B-8CB3-B4CE428DC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49" y="692151"/>
            <a:ext cx="7993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1. </a:t>
            </a:r>
            <a:r>
              <a:rPr lang="en-US" altLang="en-US" sz="2800" b="1" dirty="0" err="1">
                <a:latin typeface="Arial" panose="020B0604020202020204" pitchFamily="34" charset="0"/>
              </a:rPr>
              <a:t>Penyesuaian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Metode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Ikhtisar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Rugi</a:t>
            </a:r>
            <a:r>
              <a:rPr lang="en-US" altLang="en-US" sz="2800" b="1" dirty="0">
                <a:latin typeface="Arial" panose="020B0604020202020204" pitchFamily="34" charset="0"/>
              </a:rPr>
              <a:t>/</a:t>
            </a:r>
            <a:r>
              <a:rPr lang="en-US" altLang="en-US" sz="2800" b="1" dirty="0" err="1">
                <a:latin typeface="Arial" panose="020B0604020202020204" pitchFamily="34" charset="0"/>
              </a:rPr>
              <a:t>Laba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7582" name="Text Box 190">
            <a:extLst>
              <a:ext uri="{FF2B5EF4-FFF2-40B4-BE49-F238E27FC236}">
                <a16:creationId xmlns:a16="http://schemas.microsoft.com/office/drawing/2014/main" id="{D62E9067-17D4-4E4D-98DF-6E18E7651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3348038"/>
            <a:ext cx="8093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2. </a:t>
            </a:r>
            <a:r>
              <a:rPr lang="en-US" altLang="en-US" sz="2800" b="1" dirty="0" err="1">
                <a:latin typeface="Arial" panose="020B0604020202020204" pitchFamily="34" charset="0"/>
              </a:rPr>
              <a:t>Penyesuaian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Metode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Harga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Pokok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Penjualan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875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875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875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7" grpId="0"/>
      <p:bldP spid="1875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Rectangle 4">
            <a:extLst>
              <a:ext uri="{FF2B5EF4-FFF2-40B4-BE49-F238E27FC236}">
                <a16:creationId xmlns:a16="http://schemas.microsoft.com/office/drawing/2014/main" id="{6739210F-1DD6-4E2F-A529-C227180A2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549276"/>
            <a:ext cx="8229600" cy="779463"/>
          </a:xfrm>
        </p:spPr>
        <p:txBody>
          <a:bodyPr/>
          <a:lstStyle/>
          <a:p>
            <a:pPr eaLnBrk="1" hangingPunct="1"/>
            <a:r>
              <a:rPr lang="en-US" altLang="en-US" sz="3200"/>
              <a:t>PERSEDIAAN PERLENGKAPAN</a:t>
            </a:r>
          </a:p>
        </p:txBody>
      </p:sp>
      <p:sp>
        <p:nvSpPr>
          <p:cNvPr id="192517" name="Text Box 5">
            <a:extLst>
              <a:ext uri="{FF2B5EF4-FFF2-40B4-BE49-F238E27FC236}">
                <a16:creationId xmlns:a16="http://schemas.microsoft.com/office/drawing/2014/main" id="{EFD7CF3F-8997-4229-B52C-114C91E6A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1557338"/>
            <a:ext cx="5673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anose="020B0604030504040204" pitchFamily="34" charset="0"/>
              </a:rPr>
              <a:t>Mencatat Persediaan Perlengkapan</a:t>
            </a:r>
          </a:p>
        </p:txBody>
      </p:sp>
      <p:sp>
        <p:nvSpPr>
          <p:cNvPr id="192518" name="Text Box 6">
            <a:extLst>
              <a:ext uri="{FF2B5EF4-FFF2-40B4-BE49-F238E27FC236}">
                <a16:creationId xmlns:a16="http://schemas.microsoft.com/office/drawing/2014/main" id="{35A33FDC-2509-4A2D-B1A1-37EA34552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2636839"/>
            <a:ext cx="89804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ahoma" panose="020B0604030504040204" pitchFamily="34" charset="0"/>
              </a:rPr>
              <a:t>Contoh</a:t>
            </a:r>
            <a:r>
              <a:rPr lang="en-US" altLang="en-US" sz="2000" dirty="0">
                <a:latin typeface="Tahoma" panose="020B0604030504040204" pitchFamily="34" charset="0"/>
              </a:rPr>
              <a:t> :</a:t>
            </a:r>
            <a:endParaRPr lang="en-US" altLang="en-US" sz="2000" b="1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Tahoma" panose="020B0604030504040204" pitchFamily="34" charset="0"/>
              </a:rPr>
              <a:t>Neraca</a:t>
            </a:r>
            <a:r>
              <a:rPr lang="en-US" altLang="en-US" sz="2000" b="1" dirty="0">
                <a:latin typeface="Tahoma" panose="020B0604030504040204" pitchFamily="34" charset="0"/>
              </a:rPr>
              <a:t> </a:t>
            </a:r>
            <a:r>
              <a:rPr lang="en-US" altLang="en-US" sz="2000" b="1" dirty="0" err="1">
                <a:latin typeface="Tahoma" panose="020B0604030504040204" pitchFamily="34" charset="0"/>
              </a:rPr>
              <a:t>Saldo</a:t>
            </a:r>
            <a:r>
              <a:rPr lang="en-US" altLang="en-US" sz="2000" b="1" dirty="0">
                <a:latin typeface="Tahoma" panose="020B0604030504040204" pitchFamily="34" charset="0"/>
              </a:rPr>
              <a:t> 31 </a:t>
            </a:r>
            <a:r>
              <a:rPr lang="en-US" altLang="en-US" sz="2000" b="1" dirty="0" err="1">
                <a:latin typeface="Tahoma" panose="020B0604030504040204" pitchFamily="34" charset="0"/>
              </a:rPr>
              <a:t>Desember</a:t>
            </a:r>
            <a:r>
              <a:rPr lang="en-US" altLang="en-US" sz="2000" b="1" dirty="0">
                <a:latin typeface="Tahoma" panose="020B0604030504040204" pitchFamily="34" charset="0"/>
              </a:rPr>
              <a:t> 2019</a:t>
            </a:r>
            <a:endParaRPr lang="en-US" altLang="en-US" sz="2000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ahoma" panose="020B0604030504040204" pitchFamily="34" charset="0"/>
              </a:rPr>
              <a:t>	</a:t>
            </a:r>
            <a:r>
              <a:rPr lang="en-US" altLang="en-US" sz="2000" dirty="0" err="1">
                <a:latin typeface="Tahoma" panose="020B0604030504040204" pitchFamily="34" charset="0"/>
              </a:rPr>
              <a:t>Perlengkapan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Toko</a:t>
            </a:r>
            <a:r>
              <a:rPr lang="en-US" altLang="en-US" sz="2000" dirty="0">
                <a:latin typeface="Tahoma" panose="020B0604030504040204" pitchFamily="34" charset="0"/>
              </a:rPr>
              <a:t>	</a:t>
            </a:r>
            <a:r>
              <a:rPr lang="en-US" altLang="en-US" sz="2000" dirty="0" err="1">
                <a:latin typeface="Tahoma" panose="020B0604030504040204" pitchFamily="34" charset="0"/>
              </a:rPr>
              <a:t>Rp</a:t>
            </a:r>
            <a:r>
              <a:rPr lang="en-US" altLang="en-US" sz="2000" dirty="0">
                <a:latin typeface="Tahoma" panose="020B0604030504040204" pitchFamily="34" charset="0"/>
              </a:rPr>
              <a:t>. 1.250.000 (D)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ahoma" panose="020B0604030504040204" pitchFamily="34" charset="0"/>
              </a:rPr>
              <a:t>	</a:t>
            </a:r>
            <a:r>
              <a:rPr lang="en-US" altLang="en-US" sz="2000" dirty="0" err="1">
                <a:latin typeface="Tahoma" panose="020B0604030504040204" pitchFamily="34" charset="0"/>
              </a:rPr>
              <a:t>Perlengkapan</a:t>
            </a:r>
            <a:r>
              <a:rPr lang="en-US" altLang="en-US" sz="2000" dirty="0">
                <a:latin typeface="Tahoma" panose="020B0604030504040204" pitchFamily="34" charset="0"/>
              </a:rPr>
              <a:t> Kantor	</a:t>
            </a:r>
            <a:r>
              <a:rPr lang="en-US" altLang="en-US" sz="2000" dirty="0" err="1">
                <a:latin typeface="Tahoma" panose="020B0604030504040204" pitchFamily="34" charset="0"/>
              </a:rPr>
              <a:t>Rp</a:t>
            </a:r>
            <a:r>
              <a:rPr lang="en-US" altLang="en-US" sz="2000" dirty="0">
                <a:latin typeface="Tahoma" panose="020B0604030504040204" pitchFamily="34" charset="0"/>
              </a:rPr>
              <a:t>. 2.000.000 (D)</a:t>
            </a:r>
            <a:endParaRPr lang="en-US" altLang="en-US" sz="2000" b="1" i="1" u="sng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i="1" u="sng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u="sng" dirty="0">
                <a:latin typeface="Tahoma" panose="020B0604030504040204" pitchFamily="34" charset="0"/>
              </a:rPr>
              <a:t>Data </a:t>
            </a:r>
            <a:r>
              <a:rPr lang="en-US" altLang="en-US" sz="2000" b="1" i="1" u="sng" dirty="0" err="1">
                <a:latin typeface="Tahoma" panose="020B0604030504040204" pitchFamily="34" charset="0"/>
              </a:rPr>
              <a:t>Penyesuaian</a:t>
            </a:r>
            <a:r>
              <a:rPr lang="en-US" altLang="en-US" sz="2000" b="1" i="1" u="sng" dirty="0">
                <a:latin typeface="Tahoma" panose="020B0604030504040204" pitchFamily="34" charset="0"/>
              </a:rPr>
              <a:t> 31 </a:t>
            </a:r>
            <a:r>
              <a:rPr lang="en-US" altLang="en-US" sz="2000" b="1" i="1" u="sng" dirty="0" err="1">
                <a:latin typeface="Tahoma" panose="020B0604030504040204" pitchFamily="34" charset="0"/>
              </a:rPr>
              <a:t>Desember</a:t>
            </a:r>
            <a:r>
              <a:rPr lang="en-US" altLang="en-US" sz="2000" b="1" i="1" u="sng" dirty="0">
                <a:latin typeface="Tahoma" panose="020B0604030504040204" pitchFamily="34" charset="0"/>
              </a:rPr>
              <a:t> 2019</a:t>
            </a:r>
            <a:endParaRPr lang="en-US" altLang="en-US" sz="2000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ahoma" panose="020B0604030504040204" pitchFamily="34" charset="0"/>
              </a:rPr>
              <a:t>	Nilai </a:t>
            </a:r>
            <a:r>
              <a:rPr lang="en-US" altLang="en-US" sz="2000" dirty="0" err="1">
                <a:latin typeface="Tahoma" panose="020B0604030504040204" pitchFamily="34" charset="0"/>
              </a:rPr>
              <a:t>Perlengkapan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Toko</a:t>
            </a:r>
            <a:r>
              <a:rPr lang="en-US" altLang="en-US" sz="2000" dirty="0">
                <a:latin typeface="Tahoma" panose="020B0604030504040204" pitchFamily="34" charset="0"/>
              </a:rPr>
              <a:t> Pada </a:t>
            </a:r>
            <a:r>
              <a:rPr lang="en-US" altLang="en-US" sz="2000" dirty="0" err="1">
                <a:latin typeface="Tahoma" panose="020B0604030504040204" pitchFamily="34" charset="0"/>
              </a:rPr>
              <a:t>akhir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periode</a:t>
            </a:r>
            <a:r>
              <a:rPr lang="en-US" altLang="en-US" sz="2000" dirty="0">
                <a:latin typeface="Tahoma" panose="020B0604030504040204" pitchFamily="34" charset="0"/>
              </a:rPr>
              <a:t>  </a:t>
            </a:r>
            <a:r>
              <a:rPr lang="en-US" altLang="en-US" sz="2000" dirty="0" err="1">
                <a:latin typeface="Tahoma" panose="020B0604030504040204" pitchFamily="34" charset="0"/>
              </a:rPr>
              <a:t>Rp</a:t>
            </a:r>
            <a:r>
              <a:rPr lang="en-US" altLang="en-US" sz="2000" dirty="0">
                <a:latin typeface="Tahoma" panose="020B0604030504040204" pitchFamily="34" charset="0"/>
              </a:rPr>
              <a:t>. 750.000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ahoma" panose="020B0604030504040204" pitchFamily="34" charset="0"/>
              </a:rPr>
              <a:t>	</a:t>
            </a:r>
            <a:r>
              <a:rPr lang="de-DE" altLang="en-US" sz="2000" dirty="0">
                <a:latin typeface="Tahoma" panose="020B0604030504040204" pitchFamily="34" charset="0"/>
              </a:rPr>
              <a:t>Perlengkapan Kantor yang telah terpakai Rp. 1.300.000</a:t>
            </a:r>
            <a:endParaRPr lang="en-US" altLang="en-US" sz="2000" b="1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/>
      <p:bldP spid="192517" grpId="0"/>
      <p:bldP spid="1925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5" name="Text Box 5">
            <a:extLst>
              <a:ext uri="{FF2B5EF4-FFF2-40B4-BE49-F238E27FC236}">
                <a16:creationId xmlns:a16="http://schemas.microsoft.com/office/drawing/2014/main" id="{CE3E0725-C927-4D56-9CF3-622DA48C8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6" y="1414463"/>
            <a:ext cx="6319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ahoma" panose="020B0604030504040204" pitchFamily="34" charset="0"/>
              </a:rPr>
              <a:t>Ayat </a:t>
            </a:r>
            <a:r>
              <a:rPr lang="en-US" altLang="en-US" sz="2000" b="1" dirty="0" err="1">
                <a:latin typeface="Tahoma" panose="020B0604030504040204" pitchFamily="34" charset="0"/>
              </a:rPr>
              <a:t>Penyesuaian</a:t>
            </a:r>
            <a:r>
              <a:rPr lang="en-US" altLang="en-US" sz="2000" b="1" dirty="0">
                <a:latin typeface="Tahoma" panose="020B0604030504040204" pitchFamily="34" charset="0"/>
              </a:rPr>
              <a:t>, 31 </a:t>
            </a:r>
            <a:r>
              <a:rPr lang="en-US" altLang="en-US" sz="2000" b="1" dirty="0" err="1">
                <a:latin typeface="Tahoma" panose="020B0604030504040204" pitchFamily="34" charset="0"/>
              </a:rPr>
              <a:t>Desember</a:t>
            </a:r>
            <a:r>
              <a:rPr lang="en-US" altLang="en-US" sz="2000" b="1" dirty="0">
                <a:latin typeface="Tahoma" panose="020B0604030504040204" pitchFamily="34" charset="0"/>
              </a:rPr>
              <a:t> 2019</a:t>
            </a:r>
          </a:p>
        </p:txBody>
      </p:sp>
      <p:graphicFrame>
        <p:nvGraphicFramePr>
          <p:cNvPr id="194567" name="Object 7">
            <a:extLst>
              <a:ext uri="{FF2B5EF4-FFF2-40B4-BE49-F238E27FC236}">
                <a16:creationId xmlns:a16="http://schemas.microsoft.com/office/drawing/2014/main" id="{0754B2C9-FAEF-4319-AFBF-C39C844F5B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533865"/>
              </p:ext>
            </p:extLst>
          </p:nvPr>
        </p:nvGraphicFramePr>
        <p:xfrm>
          <a:off x="1895476" y="2028825"/>
          <a:ext cx="10296524" cy="458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Visio" r:id="rId3" imgW="6348070" imgH="1653235" progId="Visio.Drawing.6">
                  <p:embed/>
                </p:oleObj>
              </mc:Choice>
              <mc:Fallback>
                <p:oleObj name="Visio" r:id="rId3" imgW="6348070" imgH="1653235" progId="Visio.Drawing.6">
                  <p:embed/>
                  <p:pic>
                    <p:nvPicPr>
                      <p:cNvPr id="194567" name="Object 7">
                        <a:extLst>
                          <a:ext uri="{FF2B5EF4-FFF2-40B4-BE49-F238E27FC236}">
                            <a16:creationId xmlns:a16="http://schemas.microsoft.com/office/drawing/2014/main" id="{0754B2C9-FAEF-4319-AFBF-C39C844F5B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6" y="2028825"/>
                        <a:ext cx="10296524" cy="458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05" name="Rectangle 121">
            <a:extLst>
              <a:ext uri="{FF2B5EF4-FFF2-40B4-BE49-F238E27FC236}">
                <a16:creationId xmlns:a16="http://schemas.microsoft.com/office/drawing/2014/main" id="{DD07FC9B-509E-4761-A768-C079915DA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488951"/>
            <a:ext cx="8229600" cy="779463"/>
          </a:xfrm>
        </p:spPr>
        <p:txBody>
          <a:bodyPr/>
          <a:lstStyle/>
          <a:p>
            <a:pPr eaLnBrk="1" hangingPunct="1"/>
            <a:r>
              <a:rPr lang="en-US" altLang="en-US" sz="3600"/>
              <a:t>PENYUSUTAN AKTIVA TETAP</a:t>
            </a:r>
          </a:p>
        </p:txBody>
      </p:sp>
      <p:graphicFrame>
        <p:nvGraphicFramePr>
          <p:cNvPr id="195702" name="Object 118">
            <a:extLst>
              <a:ext uri="{FF2B5EF4-FFF2-40B4-BE49-F238E27FC236}">
                <a16:creationId xmlns:a16="http://schemas.microsoft.com/office/drawing/2014/main" id="{DDF851B3-C339-44F7-BBD1-5134880303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265924"/>
              </p:ext>
            </p:extLst>
          </p:nvPr>
        </p:nvGraphicFramePr>
        <p:xfrm>
          <a:off x="2695577" y="4693442"/>
          <a:ext cx="8877298" cy="2164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Visio" r:id="rId3" imgW="6013704" imgH="1395679" progId="Visio.Drawing.6">
                  <p:embed/>
                </p:oleObj>
              </mc:Choice>
              <mc:Fallback>
                <p:oleObj name="Visio" r:id="rId3" imgW="6013704" imgH="1395679" progId="Visio.Drawing.6">
                  <p:embed/>
                  <p:pic>
                    <p:nvPicPr>
                      <p:cNvPr id="195702" name="Object 118">
                        <a:extLst>
                          <a:ext uri="{FF2B5EF4-FFF2-40B4-BE49-F238E27FC236}">
                            <a16:creationId xmlns:a16="http://schemas.microsoft.com/office/drawing/2014/main" id="{DDF851B3-C339-44F7-BBD1-5134880303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7" y="4693442"/>
                        <a:ext cx="8877298" cy="2164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703" name="Text Box 119">
            <a:extLst>
              <a:ext uri="{FF2B5EF4-FFF2-40B4-BE49-F238E27FC236}">
                <a16:creationId xmlns:a16="http://schemas.microsoft.com/office/drawing/2014/main" id="{E637D9D9-B879-4427-8797-522FEDFD6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4292601"/>
            <a:ext cx="4991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</a:rPr>
              <a:t>Ayat </a:t>
            </a:r>
            <a:r>
              <a:rPr lang="en-US" altLang="en-US" sz="1800" dirty="0" err="1">
                <a:latin typeface="Tahoma" panose="020B0604030504040204" pitchFamily="34" charset="0"/>
              </a:rPr>
              <a:t>Penyesuaian</a:t>
            </a:r>
            <a:r>
              <a:rPr lang="en-US" altLang="en-US" sz="1800" dirty="0">
                <a:latin typeface="Tahoma" panose="020B0604030504040204" pitchFamily="34" charset="0"/>
              </a:rPr>
              <a:t> 31 </a:t>
            </a:r>
            <a:r>
              <a:rPr lang="en-US" altLang="en-US" sz="1800" dirty="0" err="1">
                <a:latin typeface="Tahoma" panose="020B0604030504040204" pitchFamily="34" charset="0"/>
              </a:rPr>
              <a:t>Desember</a:t>
            </a:r>
            <a:r>
              <a:rPr lang="en-US" altLang="en-US" sz="1800" dirty="0">
                <a:latin typeface="Tahoma" panose="020B0604030504040204" pitchFamily="34" charset="0"/>
              </a:rPr>
              <a:t> 2019</a:t>
            </a:r>
          </a:p>
        </p:txBody>
      </p:sp>
      <p:sp>
        <p:nvSpPr>
          <p:cNvPr id="195704" name="Text Box 120">
            <a:extLst>
              <a:ext uri="{FF2B5EF4-FFF2-40B4-BE49-F238E27FC236}">
                <a16:creationId xmlns:a16="http://schemas.microsoft.com/office/drawing/2014/main" id="{7F0102DE-E234-4E6A-BD77-667E53F91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412876"/>
            <a:ext cx="74168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Tahoma" panose="020B0604030504040204" pitchFamily="34" charset="0"/>
              </a:rPr>
              <a:t>Contoh</a:t>
            </a:r>
            <a:r>
              <a:rPr lang="en-US" altLang="en-US" sz="1800" dirty="0">
                <a:latin typeface="Tahoma" panose="020B0604030504040204" pitchFamily="34" charset="0"/>
              </a:rPr>
              <a:t> :</a:t>
            </a:r>
            <a:endParaRPr lang="en-US" altLang="en-US" sz="1800" b="1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Tahoma" panose="020B0604030504040204" pitchFamily="34" charset="0"/>
              </a:rPr>
              <a:t>Neraca</a:t>
            </a:r>
            <a:r>
              <a:rPr lang="en-US" altLang="en-US" sz="1800" b="1" dirty="0">
                <a:latin typeface="Tahoma" panose="020B0604030504040204" pitchFamily="34" charset="0"/>
              </a:rPr>
              <a:t> </a:t>
            </a:r>
            <a:r>
              <a:rPr lang="en-US" altLang="en-US" sz="1800" b="1" dirty="0" err="1">
                <a:latin typeface="Tahoma" panose="020B0604030504040204" pitchFamily="34" charset="0"/>
              </a:rPr>
              <a:t>Saldo</a:t>
            </a:r>
            <a:r>
              <a:rPr lang="en-US" altLang="en-US" sz="1800" b="1" dirty="0">
                <a:latin typeface="Tahoma" panose="020B0604030504040204" pitchFamily="34" charset="0"/>
              </a:rPr>
              <a:t> 31 </a:t>
            </a:r>
            <a:r>
              <a:rPr lang="en-US" altLang="en-US" sz="1800" b="1" dirty="0" err="1">
                <a:latin typeface="Tahoma" panose="020B0604030504040204" pitchFamily="34" charset="0"/>
              </a:rPr>
              <a:t>Desember</a:t>
            </a:r>
            <a:r>
              <a:rPr lang="en-US" altLang="en-US" sz="1800" b="1" dirty="0">
                <a:latin typeface="Tahoma" panose="020B0604030504040204" pitchFamily="34" charset="0"/>
              </a:rPr>
              <a:t> 2019</a:t>
            </a:r>
            <a:endParaRPr lang="de-DE" altLang="en-US" sz="1800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800" dirty="0">
                <a:latin typeface="Tahoma" panose="020B0604030504040204" pitchFamily="34" charset="0"/>
              </a:rPr>
              <a:t>	Gedung 				Rp. 10.000.000 (D)</a:t>
            </a:r>
            <a:br>
              <a:rPr lang="de-DE" altLang="en-US" sz="1800" dirty="0">
                <a:latin typeface="Tahoma" panose="020B0604030504040204" pitchFamily="34" charset="0"/>
              </a:rPr>
            </a:br>
            <a:r>
              <a:rPr lang="de-DE" altLang="en-US" sz="1800" dirty="0">
                <a:latin typeface="Tahoma" panose="020B0604030504040204" pitchFamily="34" charset="0"/>
              </a:rPr>
              <a:t>	Akumulasi Penyusutan Gedung	Rp.   </a:t>
            </a:r>
            <a:r>
              <a:rPr lang="en-US" altLang="en-US" sz="1800" dirty="0">
                <a:latin typeface="Tahoma" panose="020B0604030504040204" pitchFamily="34" charset="0"/>
              </a:rPr>
              <a:t>2.000.000 (K)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</a:rPr>
              <a:t>	</a:t>
            </a:r>
            <a:r>
              <a:rPr lang="en-US" altLang="en-US" sz="1800" dirty="0" err="1">
                <a:latin typeface="Tahoma" panose="020B0604030504040204" pitchFamily="34" charset="0"/>
              </a:rPr>
              <a:t>Inventaris</a:t>
            </a:r>
            <a:r>
              <a:rPr lang="en-US" altLang="en-US" sz="1800" dirty="0">
                <a:latin typeface="Tahoma" panose="020B0604030504040204" pitchFamily="34" charset="0"/>
              </a:rPr>
              <a:t>			</a:t>
            </a:r>
            <a:r>
              <a:rPr lang="en-US" altLang="en-US" sz="1800" dirty="0" err="1">
                <a:latin typeface="Tahoma" panose="020B0604030504040204" pitchFamily="34" charset="0"/>
              </a:rPr>
              <a:t>Rp</a:t>
            </a:r>
            <a:r>
              <a:rPr lang="en-US" altLang="en-US" sz="1800" dirty="0">
                <a:latin typeface="Tahoma" panose="020B0604030504040204" pitchFamily="34" charset="0"/>
              </a:rPr>
              <a:t>.   6.000.000 (D)</a:t>
            </a:r>
            <a:endParaRPr lang="en-US" altLang="en-US" sz="1800" b="1" i="1" u="sng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i="1" u="sng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 u="sng" dirty="0">
                <a:latin typeface="Tahoma" panose="020B0604030504040204" pitchFamily="34" charset="0"/>
              </a:rPr>
              <a:t>Data </a:t>
            </a:r>
            <a:r>
              <a:rPr lang="en-US" altLang="en-US" sz="1800" b="1" i="1" u="sng" dirty="0" err="1">
                <a:latin typeface="Tahoma" panose="020B0604030504040204" pitchFamily="34" charset="0"/>
              </a:rPr>
              <a:t>Penyesuaian</a:t>
            </a:r>
            <a:r>
              <a:rPr lang="en-US" altLang="en-US" sz="1800" b="1" i="1" u="sng" dirty="0">
                <a:latin typeface="Tahoma" panose="020B0604030504040204" pitchFamily="34" charset="0"/>
              </a:rPr>
              <a:t> 31 </a:t>
            </a:r>
            <a:r>
              <a:rPr lang="en-US" altLang="en-US" sz="1800" b="1" i="1" u="sng" dirty="0" err="1">
                <a:latin typeface="Tahoma" panose="020B0604030504040204" pitchFamily="34" charset="0"/>
              </a:rPr>
              <a:t>Desember</a:t>
            </a:r>
            <a:r>
              <a:rPr lang="en-US" altLang="en-US" sz="1800" b="1" i="1" u="sng" dirty="0">
                <a:latin typeface="Tahoma" panose="020B0604030504040204" pitchFamily="34" charset="0"/>
              </a:rPr>
              <a:t> 2019</a:t>
            </a:r>
            <a:endParaRPr lang="en-US" altLang="en-US" sz="1800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</a:rPr>
              <a:t>Gedung </a:t>
            </a:r>
            <a:r>
              <a:rPr lang="en-US" altLang="en-US" sz="1800" dirty="0" err="1">
                <a:latin typeface="Tahoma" panose="020B0604030504040204" pitchFamily="34" charset="0"/>
              </a:rPr>
              <a:t>disusutkan</a:t>
            </a:r>
            <a:r>
              <a:rPr lang="en-US" altLang="en-US" sz="1800" dirty="0">
                <a:latin typeface="Tahoma" panose="020B0604030504040204" pitchFamily="34" charset="0"/>
              </a:rPr>
              <a:t> 10 % </a:t>
            </a:r>
            <a:r>
              <a:rPr lang="en-US" altLang="en-US" sz="1800" dirty="0" err="1">
                <a:latin typeface="Tahoma" panose="020B0604030504040204" pitchFamily="34" charset="0"/>
              </a:rPr>
              <a:t>dari</a:t>
            </a:r>
            <a:r>
              <a:rPr lang="en-US" altLang="en-US" sz="1800" dirty="0">
                <a:latin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</a:rPr>
              <a:t>harga</a:t>
            </a:r>
            <a:r>
              <a:rPr lang="en-US" altLang="en-US" sz="1800" dirty="0">
                <a:latin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</a:rPr>
              <a:t>Beli</a:t>
            </a:r>
            <a:endParaRPr lang="en-US" altLang="en-US" sz="1800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Tahoma" panose="020B0604030504040204" pitchFamily="34" charset="0"/>
              </a:rPr>
              <a:t>Inventaris</a:t>
            </a:r>
            <a:r>
              <a:rPr lang="en-US" altLang="en-US" sz="1800" dirty="0">
                <a:latin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</a:rPr>
              <a:t>disusutkan</a:t>
            </a:r>
            <a:r>
              <a:rPr lang="en-US" altLang="en-US" sz="1800" dirty="0">
                <a:latin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</a:rPr>
              <a:t>sebesar</a:t>
            </a:r>
            <a:r>
              <a:rPr lang="en-US" altLang="en-US" sz="1800" dirty="0">
                <a:latin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</a:rPr>
              <a:t>Rp</a:t>
            </a:r>
            <a:r>
              <a:rPr lang="en-US" altLang="en-US" sz="1800" dirty="0">
                <a:latin typeface="Tahoma" panose="020B0604030504040204" pitchFamily="34" charset="0"/>
              </a:rPr>
              <a:t>. 500.000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57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57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57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57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705" grpId="0"/>
      <p:bldP spid="195703" grpId="0"/>
      <p:bldP spid="1957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20186D9F-4156-47BC-98AD-8E8183E8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428626"/>
            <a:ext cx="9324975" cy="720725"/>
          </a:xfrm>
        </p:spPr>
        <p:txBody>
          <a:bodyPr/>
          <a:lstStyle/>
          <a:p>
            <a:pPr eaLnBrk="1" hangingPunct="1"/>
            <a:r>
              <a:rPr lang="en-US" altLang="en-US" sz="3600"/>
              <a:t>BIAYA-BIAYA YG MASIH HARUS DIBAYAR</a:t>
            </a:r>
          </a:p>
        </p:txBody>
      </p:sp>
      <p:graphicFrame>
        <p:nvGraphicFramePr>
          <p:cNvPr id="197637" name="Object 5">
            <a:extLst>
              <a:ext uri="{FF2B5EF4-FFF2-40B4-BE49-F238E27FC236}">
                <a16:creationId xmlns:a16="http://schemas.microsoft.com/office/drawing/2014/main" id="{DE47DF80-8BC2-4263-B643-C99CCCA54F51}"/>
              </a:ext>
            </a:extLst>
          </p:cNvPr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515070"/>
              </p:ext>
            </p:extLst>
          </p:nvPr>
        </p:nvGraphicFramePr>
        <p:xfrm>
          <a:off x="1042989" y="4286251"/>
          <a:ext cx="11044236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Visio" r:id="rId3" imgW="5987491" imgH="1383487" progId="Visio.Drawing.6">
                  <p:embed/>
                </p:oleObj>
              </mc:Choice>
              <mc:Fallback>
                <p:oleObj name="Visio" r:id="rId3" imgW="5987491" imgH="1383487" progId="Visio.Drawing.6">
                  <p:embed/>
                  <p:pic>
                    <p:nvPicPr>
                      <p:cNvPr id="197637" name="Object 5">
                        <a:extLst>
                          <a:ext uri="{FF2B5EF4-FFF2-40B4-BE49-F238E27FC236}">
                            <a16:creationId xmlns:a16="http://schemas.microsoft.com/office/drawing/2014/main" id="{DE47DF80-8BC2-4263-B643-C99CCCA54F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9" y="4286251"/>
                        <a:ext cx="11044236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6" name="Text Box 4">
            <a:extLst>
              <a:ext uri="{FF2B5EF4-FFF2-40B4-BE49-F238E27FC236}">
                <a16:creationId xmlns:a16="http://schemas.microsoft.com/office/drawing/2014/main" id="{CE40E455-8BFF-4DAE-B8D9-470DE7DB8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4"/>
            <a:ext cx="10372724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Tahoma" panose="020B0604030504040204" pitchFamily="34" charset="0"/>
              </a:rPr>
              <a:t>Contoh</a:t>
            </a:r>
            <a:r>
              <a:rPr lang="en-US" altLang="en-US" sz="1800" b="1" dirty="0">
                <a:latin typeface="Tahoma" panose="020B0604030504040204" pitchFamily="34" charset="0"/>
              </a:rPr>
              <a:t>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Tahoma" panose="020B0604030504040204" pitchFamily="34" charset="0"/>
              </a:rPr>
              <a:t>Neraca</a:t>
            </a:r>
            <a:r>
              <a:rPr lang="en-US" altLang="en-US" sz="1800" b="1" dirty="0">
                <a:latin typeface="Tahoma" panose="020B0604030504040204" pitchFamily="34" charset="0"/>
              </a:rPr>
              <a:t> </a:t>
            </a:r>
            <a:r>
              <a:rPr lang="en-US" altLang="en-US" sz="1800" b="1" dirty="0" err="1">
                <a:latin typeface="Tahoma" panose="020B0604030504040204" pitchFamily="34" charset="0"/>
              </a:rPr>
              <a:t>Saldo</a:t>
            </a:r>
            <a:r>
              <a:rPr lang="en-US" altLang="en-US" sz="1800" b="1" dirty="0">
                <a:latin typeface="Tahoma" panose="020B0604030504040204" pitchFamily="34" charset="0"/>
              </a:rPr>
              <a:t> 31 </a:t>
            </a:r>
            <a:r>
              <a:rPr lang="en-US" altLang="en-US" sz="1800" b="1" dirty="0" err="1">
                <a:latin typeface="Tahoma" panose="020B0604030504040204" pitchFamily="34" charset="0"/>
              </a:rPr>
              <a:t>Desember</a:t>
            </a:r>
            <a:r>
              <a:rPr lang="en-US" altLang="en-US" sz="1800" b="1" dirty="0">
                <a:latin typeface="Tahoma" panose="020B0604030504040204" pitchFamily="34" charset="0"/>
              </a:rPr>
              <a:t> </a:t>
            </a:r>
            <a:r>
              <a:rPr lang="en-US" altLang="en-US" sz="1800" dirty="0">
                <a:latin typeface="Tahoma" panose="020B0604030504040204" pitchFamily="34" charset="0"/>
              </a:rPr>
              <a:t>2019</a:t>
            </a:r>
            <a:endParaRPr lang="en-US" altLang="en-US" sz="1800" b="1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ahoma" panose="020B0604030504040204" pitchFamily="34" charset="0"/>
              </a:rPr>
              <a:t>	</a:t>
            </a:r>
            <a:r>
              <a:rPr lang="en-US" altLang="en-US" sz="1800" b="1" dirty="0" err="1">
                <a:latin typeface="Tahoma" panose="020B0604030504040204" pitchFamily="34" charset="0"/>
              </a:rPr>
              <a:t>Biaya</a:t>
            </a:r>
            <a:r>
              <a:rPr lang="en-US" altLang="en-US" sz="1800" b="1" dirty="0">
                <a:latin typeface="Tahoma" panose="020B0604030504040204" pitchFamily="34" charset="0"/>
              </a:rPr>
              <a:t> </a:t>
            </a:r>
            <a:r>
              <a:rPr lang="en-US" altLang="en-US" sz="1800" b="1" dirty="0" err="1">
                <a:latin typeface="Tahoma" panose="020B0604030504040204" pitchFamily="34" charset="0"/>
              </a:rPr>
              <a:t>Gaji</a:t>
            </a:r>
            <a:r>
              <a:rPr lang="en-US" altLang="en-US" sz="1800" b="1" dirty="0">
                <a:latin typeface="Tahoma" panose="020B0604030504040204" pitchFamily="34" charset="0"/>
              </a:rPr>
              <a:t>		</a:t>
            </a:r>
            <a:r>
              <a:rPr lang="en-US" altLang="en-US" sz="1800" b="1" dirty="0" err="1">
                <a:latin typeface="Tahoma" panose="020B0604030504040204" pitchFamily="34" charset="0"/>
              </a:rPr>
              <a:t>Rp</a:t>
            </a:r>
            <a:r>
              <a:rPr lang="en-US" altLang="en-US" sz="1800" b="1" dirty="0">
                <a:latin typeface="Tahoma" panose="020B0604030504040204" pitchFamily="34" charset="0"/>
              </a:rPr>
              <a:t>. 400.000 (D)</a:t>
            </a:r>
            <a:br>
              <a:rPr lang="en-US" altLang="en-US" sz="1800" b="1" dirty="0">
                <a:latin typeface="Tahoma" panose="020B0604030504040204" pitchFamily="34" charset="0"/>
              </a:rPr>
            </a:br>
            <a:r>
              <a:rPr lang="en-US" altLang="en-US" sz="1800" b="1" dirty="0">
                <a:latin typeface="Tahoma" panose="020B0604030504040204" pitchFamily="34" charset="0"/>
              </a:rPr>
              <a:t>	</a:t>
            </a:r>
            <a:r>
              <a:rPr lang="en-US" altLang="en-US" sz="1800" b="1" dirty="0" err="1">
                <a:latin typeface="Tahoma" panose="020B0604030504040204" pitchFamily="34" charset="0"/>
              </a:rPr>
              <a:t>Pajak</a:t>
            </a:r>
            <a:r>
              <a:rPr lang="en-US" altLang="en-US" sz="1800" b="1" dirty="0">
                <a:latin typeface="Tahoma" panose="020B0604030504040204" pitchFamily="34" charset="0"/>
              </a:rPr>
              <a:t> </a:t>
            </a:r>
            <a:r>
              <a:rPr lang="en-US" altLang="en-US" sz="1800" b="1" dirty="0" err="1">
                <a:latin typeface="Tahoma" panose="020B0604030504040204" pitchFamily="34" charset="0"/>
              </a:rPr>
              <a:t>Penghasilan</a:t>
            </a:r>
            <a:r>
              <a:rPr lang="en-US" altLang="en-US" sz="1800" b="1" dirty="0">
                <a:latin typeface="Tahoma" panose="020B0604030504040204" pitchFamily="34" charset="0"/>
              </a:rPr>
              <a:t>		</a:t>
            </a:r>
            <a:r>
              <a:rPr lang="en-US" altLang="en-US" sz="1800" b="1" dirty="0" err="1">
                <a:latin typeface="Tahoma" panose="020B0604030504040204" pitchFamily="34" charset="0"/>
              </a:rPr>
              <a:t>Rp</a:t>
            </a:r>
            <a:r>
              <a:rPr lang="en-US" altLang="en-US" sz="1800" b="1" dirty="0">
                <a:latin typeface="Tahoma" panose="020B0604030504040204" pitchFamily="34" charset="0"/>
              </a:rPr>
              <a:t>. 150.000 (D)</a:t>
            </a:r>
            <a:endParaRPr lang="en-US" altLang="en-US" sz="1800" b="1" i="1" u="sng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i="1" u="sng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 u="sng" dirty="0">
                <a:latin typeface="Tahoma" panose="020B0604030504040204" pitchFamily="34" charset="0"/>
              </a:rPr>
              <a:t>Data </a:t>
            </a:r>
            <a:r>
              <a:rPr lang="en-US" altLang="en-US" sz="1800" b="1" i="1" u="sng" dirty="0" err="1">
                <a:latin typeface="Tahoma" panose="020B0604030504040204" pitchFamily="34" charset="0"/>
              </a:rPr>
              <a:t>Penyesuaian</a:t>
            </a:r>
            <a:r>
              <a:rPr lang="en-US" altLang="en-US" sz="1800" b="1" i="1" u="sng" dirty="0">
                <a:latin typeface="Tahoma" panose="020B0604030504040204" pitchFamily="34" charset="0"/>
              </a:rPr>
              <a:t> 31 </a:t>
            </a:r>
            <a:r>
              <a:rPr lang="en-US" altLang="en-US" sz="1800" b="1" i="1" u="sng" dirty="0" err="1">
                <a:latin typeface="Tahoma" panose="020B0604030504040204" pitchFamily="34" charset="0"/>
              </a:rPr>
              <a:t>Desember</a:t>
            </a:r>
            <a:r>
              <a:rPr lang="en-US" altLang="en-US" sz="1800" b="1" i="1" u="sng" dirty="0">
                <a:latin typeface="Tahoma" panose="020B0604030504040204" pitchFamily="34" charset="0"/>
              </a:rPr>
              <a:t> </a:t>
            </a:r>
            <a:r>
              <a:rPr lang="en-US" altLang="en-US" sz="1800" dirty="0">
                <a:latin typeface="Tahoma" panose="020B0604030504040204" pitchFamily="34" charset="0"/>
              </a:rPr>
              <a:t>2019</a:t>
            </a:r>
            <a:endParaRPr lang="en-US" altLang="en-US" sz="1800" b="1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Tahoma" panose="020B0604030504040204" pitchFamily="34" charset="0"/>
              </a:rPr>
              <a:t>Gaji</a:t>
            </a:r>
            <a:r>
              <a:rPr lang="en-US" altLang="en-US" sz="1800" b="1" dirty="0">
                <a:latin typeface="Tahoma" panose="020B0604030504040204" pitchFamily="34" charset="0"/>
              </a:rPr>
              <a:t> yang </a:t>
            </a:r>
            <a:r>
              <a:rPr lang="en-US" altLang="en-US" sz="1800" b="1" dirty="0" err="1">
                <a:latin typeface="Tahoma" panose="020B0604030504040204" pitchFamily="34" charset="0"/>
              </a:rPr>
              <a:t>terutang</a:t>
            </a:r>
            <a:r>
              <a:rPr lang="en-US" altLang="en-US" sz="1800" b="1" dirty="0">
                <a:latin typeface="Tahoma" panose="020B0604030504040204" pitchFamily="34" charset="0"/>
              </a:rPr>
              <a:t> </a:t>
            </a:r>
            <a:r>
              <a:rPr lang="en-US" altLang="en-US" sz="1800" b="1" dirty="0" err="1">
                <a:latin typeface="Tahoma" panose="020B0604030504040204" pitchFamily="34" charset="0"/>
              </a:rPr>
              <a:t>sebesar</a:t>
            </a:r>
            <a:r>
              <a:rPr lang="en-US" altLang="en-US" sz="1800" b="1" dirty="0">
                <a:latin typeface="Tahoma" panose="020B0604030504040204" pitchFamily="34" charset="0"/>
              </a:rPr>
              <a:t> </a:t>
            </a:r>
            <a:r>
              <a:rPr lang="en-US" altLang="en-US" sz="1800" b="1" dirty="0" err="1">
                <a:latin typeface="Tahoma" panose="020B0604030504040204" pitchFamily="34" charset="0"/>
              </a:rPr>
              <a:t>Rp</a:t>
            </a:r>
            <a:r>
              <a:rPr lang="en-US" altLang="en-US" sz="1800" b="1" dirty="0">
                <a:latin typeface="Tahoma" panose="020B0604030504040204" pitchFamily="34" charset="0"/>
              </a:rPr>
              <a:t>. 20.000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Tahoma" panose="020B0604030504040204" pitchFamily="34" charset="0"/>
              </a:rPr>
              <a:t>Taksiran</a:t>
            </a:r>
            <a:r>
              <a:rPr lang="en-US" altLang="en-US" sz="1800" b="1" dirty="0">
                <a:latin typeface="Tahoma" panose="020B0604030504040204" pitchFamily="34" charset="0"/>
              </a:rPr>
              <a:t> </a:t>
            </a:r>
            <a:r>
              <a:rPr lang="en-US" altLang="en-US" sz="1800" b="1" dirty="0" err="1">
                <a:latin typeface="Tahoma" panose="020B0604030504040204" pitchFamily="34" charset="0"/>
              </a:rPr>
              <a:t>Pengahasilan</a:t>
            </a:r>
            <a:r>
              <a:rPr lang="en-US" altLang="en-US" sz="1800" b="1" dirty="0">
                <a:latin typeface="Tahoma" panose="020B0604030504040204" pitchFamily="34" charset="0"/>
              </a:rPr>
              <a:t> </a:t>
            </a:r>
            <a:r>
              <a:rPr lang="en-US" altLang="en-US" sz="1800" b="1" dirty="0" err="1">
                <a:latin typeface="Tahoma" panose="020B0604030504040204" pitchFamily="34" charset="0"/>
              </a:rPr>
              <a:t>Rp</a:t>
            </a:r>
            <a:r>
              <a:rPr lang="en-US" altLang="en-US" sz="1800" b="1" dirty="0">
                <a:latin typeface="Tahoma" panose="020B0604030504040204" pitchFamily="34" charset="0"/>
              </a:rPr>
              <a:t>. 175.000</a:t>
            </a:r>
          </a:p>
        </p:txBody>
      </p:sp>
      <p:sp>
        <p:nvSpPr>
          <p:cNvPr id="197639" name="Text Box 7">
            <a:extLst>
              <a:ext uri="{FF2B5EF4-FFF2-40B4-BE49-F238E27FC236}">
                <a16:creationId xmlns:a16="http://schemas.microsoft.com/office/drawing/2014/main" id="{FAEA94D8-1B37-4987-A7F8-41D7848B7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3789363"/>
            <a:ext cx="3948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</a:rPr>
              <a:t>Ayat </a:t>
            </a:r>
            <a:r>
              <a:rPr lang="en-US" altLang="en-US" sz="1800" dirty="0" err="1">
                <a:latin typeface="Tahoma" panose="020B0604030504040204" pitchFamily="34" charset="0"/>
              </a:rPr>
              <a:t>Penyesuaian</a:t>
            </a:r>
            <a:r>
              <a:rPr lang="en-US" altLang="en-US" sz="1800" dirty="0">
                <a:latin typeface="Tahoma" panose="020B0604030504040204" pitchFamily="34" charset="0"/>
              </a:rPr>
              <a:t> 31 </a:t>
            </a:r>
            <a:r>
              <a:rPr lang="en-US" altLang="en-US" sz="1800" dirty="0" err="1">
                <a:latin typeface="Tahoma" panose="020B0604030504040204" pitchFamily="34" charset="0"/>
              </a:rPr>
              <a:t>Desember</a:t>
            </a:r>
            <a:r>
              <a:rPr lang="en-US" altLang="en-US" sz="1800" dirty="0">
                <a:latin typeface="Tahoma" panose="020B0604030504040204" pitchFamily="34" charset="0"/>
              </a:rPr>
              <a:t>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  <p:bldP spid="197636" grpId="0"/>
      <p:bldP spid="1976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13B3E9E2-64EF-4585-AE8C-2A6EE657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76250"/>
            <a:ext cx="9144000" cy="865188"/>
          </a:xfrm>
        </p:spPr>
        <p:txBody>
          <a:bodyPr/>
          <a:lstStyle/>
          <a:p>
            <a:pPr eaLnBrk="1" hangingPunct="1"/>
            <a:r>
              <a:rPr lang="en-US" altLang="en-US" sz="2800"/>
              <a:t>PENDAPATAN YG MASIH HARUS DITERIMA</a:t>
            </a:r>
          </a:p>
        </p:txBody>
      </p:sp>
      <p:graphicFrame>
        <p:nvGraphicFramePr>
          <p:cNvPr id="199685" name="Object 5">
            <a:extLst>
              <a:ext uri="{FF2B5EF4-FFF2-40B4-BE49-F238E27FC236}">
                <a16:creationId xmlns:a16="http://schemas.microsoft.com/office/drawing/2014/main" id="{BF12E021-86AD-40EC-A3DC-66A76193AD90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809750" y="4714875"/>
          <a:ext cx="97853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Visio" r:id="rId3" imgW="6102401" imgH="713537" progId="Visio.Drawing.6">
                  <p:embed/>
                </p:oleObj>
              </mc:Choice>
              <mc:Fallback>
                <p:oleObj name="Visio" r:id="rId3" imgW="6102401" imgH="713537" progId="Visio.Drawing.6">
                  <p:embed/>
                  <p:pic>
                    <p:nvPicPr>
                      <p:cNvPr id="199685" name="Object 5">
                        <a:extLst>
                          <a:ext uri="{FF2B5EF4-FFF2-40B4-BE49-F238E27FC236}">
                            <a16:creationId xmlns:a16="http://schemas.microsoft.com/office/drawing/2014/main" id="{BF12E021-86AD-40EC-A3DC-66A76193A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4714875"/>
                        <a:ext cx="97853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84" name="Text Box 4">
            <a:extLst>
              <a:ext uri="{FF2B5EF4-FFF2-40B4-BE49-F238E27FC236}">
                <a16:creationId xmlns:a16="http://schemas.microsoft.com/office/drawing/2014/main" id="{6FCF085F-53CF-46A9-B40D-32E41577F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989139"/>
            <a:ext cx="7056438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Contoh</a:t>
            </a:r>
            <a:r>
              <a:rPr lang="en-US" altLang="en-US" sz="1800" dirty="0">
                <a:latin typeface="Arial" panose="020B0604020202020204" pitchFamily="34" charset="0"/>
              </a:rPr>
              <a:t> :</a:t>
            </a:r>
            <a:endParaRPr lang="en-US" altLang="en-US" sz="18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Arial" panose="020B0604020202020204" pitchFamily="34" charset="0"/>
              </a:rPr>
              <a:t>Neraca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Saldo</a:t>
            </a:r>
            <a:r>
              <a:rPr lang="en-US" altLang="en-US" sz="1800" b="1" dirty="0">
                <a:latin typeface="Arial" panose="020B0604020202020204" pitchFamily="34" charset="0"/>
              </a:rPr>
              <a:t>, 31 </a:t>
            </a:r>
            <a:r>
              <a:rPr lang="en-US" altLang="en-US" sz="1800" b="1" dirty="0" err="1">
                <a:latin typeface="Arial" panose="020B0604020202020204" pitchFamily="34" charset="0"/>
              </a:rPr>
              <a:t>Desember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Tahoma" panose="020B0604030504040204" pitchFamily="34" charset="0"/>
              </a:rPr>
              <a:t>2019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	</a:t>
            </a:r>
            <a:r>
              <a:rPr lang="en-US" altLang="en-US" sz="1800" dirty="0" err="1">
                <a:latin typeface="Arial" panose="020B0604020202020204" pitchFamily="34" charset="0"/>
              </a:rPr>
              <a:t>Pendapatan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Bunga</a:t>
            </a:r>
            <a:r>
              <a:rPr lang="en-US" altLang="en-US" sz="1800" dirty="0">
                <a:latin typeface="Arial" panose="020B0604020202020204" pitchFamily="34" charset="0"/>
              </a:rPr>
              <a:t> 	</a:t>
            </a:r>
            <a:r>
              <a:rPr lang="en-US" altLang="en-US" sz="1800" dirty="0" err="1">
                <a:latin typeface="Arial" panose="020B0604020202020204" pitchFamily="34" charset="0"/>
              </a:rPr>
              <a:t>Rp</a:t>
            </a:r>
            <a:r>
              <a:rPr lang="en-US" altLang="en-US" sz="1800" dirty="0">
                <a:latin typeface="Arial" panose="020B0604020202020204" pitchFamily="34" charset="0"/>
              </a:rPr>
              <a:t>. 50.000 (K)</a:t>
            </a:r>
            <a:br>
              <a:rPr lang="en-US" altLang="en-US" sz="1800" dirty="0">
                <a:latin typeface="Arial" panose="020B0604020202020204" pitchFamily="34" charset="0"/>
              </a:rPr>
            </a:br>
            <a:br>
              <a:rPr lang="en-US" altLang="en-US" sz="1800" dirty="0">
                <a:latin typeface="Arial" panose="020B0604020202020204" pitchFamily="34" charset="0"/>
              </a:rPr>
            </a:br>
            <a:endParaRPr lang="en-US" altLang="en-US" sz="1800" b="1" i="1" u="sng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 u="sng" dirty="0">
                <a:latin typeface="Arial" panose="020B0604020202020204" pitchFamily="34" charset="0"/>
              </a:rPr>
              <a:t>Data </a:t>
            </a:r>
            <a:r>
              <a:rPr lang="en-US" altLang="en-US" sz="1800" b="1" i="1" u="sng" dirty="0" err="1">
                <a:latin typeface="Arial" panose="020B0604020202020204" pitchFamily="34" charset="0"/>
              </a:rPr>
              <a:t>Penyesuaian</a:t>
            </a:r>
            <a:r>
              <a:rPr lang="en-US" altLang="en-US" sz="1800" b="1" i="1" u="sng" dirty="0">
                <a:latin typeface="Arial" panose="020B0604020202020204" pitchFamily="34" charset="0"/>
              </a:rPr>
              <a:t> 31 </a:t>
            </a:r>
            <a:r>
              <a:rPr lang="en-US" altLang="en-US" sz="1800" b="1" i="1" u="sng" dirty="0" err="1">
                <a:latin typeface="Arial" panose="020B0604020202020204" pitchFamily="34" charset="0"/>
              </a:rPr>
              <a:t>Desember</a:t>
            </a:r>
            <a:r>
              <a:rPr lang="en-US" altLang="en-US" sz="1800" b="1" i="1" u="sng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Tahoma" panose="020B0604030504040204" pitchFamily="34" charset="0"/>
              </a:rPr>
              <a:t>2019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Bunga yang belum diterima sebesar Rp. 20.000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99687" name="Text Box 7">
            <a:extLst>
              <a:ext uri="{FF2B5EF4-FFF2-40B4-BE49-F238E27FC236}">
                <a16:creationId xmlns:a16="http://schemas.microsoft.com/office/drawing/2014/main" id="{3449A0B5-3DE9-4A54-98BF-51FC4D100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4149726"/>
            <a:ext cx="3948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Ayat Penyesuaian 31 Desember 1990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  <p:bldP spid="199684" grpId="0"/>
      <p:bldP spid="1996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>
            <a:extLst>
              <a:ext uri="{FF2B5EF4-FFF2-40B4-BE49-F238E27FC236}">
                <a16:creationId xmlns:a16="http://schemas.microsoft.com/office/drawing/2014/main" id="{4AA2680D-7D31-4FAB-A60E-82F2D068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549275"/>
            <a:ext cx="8229600" cy="501650"/>
          </a:xfrm>
        </p:spPr>
        <p:txBody>
          <a:bodyPr/>
          <a:lstStyle/>
          <a:p>
            <a:pPr eaLnBrk="1" hangingPunct="1"/>
            <a:r>
              <a:rPr lang="en-US" altLang="en-US" sz="2800"/>
              <a:t>BIAYA DIBAYAR DIMUKA</a:t>
            </a:r>
          </a:p>
        </p:txBody>
      </p:sp>
      <p:graphicFrame>
        <p:nvGraphicFramePr>
          <p:cNvPr id="201735" name="Object 7">
            <a:extLst>
              <a:ext uri="{FF2B5EF4-FFF2-40B4-BE49-F238E27FC236}">
                <a16:creationId xmlns:a16="http://schemas.microsoft.com/office/drawing/2014/main" id="{0F23FF15-24A9-4628-B47C-4D487E15D3CA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166938" y="4071939"/>
          <a:ext cx="831215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Visio" r:id="rId3" imgW="6062777" imgH="1772107" progId="Visio.Drawing.6">
                  <p:embed/>
                </p:oleObj>
              </mc:Choice>
              <mc:Fallback>
                <p:oleObj name="Visio" r:id="rId3" imgW="6062777" imgH="1772107" progId="Visio.Drawing.6">
                  <p:embed/>
                  <p:pic>
                    <p:nvPicPr>
                      <p:cNvPr id="201735" name="Object 7">
                        <a:extLst>
                          <a:ext uri="{FF2B5EF4-FFF2-40B4-BE49-F238E27FC236}">
                            <a16:creationId xmlns:a16="http://schemas.microsoft.com/office/drawing/2014/main" id="{0F23FF15-24A9-4628-B47C-4D487E15D3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4071939"/>
                        <a:ext cx="8312150" cy="242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3" name="Text Box 5">
            <a:extLst>
              <a:ext uri="{FF2B5EF4-FFF2-40B4-BE49-F238E27FC236}">
                <a16:creationId xmlns:a16="http://schemas.microsoft.com/office/drawing/2014/main" id="{434C9FC3-899E-4D68-AE29-AD0E91191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1341439"/>
            <a:ext cx="68294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Tahoma" panose="020B0604030504040204" pitchFamily="34" charset="0"/>
              </a:rPr>
              <a:t>Contoh</a:t>
            </a:r>
            <a:r>
              <a:rPr lang="en-US" altLang="en-US" sz="1800" dirty="0">
                <a:latin typeface="Tahoma" panose="020B0604030504040204" pitchFamily="34" charset="0"/>
              </a:rPr>
              <a:t> :</a:t>
            </a:r>
            <a:endParaRPr lang="en-US" altLang="en-US" sz="1800" b="1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Tahoma" panose="020B0604030504040204" pitchFamily="34" charset="0"/>
              </a:rPr>
              <a:t>Neraca</a:t>
            </a:r>
            <a:r>
              <a:rPr lang="en-US" altLang="en-US" sz="1800" b="1" dirty="0">
                <a:latin typeface="Tahoma" panose="020B0604030504040204" pitchFamily="34" charset="0"/>
              </a:rPr>
              <a:t> </a:t>
            </a:r>
            <a:r>
              <a:rPr lang="en-US" altLang="en-US" sz="1800" b="1" dirty="0" err="1">
                <a:latin typeface="Tahoma" panose="020B0604030504040204" pitchFamily="34" charset="0"/>
              </a:rPr>
              <a:t>Saldo</a:t>
            </a:r>
            <a:r>
              <a:rPr lang="en-US" altLang="en-US" sz="1800" b="1" dirty="0">
                <a:latin typeface="Tahoma" panose="020B0604030504040204" pitchFamily="34" charset="0"/>
              </a:rPr>
              <a:t> 31 </a:t>
            </a:r>
            <a:r>
              <a:rPr lang="en-US" altLang="en-US" sz="1800" b="1" dirty="0" err="1">
                <a:latin typeface="Tahoma" panose="020B0604030504040204" pitchFamily="34" charset="0"/>
              </a:rPr>
              <a:t>Desember</a:t>
            </a:r>
            <a:r>
              <a:rPr lang="en-US" altLang="en-US" sz="1800" b="1" dirty="0">
                <a:latin typeface="Tahoma" panose="020B0604030504040204" pitchFamily="34" charset="0"/>
              </a:rPr>
              <a:t> </a:t>
            </a:r>
            <a:r>
              <a:rPr lang="en-US" altLang="en-US" sz="1800" dirty="0">
                <a:latin typeface="Tahoma" panose="020B0604030504040204" pitchFamily="34" charset="0"/>
              </a:rPr>
              <a:t>2019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</a:rPr>
              <a:t>	</a:t>
            </a:r>
            <a:r>
              <a:rPr lang="en-US" altLang="en-US" sz="1800" dirty="0" err="1">
                <a:latin typeface="Tahoma" panose="020B0604030504040204" pitchFamily="34" charset="0"/>
              </a:rPr>
              <a:t>Asuransi</a:t>
            </a:r>
            <a:r>
              <a:rPr lang="en-US" altLang="en-US" sz="1800" dirty="0">
                <a:latin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</a:rPr>
              <a:t>dibayar</a:t>
            </a:r>
            <a:r>
              <a:rPr lang="en-US" altLang="en-US" sz="1800" dirty="0">
                <a:latin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</a:rPr>
              <a:t>dimuka</a:t>
            </a:r>
            <a:r>
              <a:rPr lang="en-US" altLang="en-US" sz="1800" dirty="0">
                <a:latin typeface="Tahoma" panose="020B0604030504040204" pitchFamily="34" charset="0"/>
              </a:rPr>
              <a:t>	</a:t>
            </a:r>
            <a:r>
              <a:rPr lang="en-US" altLang="en-US" sz="1800" dirty="0" err="1">
                <a:latin typeface="Tahoma" panose="020B0604030504040204" pitchFamily="34" charset="0"/>
              </a:rPr>
              <a:t>Rp</a:t>
            </a:r>
            <a:r>
              <a:rPr lang="en-US" altLang="en-US" sz="1800" dirty="0">
                <a:latin typeface="Tahoma" panose="020B0604030504040204" pitchFamily="34" charset="0"/>
              </a:rPr>
              <a:t>. 1.620.000 (D)</a:t>
            </a:r>
            <a:br>
              <a:rPr lang="en-US" altLang="en-US" sz="1800" dirty="0">
                <a:latin typeface="Tahoma" panose="020B0604030504040204" pitchFamily="34" charset="0"/>
              </a:rPr>
            </a:br>
            <a:r>
              <a:rPr lang="en-US" altLang="en-US" sz="1800" dirty="0">
                <a:latin typeface="Tahoma" panose="020B0604030504040204" pitchFamily="34" charset="0"/>
              </a:rPr>
              <a:t>	</a:t>
            </a:r>
            <a:r>
              <a:rPr lang="en-US" altLang="en-US" sz="1800" dirty="0" err="1">
                <a:latin typeface="Tahoma" panose="020B0604030504040204" pitchFamily="34" charset="0"/>
              </a:rPr>
              <a:t>Biaya</a:t>
            </a:r>
            <a:r>
              <a:rPr lang="en-US" altLang="en-US" sz="1800" dirty="0">
                <a:latin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</a:rPr>
              <a:t>Sewa</a:t>
            </a:r>
            <a:r>
              <a:rPr lang="en-US" altLang="en-US" sz="1800" dirty="0">
                <a:latin typeface="Tahoma" panose="020B0604030504040204" pitchFamily="34" charset="0"/>
              </a:rPr>
              <a:t> 		</a:t>
            </a:r>
            <a:r>
              <a:rPr lang="en-US" altLang="en-US" sz="1800" dirty="0" err="1">
                <a:latin typeface="Tahoma" panose="020B0604030504040204" pitchFamily="34" charset="0"/>
              </a:rPr>
              <a:t>Rp</a:t>
            </a:r>
            <a:r>
              <a:rPr lang="en-US" altLang="en-US" sz="1800" dirty="0">
                <a:latin typeface="Tahoma" panose="020B0604030504040204" pitchFamily="34" charset="0"/>
              </a:rPr>
              <a:t>. 1.200.000 (D)</a:t>
            </a:r>
            <a:br>
              <a:rPr lang="en-US" altLang="en-US" sz="1800" dirty="0">
                <a:latin typeface="Tahoma" panose="020B0604030504040204" pitchFamily="34" charset="0"/>
              </a:rPr>
            </a:br>
            <a:br>
              <a:rPr lang="en-US" altLang="en-US" sz="1800" dirty="0">
                <a:latin typeface="Tahoma" panose="020B0604030504040204" pitchFamily="34" charset="0"/>
              </a:rPr>
            </a:br>
            <a:r>
              <a:rPr lang="en-US" altLang="en-US" sz="1800" b="1" i="1" u="sng" dirty="0">
                <a:latin typeface="Tahoma" panose="020B0604030504040204" pitchFamily="34" charset="0"/>
              </a:rPr>
              <a:t>Data </a:t>
            </a:r>
            <a:r>
              <a:rPr lang="en-US" altLang="en-US" sz="1800" b="1" i="1" u="sng" dirty="0" err="1">
                <a:latin typeface="Tahoma" panose="020B0604030504040204" pitchFamily="34" charset="0"/>
              </a:rPr>
              <a:t>Penyesuaian</a:t>
            </a:r>
            <a:r>
              <a:rPr lang="en-US" altLang="en-US" sz="1800" b="1" i="1" u="sng" dirty="0">
                <a:latin typeface="Tahoma" panose="020B0604030504040204" pitchFamily="34" charset="0"/>
              </a:rPr>
              <a:t> 31 </a:t>
            </a:r>
            <a:r>
              <a:rPr lang="en-US" altLang="en-US" sz="1800" b="1" i="1" u="sng" dirty="0" err="1">
                <a:latin typeface="Tahoma" panose="020B0604030504040204" pitchFamily="34" charset="0"/>
              </a:rPr>
              <a:t>Desember</a:t>
            </a:r>
            <a:r>
              <a:rPr lang="en-US" altLang="en-US" sz="1800" b="1" i="1" u="sng" dirty="0">
                <a:latin typeface="Tahoma" panose="020B0604030504040204" pitchFamily="34" charset="0"/>
              </a:rPr>
              <a:t> </a:t>
            </a:r>
            <a:r>
              <a:rPr lang="en-US" altLang="en-US" sz="1800" dirty="0">
                <a:latin typeface="Tahoma" panose="020B0604030504040204" pitchFamily="34" charset="0"/>
              </a:rPr>
              <a:t>2019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Tahoma" panose="020B0604030504040204" pitchFamily="34" charset="0"/>
              </a:rPr>
              <a:t>Asuransi</a:t>
            </a:r>
            <a:r>
              <a:rPr lang="en-US" altLang="en-US" sz="1800" dirty="0">
                <a:latin typeface="Tahoma" panose="020B0604030504040204" pitchFamily="34" charset="0"/>
              </a:rPr>
              <a:t> yang </a:t>
            </a:r>
            <a:r>
              <a:rPr lang="en-US" altLang="en-US" sz="1800" dirty="0" err="1">
                <a:latin typeface="Tahoma" panose="020B0604030504040204" pitchFamily="34" charset="0"/>
              </a:rPr>
              <a:t>telah</a:t>
            </a:r>
            <a:r>
              <a:rPr lang="en-US" altLang="en-US" sz="1800" dirty="0">
                <a:latin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</a:rPr>
              <a:t>dibayar</a:t>
            </a:r>
            <a:r>
              <a:rPr lang="en-US" altLang="en-US" sz="1800" dirty="0">
                <a:latin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</a:rPr>
              <a:t>untuk</a:t>
            </a:r>
            <a:r>
              <a:rPr lang="en-US" altLang="en-US" sz="1800" dirty="0">
                <a:latin typeface="Tahoma" panose="020B0604030504040204" pitchFamily="34" charset="0"/>
              </a:rPr>
              <a:t> 3 </a:t>
            </a:r>
            <a:r>
              <a:rPr lang="en-US" altLang="en-US" sz="1800" dirty="0" err="1">
                <a:latin typeface="Tahoma" panose="020B0604030504040204" pitchFamily="34" charset="0"/>
              </a:rPr>
              <a:t>tahun</a:t>
            </a:r>
            <a:r>
              <a:rPr lang="en-US" altLang="en-US" sz="1800" dirty="0">
                <a:latin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</a:rPr>
              <a:t>dimulai</a:t>
            </a:r>
            <a:r>
              <a:rPr lang="en-US" altLang="en-US" sz="1800" dirty="0">
                <a:latin typeface="Tahoma" panose="020B0604030504040204" pitchFamily="34" charset="0"/>
              </a:rPr>
              <a:t> 1 </a:t>
            </a:r>
            <a:r>
              <a:rPr lang="en-US" altLang="en-US" sz="1800" dirty="0" err="1">
                <a:latin typeface="Tahoma" panose="020B0604030504040204" pitchFamily="34" charset="0"/>
              </a:rPr>
              <a:t>Januari</a:t>
            </a:r>
            <a:r>
              <a:rPr lang="en-US" altLang="en-US" sz="1800" dirty="0">
                <a:latin typeface="Tahoma" panose="020B0604030504040204" pitchFamily="34" charset="0"/>
              </a:rPr>
              <a:t> 2019</a:t>
            </a:r>
            <a:endParaRPr lang="de-DE" altLang="en-US" sz="1800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800" dirty="0">
                <a:latin typeface="Tahoma" panose="020B0604030504040204" pitchFamily="34" charset="0"/>
              </a:rPr>
              <a:t>Kontrak Sewa selama 2 Tahun dimulai awal Juli </a:t>
            </a:r>
            <a:r>
              <a:rPr lang="en-US" altLang="en-US" sz="1800" dirty="0">
                <a:latin typeface="Tahoma" panose="020B0604030504040204" pitchFamily="34" charset="0"/>
              </a:rPr>
              <a:t>2019</a:t>
            </a:r>
          </a:p>
        </p:txBody>
      </p:sp>
      <p:sp>
        <p:nvSpPr>
          <p:cNvPr id="201734" name="Text Box 6">
            <a:extLst>
              <a:ext uri="{FF2B5EF4-FFF2-40B4-BE49-F238E27FC236}">
                <a16:creationId xmlns:a16="http://schemas.microsoft.com/office/drawing/2014/main" id="{E5476ED5-9D2A-4FFC-B865-B749ECCD9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3573463"/>
            <a:ext cx="3948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</a:rPr>
              <a:t>Ayat </a:t>
            </a:r>
            <a:r>
              <a:rPr lang="en-US" altLang="en-US" sz="1800" dirty="0" err="1">
                <a:latin typeface="Tahoma" panose="020B0604030504040204" pitchFamily="34" charset="0"/>
              </a:rPr>
              <a:t>Penyesuaian</a:t>
            </a:r>
            <a:r>
              <a:rPr lang="en-US" altLang="en-US" sz="1800" dirty="0">
                <a:latin typeface="Tahoma" panose="020B0604030504040204" pitchFamily="34" charset="0"/>
              </a:rPr>
              <a:t> 31 </a:t>
            </a:r>
            <a:r>
              <a:rPr lang="en-US" altLang="en-US" sz="1800" dirty="0" err="1">
                <a:latin typeface="Tahoma" panose="020B0604030504040204" pitchFamily="34" charset="0"/>
              </a:rPr>
              <a:t>Desember</a:t>
            </a:r>
            <a:r>
              <a:rPr lang="en-US" altLang="en-US" sz="1800" dirty="0">
                <a:latin typeface="Tahoma" panose="020B0604030504040204" pitchFamily="34" charset="0"/>
              </a:rPr>
              <a:t>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/>
      <p:bldP spid="201733" grpId="0"/>
      <p:bldP spid="2017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2074168" y="2590801"/>
          <a:ext cx="8060432" cy="34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79241" y="1219200"/>
            <a:ext cx="5400675" cy="1295400"/>
            <a:chOff x="0" y="0"/>
            <a:chExt cx="6202001" cy="1560105"/>
          </a:xfrm>
          <a:solidFill>
            <a:schemeClr val="tx2">
              <a:lumMod val="75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0" y="0"/>
              <a:ext cx="6202001" cy="1560105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5577" y="45885"/>
              <a:ext cx="4519329" cy="14683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0" tIns="114300" rIns="114300" bIns="114300" spcCol="1270" anchor="ctr"/>
            <a:lstStyle/>
            <a:p>
              <a:pPr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D" sz="2400" b="1" dirty="0" err="1">
                  <a:latin typeface="Arial" pitchFamily="34" charset="0"/>
                  <a:cs typeface="Arial" pitchFamily="34" charset="0"/>
                </a:rPr>
                <a:t>Pengikhtisaran</a:t>
              </a:r>
              <a:r>
                <a:rPr lang="en-ID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ID" sz="2400" b="1" dirty="0" err="1">
                  <a:latin typeface="Arial" pitchFamily="34" charset="0"/>
                  <a:cs typeface="Arial" pitchFamily="34" charset="0"/>
                </a:rPr>
                <a:t>akuntansi</a:t>
              </a:r>
              <a:r>
                <a:rPr lang="en-ID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ID" sz="2400" b="1" dirty="0" err="1">
                  <a:latin typeface="Arial" pitchFamily="34" charset="0"/>
                  <a:cs typeface="Arial" pitchFamily="34" charset="0"/>
                </a:rPr>
                <a:t>perusahaan</a:t>
              </a:r>
              <a:r>
                <a:rPr lang="en-ID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ID" sz="2400" b="1" dirty="0" err="1">
                  <a:latin typeface="Arial" pitchFamily="34" charset="0"/>
                  <a:cs typeface="Arial" pitchFamily="34" charset="0"/>
                </a:rPr>
                <a:t>dagang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627441" y="2209800"/>
            <a:ext cx="884237" cy="990600"/>
            <a:chOff x="5187932" y="1183080"/>
            <a:chExt cx="1014068" cy="1193921"/>
          </a:xfrm>
        </p:grpSpPr>
        <p:sp>
          <p:nvSpPr>
            <p:cNvPr id="14" name="Down Arrow 13"/>
            <p:cNvSpPr/>
            <p:nvPr/>
          </p:nvSpPr>
          <p:spPr>
            <a:xfrm>
              <a:off x="5187932" y="1362933"/>
              <a:ext cx="1014068" cy="1014068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5" name="Down Arrow 6"/>
            <p:cNvSpPr/>
            <p:nvPr/>
          </p:nvSpPr>
          <p:spPr>
            <a:xfrm>
              <a:off x="5415505" y="1183080"/>
              <a:ext cx="558922" cy="763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600"/>
            </a:p>
          </p:txBody>
        </p:sp>
      </p:grpSp>
    </p:spTree>
    <p:extLst>
      <p:ext uri="{BB962C8B-B14F-4D97-AF65-F5344CB8AC3E}">
        <p14:creationId xmlns:p14="http://schemas.microsoft.com/office/powerpoint/2010/main" val="18654400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7" name="Rectangle 7">
            <a:extLst>
              <a:ext uri="{FF2B5EF4-FFF2-40B4-BE49-F238E27FC236}">
                <a16:creationId xmlns:a16="http://schemas.microsoft.com/office/drawing/2014/main" id="{4C0FEEEA-1AC7-4875-B9E0-6F3DCFC98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549276"/>
            <a:ext cx="8229600" cy="392113"/>
          </a:xfrm>
        </p:spPr>
        <p:txBody>
          <a:bodyPr/>
          <a:lstStyle/>
          <a:p>
            <a:pPr eaLnBrk="1" hangingPunct="1"/>
            <a:r>
              <a:rPr lang="en-US" altLang="en-US" sz="3200"/>
              <a:t>PENDAPATAN YG DITERIMA DIMUKA</a:t>
            </a:r>
          </a:p>
        </p:txBody>
      </p:sp>
      <p:graphicFrame>
        <p:nvGraphicFramePr>
          <p:cNvPr id="204806" name="Object 6">
            <a:extLst>
              <a:ext uri="{FF2B5EF4-FFF2-40B4-BE49-F238E27FC236}">
                <a16:creationId xmlns:a16="http://schemas.microsoft.com/office/drawing/2014/main" id="{7FE1C354-71CE-4B04-9128-F0D67BB997A0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881188" y="4071938"/>
          <a:ext cx="879475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Visio" r:id="rId3" imgW="5204460" imgH="1353312" progId="Visio.Drawing.6">
                  <p:embed/>
                </p:oleObj>
              </mc:Choice>
              <mc:Fallback>
                <p:oleObj name="Visio" r:id="rId3" imgW="5204460" imgH="1353312" progId="Visio.Drawing.6">
                  <p:embed/>
                  <p:pic>
                    <p:nvPicPr>
                      <p:cNvPr id="204806" name="Object 6">
                        <a:extLst>
                          <a:ext uri="{FF2B5EF4-FFF2-40B4-BE49-F238E27FC236}">
                            <a16:creationId xmlns:a16="http://schemas.microsoft.com/office/drawing/2014/main" id="{7FE1C354-71CE-4B04-9128-F0D67BB997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4071938"/>
                        <a:ext cx="879475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5" name="Text Box 5">
            <a:extLst>
              <a:ext uri="{FF2B5EF4-FFF2-40B4-BE49-F238E27FC236}">
                <a16:creationId xmlns:a16="http://schemas.microsoft.com/office/drawing/2014/main" id="{950EE196-173A-4CD9-8138-89E2D7634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196976"/>
            <a:ext cx="78486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Tahoma" panose="020B0604030504040204" pitchFamily="34" charset="0"/>
              </a:rPr>
              <a:t>Contoh</a:t>
            </a:r>
            <a:r>
              <a:rPr lang="en-US" altLang="en-US" sz="1800" dirty="0">
                <a:latin typeface="Tahoma" panose="020B0604030504040204" pitchFamily="34" charset="0"/>
              </a:rPr>
              <a:t> :</a:t>
            </a:r>
            <a:endParaRPr lang="en-US" altLang="en-US" sz="1800" b="1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Tahoma" panose="020B0604030504040204" pitchFamily="34" charset="0"/>
              </a:rPr>
              <a:t>Neraca</a:t>
            </a:r>
            <a:r>
              <a:rPr lang="en-US" altLang="en-US" sz="1800" b="1" dirty="0">
                <a:latin typeface="Tahoma" panose="020B0604030504040204" pitchFamily="34" charset="0"/>
              </a:rPr>
              <a:t> </a:t>
            </a:r>
            <a:r>
              <a:rPr lang="en-US" altLang="en-US" sz="1800" b="1" dirty="0" err="1">
                <a:latin typeface="Tahoma" panose="020B0604030504040204" pitchFamily="34" charset="0"/>
              </a:rPr>
              <a:t>Saldo</a:t>
            </a:r>
            <a:r>
              <a:rPr lang="en-US" altLang="en-US" sz="1800" b="1" dirty="0">
                <a:latin typeface="Tahoma" panose="020B0604030504040204" pitchFamily="34" charset="0"/>
              </a:rPr>
              <a:t> 31 </a:t>
            </a:r>
            <a:r>
              <a:rPr lang="en-US" altLang="en-US" sz="1800" b="1" dirty="0" err="1">
                <a:latin typeface="Tahoma" panose="020B0604030504040204" pitchFamily="34" charset="0"/>
              </a:rPr>
              <a:t>Desember</a:t>
            </a:r>
            <a:r>
              <a:rPr lang="en-US" altLang="en-US" sz="1800" b="1" dirty="0">
                <a:latin typeface="Tahoma" panose="020B0604030504040204" pitchFamily="34" charset="0"/>
              </a:rPr>
              <a:t> </a:t>
            </a:r>
            <a:r>
              <a:rPr lang="en-US" altLang="en-US" sz="1800" dirty="0">
                <a:latin typeface="Tahoma" panose="020B0604030504040204" pitchFamily="34" charset="0"/>
              </a:rPr>
              <a:t>2019</a:t>
            </a:r>
            <a:endParaRPr lang="de-DE" altLang="en-US" sz="1800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800" dirty="0">
                <a:latin typeface="Tahoma" panose="020B0604030504040204" pitchFamily="34" charset="0"/>
              </a:rPr>
              <a:t>	Bunga diterima dimuka	Rp. 1.200.000 (K)</a:t>
            </a:r>
            <a:br>
              <a:rPr lang="de-DE" altLang="en-US" sz="1800" dirty="0">
                <a:latin typeface="Tahoma" panose="020B0604030504040204" pitchFamily="34" charset="0"/>
              </a:rPr>
            </a:br>
            <a:r>
              <a:rPr lang="de-DE" altLang="en-US" sz="1800" dirty="0">
                <a:latin typeface="Tahoma" panose="020B0604030504040204" pitchFamily="34" charset="0"/>
              </a:rPr>
              <a:t>	Pendapatan Sewa		Rp. 4.800.000 (K)</a:t>
            </a:r>
            <a:endParaRPr lang="en-US" altLang="en-US" sz="1800" b="1" i="1" u="sng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i="1" u="sng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 u="sng" dirty="0">
                <a:latin typeface="Tahoma" panose="020B0604030504040204" pitchFamily="34" charset="0"/>
              </a:rPr>
              <a:t>Data </a:t>
            </a:r>
            <a:r>
              <a:rPr lang="en-US" altLang="en-US" sz="1800" b="1" i="1" u="sng" dirty="0" err="1">
                <a:latin typeface="Tahoma" panose="020B0604030504040204" pitchFamily="34" charset="0"/>
              </a:rPr>
              <a:t>penyesuaian</a:t>
            </a:r>
            <a:r>
              <a:rPr lang="en-US" altLang="en-US" sz="1800" b="1" i="1" u="sng" dirty="0">
                <a:latin typeface="Tahoma" panose="020B0604030504040204" pitchFamily="34" charset="0"/>
              </a:rPr>
              <a:t> 31 </a:t>
            </a:r>
            <a:r>
              <a:rPr lang="en-US" altLang="en-US" sz="1800" b="1" i="1" u="sng" dirty="0" err="1">
                <a:latin typeface="Tahoma" panose="020B0604030504040204" pitchFamily="34" charset="0"/>
              </a:rPr>
              <a:t>Desember</a:t>
            </a:r>
            <a:r>
              <a:rPr lang="en-US" altLang="en-US" sz="1800" b="1" i="1" u="sng" dirty="0">
                <a:latin typeface="Tahoma" panose="020B0604030504040204" pitchFamily="34" charset="0"/>
              </a:rPr>
              <a:t> 1990</a:t>
            </a:r>
            <a:endParaRPr lang="en-US" altLang="en-US" sz="1800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Tahoma" panose="020B0604030504040204" pitchFamily="34" charset="0"/>
              </a:rPr>
              <a:t>Bunga</a:t>
            </a:r>
            <a:r>
              <a:rPr lang="en-US" altLang="en-US" sz="1800" dirty="0">
                <a:latin typeface="Tahoma" panose="020B0604030504040204" pitchFamily="34" charset="0"/>
              </a:rPr>
              <a:t> yang </a:t>
            </a:r>
            <a:r>
              <a:rPr lang="en-US" altLang="en-US" sz="1800" dirty="0" err="1">
                <a:latin typeface="Tahoma" panose="020B0604030504040204" pitchFamily="34" charset="0"/>
              </a:rPr>
              <a:t>telah</a:t>
            </a:r>
            <a:r>
              <a:rPr lang="en-US" altLang="en-US" sz="1800" dirty="0">
                <a:latin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</a:rPr>
              <a:t>diterima</a:t>
            </a:r>
            <a:r>
              <a:rPr lang="en-US" altLang="en-US" sz="1800" dirty="0">
                <a:latin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</a:rPr>
              <a:t>untuk</a:t>
            </a:r>
            <a:r>
              <a:rPr lang="en-US" altLang="en-US" sz="1800" dirty="0">
                <a:latin typeface="Tahoma" panose="020B0604030504040204" pitchFamily="34" charset="0"/>
              </a:rPr>
              <a:t> masa 1 </a:t>
            </a:r>
            <a:r>
              <a:rPr lang="en-US" altLang="en-US" sz="1800" dirty="0" err="1">
                <a:latin typeface="Tahoma" panose="020B0604030504040204" pitchFamily="34" charset="0"/>
              </a:rPr>
              <a:t>tahun</a:t>
            </a:r>
            <a:r>
              <a:rPr lang="en-US" altLang="en-US" sz="1800" dirty="0">
                <a:latin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</a:rPr>
              <a:t>dimulai</a:t>
            </a:r>
            <a:r>
              <a:rPr lang="en-US" altLang="en-US" sz="1800" dirty="0">
                <a:latin typeface="Tahoma" panose="020B0604030504040204" pitchFamily="34" charset="0"/>
              </a:rPr>
              <a:t> 1 </a:t>
            </a:r>
            <a:r>
              <a:rPr lang="en-US" altLang="en-US" sz="1800" dirty="0" err="1">
                <a:latin typeface="Tahoma" panose="020B0604030504040204" pitchFamily="34" charset="0"/>
              </a:rPr>
              <a:t>Maret</a:t>
            </a:r>
            <a:r>
              <a:rPr lang="en-US" altLang="en-US" sz="1800" dirty="0">
                <a:latin typeface="Tahoma" panose="020B0604030504040204" pitchFamily="34" charset="0"/>
              </a:rPr>
              <a:t> 2019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Tahoma" panose="020B0604030504040204" pitchFamily="34" charset="0"/>
              </a:rPr>
              <a:t>Sewa</a:t>
            </a:r>
            <a:r>
              <a:rPr lang="en-US" altLang="en-US" sz="1800" dirty="0">
                <a:latin typeface="Tahoma" panose="020B0604030504040204" pitchFamily="34" charset="0"/>
              </a:rPr>
              <a:t> yang </a:t>
            </a:r>
            <a:r>
              <a:rPr lang="en-US" altLang="en-US" sz="1800" dirty="0" err="1">
                <a:latin typeface="Tahoma" panose="020B0604030504040204" pitchFamily="34" charset="0"/>
              </a:rPr>
              <a:t>telah</a:t>
            </a:r>
            <a:r>
              <a:rPr lang="en-US" altLang="en-US" sz="1800" dirty="0">
                <a:latin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</a:rPr>
              <a:t>dicatat</a:t>
            </a:r>
            <a:r>
              <a:rPr lang="en-US" altLang="en-US" sz="1800" dirty="0">
                <a:latin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</a:rPr>
              <a:t>dimulai</a:t>
            </a:r>
            <a:r>
              <a:rPr lang="en-US" altLang="en-US" sz="1800" dirty="0">
                <a:latin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</a:rPr>
              <a:t>awal</a:t>
            </a:r>
            <a:r>
              <a:rPr lang="en-US" altLang="en-US" sz="1800" dirty="0">
                <a:latin typeface="Tahoma" panose="020B0604030504040204" pitchFamily="34" charset="0"/>
              </a:rPr>
              <a:t> </a:t>
            </a:r>
            <a:r>
              <a:rPr lang="en-US" altLang="en-US" sz="1800" dirty="0" err="1">
                <a:latin typeface="Tahoma" panose="020B0604030504040204" pitchFamily="34" charset="0"/>
              </a:rPr>
              <a:t>agustus</a:t>
            </a:r>
            <a:r>
              <a:rPr lang="en-US" altLang="en-US" sz="1800" dirty="0">
                <a:latin typeface="Tahoma" panose="020B0604030504040204" pitchFamily="34" charset="0"/>
              </a:rPr>
              <a:t> 2019</a:t>
            </a:r>
          </a:p>
        </p:txBody>
      </p:sp>
      <p:sp>
        <p:nvSpPr>
          <p:cNvPr id="204809" name="Text Box 9">
            <a:extLst>
              <a:ext uri="{FF2B5EF4-FFF2-40B4-BE49-F238E27FC236}">
                <a16:creationId xmlns:a16="http://schemas.microsoft.com/office/drawing/2014/main" id="{3EB5006B-C3CF-4D28-AC10-190BDE0A9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3644901"/>
            <a:ext cx="3968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</a:rPr>
              <a:t>Ayat </a:t>
            </a:r>
            <a:r>
              <a:rPr lang="en-US" altLang="en-US" sz="1800" dirty="0" err="1">
                <a:latin typeface="Tahoma" panose="020B0604030504040204" pitchFamily="34" charset="0"/>
              </a:rPr>
              <a:t>Penyesuaian</a:t>
            </a:r>
            <a:r>
              <a:rPr lang="en-US" altLang="en-US" sz="1800" dirty="0">
                <a:latin typeface="Tahoma" panose="020B0604030504040204" pitchFamily="34" charset="0"/>
              </a:rPr>
              <a:t> 31 </a:t>
            </a:r>
            <a:r>
              <a:rPr lang="en-US" altLang="en-US" sz="1800" dirty="0" err="1">
                <a:latin typeface="Tahoma" panose="020B0604030504040204" pitchFamily="34" charset="0"/>
              </a:rPr>
              <a:t>Desember</a:t>
            </a:r>
            <a:r>
              <a:rPr lang="en-US" altLang="en-US" sz="1800" dirty="0">
                <a:latin typeface="Tahoma" panose="020B0604030504040204" pitchFamily="34" charset="0"/>
              </a:rPr>
              <a:t>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7" grpId="0"/>
      <p:bldP spid="204805" grpId="0"/>
      <p:bldP spid="2048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0" name="Rectangle 8">
            <a:extLst>
              <a:ext uri="{FF2B5EF4-FFF2-40B4-BE49-F238E27FC236}">
                <a16:creationId xmlns:a16="http://schemas.microsoft.com/office/drawing/2014/main" id="{B817BC59-B5C4-4427-B5BA-EBD65BD0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549275"/>
            <a:ext cx="8229600" cy="501650"/>
          </a:xfrm>
        </p:spPr>
        <p:txBody>
          <a:bodyPr/>
          <a:lstStyle/>
          <a:p>
            <a:pPr eaLnBrk="1" hangingPunct="1"/>
            <a:r>
              <a:rPr lang="en-US" altLang="en-US" sz="3200"/>
              <a:t>PENAKSIRAN PIUTANG TAK TERTAGIH</a:t>
            </a:r>
          </a:p>
        </p:txBody>
      </p:sp>
      <p:graphicFrame>
        <p:nvGraphicFramePr>
          <p:cNvPr id="207879" name="Object 7">
            <a:extLst>
              <a:ext uri="{FF2B5EF4-FFF2-40B4-BE49-F238E27FC236}">
                <a16:creationId xmlns:a16="http://schemas.microsoft.com/office/drawing/2014/main" id="{B2293929-1593-4340-A979-4B733423C30C}"/>
              </a:ext>
            </a:extLst>
          </p:cNvPr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506317"/>
              </p:ext>
            </p:extLst>
          </p:nvPr>
        </p:nvGraphicFramePr>
        <p:xfrm>
          <a:off x="1828800" y="3714750"/>
          <a:ext cx="10487025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Visio" r:id="rId3" imgW="6906463" imgH="1987296" progId="Visio.Drawing.6">
                  <p:embed/>
                </p:oleObj>
              </mc:Choice>
              <mc:Fallback>
                <p:oleObj name="Visio" r:id="rId3" imgW="6906463" imgH="1987296" progId="Visio.Drawing.6">
                  <p:embed/>
                  <p:pic>
                    <p:nvPicPr>
                      <p:cNvPr id="207879" name="Object 7">
                        <a:extLst>
                          <a:ext uri="{FF2B5EF4-FFF2-40B4-BE49-F238E27FC236}">
                            <a16:creationId xmlns:a16="http://schemas.microsoft.com/office/drawing/2014/main" id="{B2293929-1593-4340-A979-4B733423C3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14750"/>
                        <a:ext cx="10487025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8" name="Text Box 6">
            <a:extLst>
              <a:ext uri="{FF2B5EF4-FFF2-40B4-BE49-F238E27FC236}">
                <a16:creationId xmlns:a16="http://schemas.microsoft.com/office/drawing/2014/main" id="{FAE3276D-20ED-4E34-8CBF-C8AC84D3C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1" y="1341439"/>
            <a:ext cx="100663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Contoh</a:t>
            </a:r>
            <a:r>
              <a:rPr lang="en-US" altLang="en-US" sz="1800" dirty="0">
                <a:latin typeface="Arial" panose="020B0604020202020204" pitchFamily="34" charset="0"/>
              </a:rPr>
              <a:t> :</a:t>
            </a:r>
            <a:endParaRPr lang="en-US" altLang="en-US" sz="18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Arial" panose="020B0604020202020204" pitchFamily="34" charset="0"/>
              </a:rPr>
              <a:t>Neraca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Saldo</a:t>
            </a:r>
            <a:r>
              <a:rPr lang="en-US" altLang="en-US" sz="1800" b="1" dirty="0">
                <a:latin typeface="Arial" panose="020B0604020202020204" pitchFamily="34" charset="0"/>
              </a:rPr>
              <a:t>, 31 </a:t>
            </a:r>
            <a:r>
              <a:rPr lang="en-US" altLang="en-US" sz="1800" b="1" dirty="0" err="1">
                <a:latin typeface="Arial" panose="020B0604020202020204" pitchFamily="34" charset="0"/>
              </a:rPr>
              <a:t>Desember</a:t>
            </a:r>
            <a:r>
              <a:rPr lang="en-US" altLang="en-US" sz="1800" b="1" dirty="0">
                <a:latin typeface="Arial" panose="020B0604020202020204" pitchFamily="34" charset="0"/>
              </a:rPr>
              <a:t> 2019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	</a:t>
            </a:r>
            <a:r>
              <a:rPr lang="en-US" altLang="en-US" sz="1800" dirty="0" err="1">
                <a:latin typeface="Arial" panose="020B0604020202020204" pitchFamily="34" charset="0"/>
              </a:rPr>
              <a:t>Piutang</a:t>
            </a:r>
            <a:r>
              <a:rPr lang="en-US" altLang="en-US" sz="1800" dirty="0">
                <a:latin typeface="Arial" panose="020B0604020202020204" pitchFamily="34" charset="0"/>
              </a:rPr>
              <a:t>				</a:t>
            </a:r>
            <a:r>
              <a:rPr lang="en-US" altLang="en-US" sz="1800" dirty="0" err="1">
                <a:latin typeface="Arial" panose="020B0604020202020204" pitchFamily="34" charset="0"/>
              </a:rPr>
              <a:t>Rp</a:t>
            </a:r>
            <a:r>
              <a:rPr lang="en-US" altLang="en-US" sz="1800" dirty="0">
                <a:latin typeface="Arial" panose="020B0604020202020204" pitchFamily="34" charset="0"/>
              </a:rPr>
              <a:t>. 10.000.000 (D)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	</a:t>
            </a:r>
            <a:r>
              <a:rPr lang="en-US" altLang="en-US" sz="1800" dirty="0" err="1">
                <a:latin typeface="Arial" panose="020B0604020202020204" pitchFamily="34" charset="0"/>
              </a:rPr>
              <a:t>Cadangan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Pengahapusan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Piutang</a:t>
            </a:r>
            <a:r>
              <a:rPr lang="en-US" altLang="en-US" sz="1800" dirty="0">
                <a:latin typeface="Arial" panose="020B0604020202020204" pitchFamily="34" charset="0"/>
              </a:rPr>
              <a:t> 	</a:t>
            </a:r>
            <a:r>
              <a:rPr lang="en-US" altLang="en-US" sz="1800" dirty="0" err="1">
                <a:latin typeface="Arial" panose="020B0604020202020204" pitchFamily="34" charset="0"/>
              </a:rPr>
              <a:t>Rp</a:t>
            </a:r>
            <a:r>
              <a:rPr lang="en-US" altLang="en-US" sz="1800" dirty="0">
                <a:latin typeface="Arial" panose="020B0604020202020204" pitchFamily="34" charset="0"/>
              </a:rPr>
              <a:t>.      500.000 (K)</a:t>
            </a:r>
            <a:endParaRPr lang="en-US" altLang="en-US" sz="1800" b="1" i="1" u="sng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i="1" u="sng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 u="sng" dirty="0">
                <a:latin typeface="Arial" panose="020B0604020202020204" pitchFamily="34" charset="0"/>
              </a:rPr>
              <a:t>Data </a:t>
            </a:r>
            <a:r>
              <a:rPr lang="en-US" altLang="en-US" sz="1800" b="1" i="1" u="sng" dirty="0" err="1">
                <a:latin typeface="Arial" panose="020B0604020202020204" pitchFamily="34" charset="0"/>
              </a:rPr>
              <a:t>Penyesuaian</a:t>
            </a:r>
            <a:r>
              <a:rPr lang="en-US" altLang="en-US" sz="1800" b="1" i="1" u="sng" dirty="0">
                <a:latin typeface="Arial" panose="020B0604020202020204" pitchFamily="34" charset="0"/>
              </a:rPr>
              <a:t>  31 </a:t>
            </a:r>
            <a:r>
              <a:rPr lang="en-US" altLang="en-US" sz="1800" b="1" i="1" u="sng" dirty="0" err="1">
                <a:latin typeface="Arial" panose="020B0604020202020204" pitchFamily="34" charset="0"/>
              </a:rPr>
              <a:t>Desember</a:t>
            </a:r>
            <a:r>
              <a:rPr lang="en-US" altLang="en-US" sz="1800" b="1" i="1" u="sng" dirty="0">
                <a:latin typeface="Arial" panose="020B0604020202020204" pitchFamily="34" charset="0"/>
              </a:rPr>
              <a:t> 2019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Kerugian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Penghapusan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Piutang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tahun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ini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sebesar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Rp</a:t>
            </a:r>
            <a:r>
              <a:rPr lang="en-US" altLang="en-US" sz="1800" dirty="0">
                <a:latin typeface="Arial" panose="020B0604020202020204" pitchFamily="34" charset="0"/>
              </a:rPr>
              <a:t>. 200.000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Cadangan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Penghapusan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Piutang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ditaksir</a:t>
            </a:r>
            <a:r>
              <a:rPr lang="en-US" altLang="en-US" sz="1800" dirty="0">
                <a:latin typeface="Arial" panose="020B0604020202020204" pitchFamily="34" charset="0"/>
              </a:rPr>
              <a:t> 6 % </a:t>
            </a:r>
            <a:r>
              <a:rPr lang="en-US" altLang="en-US" sz="1800" dirty="0" err="1">
                <a:latin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Piutang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0" grpId="0"/>
      <p:bldP spid="2078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60859" y="1615914"/>
            <a:ext cx="5516057" cy="878864"/>
          </a:xfrm>
          <a:prstGeom prst="rect">
            <a:avLst/>
          </a:prstGeom>
          <a:noFill/>
        </p:spPr>
        <p:txBody>
          <a:bodyPr wrap="square" lIns="87028" tIns="43514" rIns="87028" bIns="43514">
            <a:spAutoFit/>
          </a:bodyPr>
          <a:lstStyle/>
          <a:p>
            <a:pPr algn="ctr"/>
            <a:r>
              <a:rPr lang="en-US" sz="5140" b="1" spc="48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Thank You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C96A5AE-BE43-441C-97E4-4EE20FFE9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 t="5681" r="26875" b="25597"/>
          <a:stretch>
            <a:fillRect/>
          </a:stretch>
        </p:blipFill>
        <p:spPr bwMode="auto">
          <a:xfrm>
            <a:off x="371475" y="385764"/>
            <a:ext cx="5915025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12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70736327"/>
              </p:ext>
            </p:extLst>
          </p:nvPr>
        </p:nvGraphicFramePr>
        <p:xfrm>
          <a:off x="2832444" y="528062"/>
          <a:ext cx="7354544" cy="81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469827" y="1340445"/>
            <a:ext cx="2460930" cy="502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5" b="1" dirty="0" err="1"/>
              <a:t>Neraca</a:t>
            </a:r>
            <a:r>
              <a:rPr lang="en-US" sz="2665" b="1" dirty="0"/>
              <a:t> </a:t>
            </a:r>
            <a:r>
              <a:rPr lang="en-US" sz="2665" b="1" dirty="0" err="1"/>
              <a:t>Saldo</a:t>
            </a:r>
            <a:endParaRPr lang="en-US" sz="2665" dirty="0"/>
          </a:p>
        </p:txBody>
      </p:sp>
      <p:sp>
        <p:nvSpPr>
          <p:cNvPr id="6" name="Rectangle 5"/>
          <p:cNvSpPr/>
          <p:nvPr/>
        </p:nvSpPr>
        <p:spPr>
          <a:xfrm>
            <a:off x="1400176" y="1906007"/>
            <a:ext cx="10058399" cy="912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5" i="1" dirty="0" err="1"/>
              <a:t>Neraca</a:t>
            </a:r>
            <a:r>
              <a:rPr lang="en-US" sz="2665" i="1" dirty="0"/>
              <a:t> </a:t>
            </a:r>
            <a:r>
              <a:rPr lang="en-US" sz="2665" i="1" dirty="0" err="1"/>
              <a:t>saldo</a:t>
            </a:r>
            <a:r>
              <a:rPr lang="en-US" sz="2665" i="1" dirty="0"/>
              <a:t> </a:t>
            </a:r>
            <a:r>
              <a:rPr lang="en-US" sz="2665" dirty="0" err="1"/>
              <a:t>adalah</a:t>
            </a:r>
            <a:r>
              <a:rPr lang="en-US" sz="2665" dirty="0"/>
              <a:t> </a:t>
            </a:r>
            <a:r>
              <a:rPr lang="en-US" sz="2665" dirty="0" err="1"/>
              <a:t>daftar</a:t>
            </a:r>
            <a:r>
              <a:rPr lang="en-US" sz="2665" dirty="0"/>
              <a:t> yang </a:t>
            </a:r>
            <a:r>
              <a:rPr lang="en-US" sz="2665" dirty="0" err="1"/>
              <a:t>memuat</a:t>
            </a:r>
            <a:r>
              <a:rPr lang="en-US" sz="2665" dirty="0"/>
              <a:t> </a:t>
            </a:r>
            <a:r>
              <a:rPr lang="en-US" sz="2665" dirty="0" err="1"/>
              <a:t>saldo</a:t>
            </a:r>
            <a:r>
              <a:rPr lang="en-US" sz="2665" dirty="0"/>
              <a:t> </a:t>
            </a:r>
            <a:r>
              <a:rPr lang="en-US" sz="2665" dirty="0" err="1"/>
              <a:t>dari</a:t>
            </a:r>
            <a:r>
              <a:rPr lang="en-US" sz="2665" dirty="0"/>
              <a:t> </a:t>
            </a:r>
            <a:r>
              <a:rPr lang="en-US" sz="2665" dirty="0" err="1"/>
              <a:t>akun-akun</a:t>
            </a:r>
            <a:r>
              <a:rPr lang="en-US" sz="2665" dirty="0"/>
              <a:t> yang </a:t>
            </a:r>
            <a:r>
              <a:rPr lang="en-US" sz="2665" dirty="0" err="1"/>
              <a:t>terdapat</a:t>
            </a:r>
            <a:r>
              <a:rPr lang="en-US" sz="2665" dirty="0"/>
              <a:t> </a:t>
            </a:r>
            <a:r>
              <a:rPr lang="en-US" sz="2665" dirty="0" err="1"/>
              <a:t>dalam</a:t>
            </a:r>
            <a:r>
              <a:rPr lang="en-US" sz="2665" dirty="0"/>
              <a:t> </a:t>
            </a:r>
            <a:r>
              <a:rPr lang="en-US" sz="2665" dirty="0" err="1"/>
              <a:t>buku</a:t>
            </a:r>
            <a:r>
              <a:rPr lang="en-US" sz="2665" dirty="0"/>
              <a:t> </a:t>
            </a:r>
            <a:r>
              <a:rPr lang="en-US" sz="2665" dirty="0" err="1"/>
              <a:t>besar</a:t>
            </a:r>
            <a:r>
              <a:rPr lang="en-US" sz="2665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6" y="3428999"/>
            <a:ext cx="10215450" cy="2538321"/>
          </a:xfrm>
          <a:prstGeom prst="rect">
            <a:avLst/>
          </a:prstGeom>
          <a:noFill/>
          <a:ln>
            <a:noFill/>
          </a:ln>
          <a:effectLst>
            <a:glow rad="127000">
              <a:schemeClr val="tx2">
                <a:lumMod val="40000"/>
                <a:lumOff val="60000"/>
                <a:alpha val="99000"/>
              </a:schemeClr>
            </a:glo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91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38400" y="337268"/>
            <a:ext cx="5410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557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ID" sz="2400" b="1" dirty="0" err="1">
                <a:latin typeface="Arial" pitchFamily="34" charset="0"/>
                <a:cs typeface="Arial" pitchFamily="34" charset="0"/>
              </a:rPr>
              <a:t>Neraca</a:t>
            </a:r>
            <a:r>
              <a:rPr lang="en-ID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>
                <a:latin typeface="Arial" pitchFamily="34" charset="0"/>
                <a:cs typeface="Arial" pitchFamily="34" charset="0"/>
              </a:rPr>
              <a:t>Saldo</a:t>
            </a:r>
            <a:r>
              <a:rPr lang="en-ID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ID" sz="2400" b="1" dirty="0" err="1">
                <a:latin typeface="Arial" pitchFamily="34" charset="0"/>
                <a:cs typeface="Arial" pitchFamily="34" charset="0"/>
              </a:rPr>
              <a:t>Apakah</a:t>
            </a:r>
            <a:r>
              <a:rPr lang="en-ID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>
                <a:latin typeface="Arial" pitchFamily="34" charset="0"/>
                <a:cs typeface="Arial" pitchFamily="34" charset="0"/>
              </a:rPr>
              <a:t>Fungsinya</a:t>
            </a:r>
            <a:r>
              <a:rPr lang="en-ID" sz="2400" b="1" dirty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Content Placeholder 3" descr="Nerac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6583" y="2048924"/>
            <a:ext cx="8463379" cy="45889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ardrop 9"/>
          <p:cNvSpPr/>
          <p:nvPr/>
        </p:nvSpPr>
        <p:spPr>
          <a:xfrm>
            <a:off x="442913" y="1071563"/>
            <a:ext cx="5043487" cy="1443038"/>
          </a:xfrm>
          <a:prstGeom prst="teardrop">
            <a:avLst>
              <a:gd name="adj" fmla="val 92093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Arial" charset="0"/>
                <a:cs typeface="Arial" charset="0"/>
              </a:rPr>
              <a:t>Daftar</a:t>
            </a:r>
            <a:r>
              <a:rPr lang="en-US" sz="1600" dirty="0">
                <a:latin typeface="Arial" charset="0"/>
                <a:cs typeface="Arial" charset="0"/>
              </a:rPr>
              <a:t> yang </a:t>
            </a:r>
            <a:r>
              <a:rPr lang="en-US" sz="1600" dirty="0" err="1">
                <a:latin typeface="Arial" charset="0"/>
                <a:cs typeface="Arial" charset="0"/>
              </a:rPr>
              <a:t>menyajikan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saldo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akun-akun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buku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besar</a:t>
            </a:r>
            <a:r>
              <a:rPr lang="en-US" sz="1600" dirty="0">
                <a:latin typeface="Arial" charset="0"/>
                <a:cs typeface="Arial" charset="0"/>
              </a:rPr>
              <a:t>. </a:t>
            </a:r>
            <a:r>
              <a:rPr lang="en-US" sz="1600" dirty="0" err="1">
                <a:latin typeface="Arial" charset="0"/>
                <a:cs typeface="Arial" charset="0"/>
              </a:rPr>
              <a:t>Neraca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saldo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berfungsi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mengecek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kebenaran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pencatatan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akun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buku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besar</a:t>
            </a:r>
            <a:r>
              <a:rPr lang="en-US" sz="1600" dirty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5" name="Picture 4" descr="logo return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50" y="6172200"/>
            <a:ext cx="3175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0296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1. </a:t>
            </a:r>
            <a:r>
              <a:rPr lang="id-ID" sz="4000" dirty="0"/>
              <a:t>Pengertia dan tujuan jurnal penyesuaian (adjustment journal</a:t>
            </a:r>
            <a:r>
              <a:rPr lang="id-ID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10883902" cy="4195481"/>
          </a:xfrm>
        </p:spPr>
        <p:txBody>
          <a:bodyPr>
            <a:normAutofit/>
          </a:bodyPr>
          <a:lstStyle/>
          <a:p>
            <a:r>
              <a:rPr lang="id-ID" sz="2800" dirty="0">
                <a:solidFill>
                  <a:srgbClr val="FF0000"/>
                </a:solidFill>
              </a:rPr>
              <a:t>jurnal penyesuaian (adjustment journal) </a:t>
            </a:r>
            <a:r>
              <a:rPr lang="id-ID" sz="2800" dirty="0"/>
              <a:t>adalah</a:t>
            </a:r>
          </a:p>
          <a:p>
            <a:pPr>
              <a:buNone/>
            </a:pPr>
            <a:r>
              <a:rPr lang="id-ID" sz="2800" dirty="0"/>
              <a:t>     jurnal untuk mengadakan penyesuaian catatan-catatan dengan keadaan atau fakta yang sebenarnya pada akhir periode</a:t>
            </a:r>
          </a:p>
          <a:p>
            <a:r>
              <a:rPr lang="id-ID" sz="2800" dirty="0">
                <a:solidFill>
                  <a:srgbClr val="FF0000"/>
                </a:solidFill>
              </a:rPr>
              <a:t>Tujuannya adalah </a:t>
            </a:r>
            <a:r>
              <a:rPr lang="id-ID" sz="2800" dirty="0"/>
              <a:t>agar setiap perkiraan riil dan perkiraan nominal dapat menunjukkan besarnya harta, utang, modal, pendapatan, dan beban yang sebenarnya dan seharusnya diakui pada akhir periode.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D1F88C45-1EC4-4EFD-B37B-9FF117B17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6" y="476250"/>
            <a:ext cx="10158412" cy="850900"/>
          </a:xfrm>
        </p:spPr>
        <p:txBody>
          <a:bodyPr/>
          <a:lstStyle/>
          <a:p>
            <a:pPr eaLnBrk="1" hangingPunct="1"/>
            <a:r>
              <a:rPr lang="en-US" altLang="en-US" sz="2800" b="1" dirty="0" err="1"/>
              <a:t>Akun-akun</a:t>
            </a:r>
            <a:r>
              <a:rPr lang="en-US" altLang="en-US" sz="2800" b="1" dirty="0"/>
              <a:t> yang </a:t>
            </a:r>
            <a:r>
              <a:rPr lang="en-US" altLang="en-US" sz="2800" b="1" dirty="0" err="1"/>
              <a:t>memerlukan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jurnal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penyesuaian</a:t>
            </a:r>
            <a:r>
              <a:rPr lang="en-US" altLang="en-US" sz="2800" b="1" dirty="0"/>
              <a:t> 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927EE82F-481A-42F8-9834-A95A61277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288" y="1327149"/>
            <a:ext cx="10615612" cy="4765675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b="1" dirty="0" err="1"/>
              <a:t>Persediaan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Barang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Dagang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(</a:t>
            </a:r>
            <a:r>
              <a:rPr lang="en-US" altLang="en-US" sz="2400" b="1" i="1" dirty="0" err="1"/>
              <a:t>Merchadise</a:t>
            </a:r>
            <a:r>
              <a:rPr lang="en-US" altLang="en-US" sz="2400" b="1" i="1" dirty="0"/>
              <a:t> Inventory)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b="1" dirty="0" err="1"/>
              <a:t>Persediaan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Perlengkapan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(Supplies)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b="1" dirty="0" err="1"/>
              <a:t>Penyusutan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Aktiva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Tetap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(Depreciation of  Fixed  Asset)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b="1" dirty="0" err="1"/>
              <a:t>Biaya-biaya</a:t>
            </a:r>
            <a:r>
              <a:rPr lang="en-US" altLang="en-US" sz="2400" b="1" dirty="0"/>
              <a:t> yang </a:t>
            </a:r>
            <a:r>
              <a:rPr lang="en-US" altLang="en-US" sz="2400" b="1" dirty="0" err="1"/>
              <a:t>masih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harus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dibayar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(</a:t>
            </a:r>
            <a:r>
              <a:rPr lang="en-US" altLang="en-US" sz="2400" b="1" i="1" dirty="0" err="1"/>
              <a:t>Accured</a:t>
            </a:r>
            <a:r>
              <a:rPr lang="en-US" altLang="en-US" sz="2400" b="1" i="1" dirty="0"/>
              <a:t> Expenses)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b="1" dirty="0" err="1"/>
              <a:t>Pendapatan-pendapatan</a:t>
            </a:r>
            <a:r>
              <a:rPr lang="en-US" altLang="en-US" sz="2400" b="1" dirty="0"/>
              <a:t> yang </a:t>
            </a:r>
            <a:r>
              <a:rPr lang="en-US" altLang="en-US" sz="2400" b="1" dirty="0" err="1"/>
              <a:t>masih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harus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diterima</a:t>
            </a:r>
            <a:r>
              <a:rPr lang="en-US" altLang="en-US" sz="2400" b="1" dirty="0"/>
              <a:t>  </a:t>
            </a:r>
            <a:r>
              <a:rPr lang="en-US" altLang="en-US" sz="2400" b="1" i="1" dirty="0"/>
              <a:t>(</a:t>
            </a:r>
            <a:r>
              <a:rPr lang="en-US" altLang="en-US" sz="2400" b="1" i="1" dirty="0" err="1"/>
              <a:t>Accured</a:t>
            </a:r>
            <a:r>
              <a:rPr lang="en-US" altLang="en-US" sz="2400" b="1" i="1" dirty="0"/>
              <a:t> Income)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b="1" dirty="0" err="1"/>
              <a:t>Biaya</a:t>
            </a:r>
            <a:r>
              <a:rPr lang="en-US" altLang="en-US" sz="2400" b="1" dirty="0"/>
              <a:t> - </a:t>
            </a:r>
            <a:r>
              <a:rPr lang="en-US" altLang="en-US" sz="2400" b="1" dirty="0" err="1"/>
              <a:t>biaya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dibayar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dimuka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(Prepaid Expenses)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b="1" dirty="0" err="1"/>
              <a:t>Pendapatan-pendapatan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diterima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dimuka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(Unearned Income)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b="1" dirty="0" err="1"/>
              <a:t>Penaksiran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Piutang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tak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tertagih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(Bad Debt)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b="1" dirty="0" err="1"/>
              <a:t>Penyesuaian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saldo</a:t>
            </a:r>
            <a:r>
              <a:rPr lang="en-US" altLang="en-US" sz="2400" b="1" dirty="0"/>
              <a:t> kas </a:t>
            </a:r>
            <a:r>
              <a:rPr lang="en-US" altLang="en-US" sz="2400" b="1" dirty="0" err="1"/>
              <a:t>dengan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rekening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koran</a:t>
            </a:r>
            <a:endParaRPr lang="en-US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8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85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  <p:bldP spid="1853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381000"/>
            <a:ext cx="4392612" cy="1112838"/>
            <a:chOff x="2738701" y="1228157"/>
            <a:chExt cx="3040228" cy="1216091"/>
          </a:xfrm>
        </p:grpSpPr>
        <p:sp>
          <p:nvSpPr>
            <p:cNvPr id="5" name="Chevron 4"/>
            <p:cNvSpPr/>
            <p:nvPr/>
          </p:nvSpPr>
          <p:spPr>
            <a:xfrm>
              <a:off x="2738701" y="1228157"/>
              <a:ext cx="3040228" cy="121609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vron 4"/>
            <p:cNvSpPr/>
            <p:nvPr/>
          </p:nvSpPr>
          <p:spPr>
            <a:xfrm>
              <a:off x="3163648" y="1228157"/>
              <a:ext cx="2190333" cy="1216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4013" tIns="34671" rIns="34671" bIns="34671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D" sz="2400" b="1" dirty="0" err="1"/>
                <a:t>Jurnal</a:t>
              </a:r>
              <a:r>
                <a:rPr lang="en-ID" sz="2400" b="1" dirty="0"/>
                <a:t> </a:t>
              </a:r>
              <a:r>
                <a:rPr lang="en-ID" sz="2400" b="1" dirty="0" err="1"/>
                <a:t>Penyesuaian</a:t>
              </a:r>
              <a:r>
                <a:rPr lang="en-ID" sz="2400" b="1" dirty="0"/>
                <a:t>, </a:t>
              </a:r>
              <a:r>
                <a:rPr lang="en-ID" sz="2400" b="1" dirty="0" err="1"/>
                <a:t>Apa</a:t>
              </a:r>
              <a:r>
                <a:rPr lang="en-ID" sz="2400" b="1" dirty="0"/>
                <a:t> </a:t>
              </a:r>
              <a:r>
                <a:rPr lang="en-ID" sz="2400" b="1" dirty="0" err="1"/>
                <a:t>Fungsinya</a:t>
              </a:r>
              <a:r>
                <a:rPr lang="en-ID" sz="2400" b="1" dirty="0"/>
                <a:t>?</a:t>
              </a:r>
              <a:endParaRPr lang="en-US" sz="2400" b="1" dirty="0"/>
            </a:p>
          </p:txBody>
        </p:sp>
      </p:grpSp>
      <p:sp>
        <p:nvSpPr>
          <p:cNvPr id="10" name="Up Arrow Callout 9"/>
          <p:cNvSpPr/>
          <p:nvPr/>
        </p:nvSpPr>
        <p:spPr>
          <a:xfrm>
            <a:off x="2057400" y="1676400"/>
            <a:ext cx="3200400" cy="2362200"/>
          </a:xfrm>
          <a:prstGeom prst="upArrowCallout">
            <a:avLst>
              <a:gd name="adj1" fmla="val 36352"/>
              <a:gd name="adj2" fmla="val 31284"/>
              <a:gd name="adj3" fmla="val 21560"/>
              <a:gd name="adj4" fmla="val 68723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charset="0"/>
                <a:cs typeface="Arial" charset="0"/>
              </a:rPr>
              <a:t>Menutupi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kelemahan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pencatatan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neraca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saldo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sehingga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tidak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terjadi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kesalahan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dalam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menyusun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laporan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keuangan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48400" y="16764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charset="0"/>
                <a:cs typeface="Arial" charset="0"/>
              </a:rPr>
              <a:t>Bagaimana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pencatatan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jurnal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penyesuaian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untuk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persediaan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barang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dagang</a:t>
            </a:r>
            <a:r>
              <a:rPr lang="en-US" dirty="0"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13" name="Folded Corner 12"/>
          <p:cNvSpPr/>
          <p:nvPr/>
        </p:nvSpPr>
        <p:spPr>
          <a:xfrm>
            <a:off x="5029200" y="4267200"/>
            <a:ext cx="5410200" cy="2209800"/>
          </a:xfrm>
          <a:prstGeom prst="foldedCorner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5088" lvl="1">
              <a:tabLst>
                <a:tab pos="465138" algn="l"/>
                <a:tab pos="4005263" algn="l"/>
                <a:tab pos="4456113" algn="l"/>
              </a:tabLst>
            </a:pPr>
            <a:r>
              <a:rPr lang="en-ID" b="1" dirty="0" err="1">
                <a:latin typeface="Arial" charset="0"/>
                <a:cs typeface="Arial" charset="0"/>
              </a:rPr>
              <a:t>Pendekatan</a:t>
            </a:r>
            <a:r>
              <a:rPr lang="en-ID" b="1" dirty="0">
                <a:latin typeface="Arial" charset="0"/>
                <a:cs typeface="Arial" charset="0"/>
              </a:rPr>
              <a:t> </a:t>
            </a:r>
            <a:r>
              <a:rPr lang="en-ID" b="1" dirty="0" err="1">
                <a:latin typeface="Arial" charset="0"/>
                <a:cs typeface="Arial" charset="0"/>
              </a:rPr>
              <a:t>ikhtisar</a:t>
            </a:r>
            <a:r>
              <a:rPr lang="en-ID" b="1" dirty="0">
                <a:latin typeface="Arial" charset="0"/>
                <a:cs typeface="Arial" charset="0"/>
              </a:rPr>
              <a:t> </a:t>
            </a:r>
            <a:r>
              <a:rPr lang="en-ID" b="1" dirty="0" err="1">
                <a:latin typeface="Arial" charset="0"/>
                <a:cs typeface="Arial" charset="0"/>
              </a:rPr>
              <a:t>laba</a:t>
            </a:r>
            <a:r>
              <a:rPr lang="en-ID" b="1" dirty="0">
                <a:latin typeface="Arial" charset="0"/>
                <a:cs typeface="Arial" charset="0"/>
              </a:rPr>
              <a:t>/</a:t>
            </a:r>
            <a:r>
              <a:rPr lang="en-ID" b="1" dirty="0" err="1">
                <a:latin typeface="Arial" charset="0"/>
                <a:cs typeface="Arial" charset="0"/>
              </a:rPr>
              <a:t>rugi</a:t>
            </a:r>
            <a:endParaRPr lang="en-ID" b="1" dirty="0">
              <a:latin typeface="Arial" charset="0"/>
              <a:cs typeface="Arial" charset="0"/>
            </a:endParaRPr>
          </a:p>
          <a:p>
            <a:pPr marL="65088" lvl="1">
              <a:tabLst>
                <a:tab pos="465138" algn="l"/>
                <a:tab pos="4005263" algn="l"/>
                <a:tab pos="4456113" algn="l"/>
              </a:tabLst>
            </a:pPr>
            <a:r>
              <a:rPr lang="en-ID" dirty="0" err="1">
                <a:latin typeface="Arial" charset="0"/>
                <a:cs typeface="Arial" charset="0"/>
              </a:rPr>
              <a:t>Ikhtisar</a:t>
            </a:r>
            <a:r>
              <a:rPr lang="en-ID" dirty="0">
                <a:latin typeface="Arial" charset="0"/>
                <a:cs typeface="Arial" charset="0"/>
              </a:rPr>
              <a:t> </a:t>
            </a:r>
            <a:r>
              <a:rPr lang="en-ID" dirty="0" err="1">
                <a:latin typeface="Arial" charset="0"/>
                <a:cs typeface="Arial" charset="0"/>
              </a:rPr>
              <a:t>laba</a:t>
            </a:r>
            <a:r>
              <a:rPr lang="en-ID" dirty="0">
                <a:latin typeface="Arial" charset="0"/>
                <a:cs typeface="Arial" charset="0"/>
              </a:rPr>
              <a:t>/</a:t>
            </a:r>
            <a:r>
              <a:rPr lang="en-ID" dirty="0" err="1">
                <a:latin typeface="Arial" charset="0"/>
                <a:cs typeface="Arial" charset="0"/>
              </a:rPr>
              <a:t>rugi</a:t>
            </a:r>
            <a:r>
              <a:rPr lang="en-ID" dirty="0">
                <a:latin typeface="Arial" charset="0"/>
                <a:cs typeface="Arial" charset="0"/>
              </a:rPr>
              <a:t>	XXX</a:t>
            </a:r>
          </a:p>
          <a:p>
            <a:pPr marL="65088" lvl="1">
              <a:tabLst>
                <a:tab pos="465138" algn="l"/>
                <a:tab pos="4005263" algn="l"/>
                <a:tab pos="4456113" algn="l"/>
              </a:tabLst>
            </a:pPr>
            <a:r>
              <a:rPr lang="en-ID" dirty="0">
                <a:latin typeface="Arial" charset="0"/>
                <a:cs typeface="Arial" charset="0"/>
              </a:rPr>
              <a:t>	</a:t>
            </a:r>
            <a:r>
              <a:rPr lang="en-ID" dirty="0" err="1">
                <a:latin typeface="Arial" charset="0"/>
                <a:cs typeface="Arial" charset="0"/>
              </a:rPr>
              <a:t>Persediaan</a:t>
            </a:r>
            <a:r>
              <a:rPr lang="en-ID" dirty="0">
                <a:latin typeface="Arial" charset="0"/>
                <a:cs typeface="Arial" charset="0"/>
              </a:rPr>
              <a:t> </a:t>
            </a:r>
            <a:r>
              <a:rPr lang="en-ID" dirty="0" err="1">
                <a:latin typeface="Arial" charset="0"/>
                <a:cs typeface="Arial" charset="0"/>
              </a:rPr>
              <a:t>barang</a:t>
            </a:r>
            <a:r>
              <a:rPr lang="en-ID" dirty="0">
                <a:latin typeface="Arial" charset="0"/>
                <a:cs typeface="Arial" charset="0"/>
              </a:rPr>
              <a:t> </a:t>
            </a:r>
            <a:r>
              <a:rPr lang="en-ID" dirty="0" err="1">
                <a:latin typeface="Arial" charset="0"/>
                <a:cs typeface="Arial" charset="0"/>
              </a:rPr>
              <a:t>dagang</a:t>
            </a:r>
            <a:r>
              <a:rPr lang="en-ID" dirty="0">
                <a:latin typeface="Arial" charset="0"/>
                <a:cs typeface="Arial" charset="0"/>
              </a:rPr>
              <a:t> </a:t>
            </a:r>
            <a:r>
              <a:rPr lang="en-ID" dirty="0" err="1">
                <a:latin typeface="Arial" charset="0"/>
                <a:cs typeface="Arial" charset="0"/>
              </a:rPr>
              <a:t>awal</a:t>
            </a:r>
            <a:r>
              <a:rPr lang="en-ID" dirty="0">
                <a:latin typeface="Arial" charset="0"/>
                <a:cs typeface="Arial" charset="0"/>
              </a:rPr>
              <a:t>		XXX</a:t>
            </a:r>
          </a:p>
          <a:p>
            <a:pPr marL="65088" lvl="1">
              <a:tabLst>
                <a:tab pos="465138" algn="l"/>
                <a:tab pos="4005263" algn="l"/>
                <a:tab pos="4456113" algn="l"/>
              </a:tabLst>
            </a:pPr>
            <a:endParaRPr lang="en-ID" dirty="0">
              <a:latin typeface="Arial" charset="0"/>
              <a:cs typeface="Arial" charset="0"/>
            </a:endParaRPr>
          </a:p>
          <a:p>
            <a:pPr marL="65088" lvl="1">
              <a:tabLst>
                <a:tab pos="465138" algn="l"/>
                <a:tab pos="4005263" algn="l"/>
                <a:tab pos="4456113" algn="l"/>
              </a:tabLst>
            </a:pPr>
            <a:r>
              <a:rPr lang="en-ID" dirty="0" err="1">
                <a:latin typeface="Arial" charset="0"/>
                <a:cs typeface="Arial" charset="0"/>
              </a:rPr>
              <a:t>Persediaan</a:t>
            </a:r>
            <a:r>
              <a:rPr lang="en-ID" dirty="0">
                <a:latin typeface="Arial" charset="0"/>
                <a:cs typeface="Arial" charset="0"/>
              </a:rPr>
              <a:t> </a:t>
            </a:r>
            <a:r>
              <a:rPr lang="en-ID" dirty="0" err="1">
                <a:latin typeface="Arial" charset="0"/>
                <a:cs typeface="Arial" charset="0"/>
              </a:rPr>
              <a:t>barang</a:t>
            </a:r>
            <a:r>
              <a:rPr lang="en-ID" dirty="0">
                <a:latin typeface="Arial" charset="0"/>
                <a:cs typeface="Arial" charset="0"/>
              </a:rPr>
              <a:t> </a:t>
            </a:r>
            <a:r>
              <a:rPr lang="en-ID" dirty="0" err="1">
                <a:latin typeface="Arial" charset="0"/>
                <a:cs typeface="Arial" charset="0"/>
              </a:rPr>
              <a:t>dagang</a:t>
            </a:r>
            <a:r>
              <a:rPr lang="en-ID" dirty="0">
                <a:latin typeface="Arial" charset="0"/>
                <a:cs typeface="Arial" charset="0"/>
              </a:rPr>
              <a:t> </a:t>
            </a:r>
            <a:r>
              <a:rPr lang="en-ID" dirty="0" err="1">
                <a:latin typeface="Arial" charset="0"/>
                <a:cs typeface="Arial" charset="0"/>
              </a:rPr>
              <a:t>akhir</a:t>
            </a:r>
            <a:r>
              <a:rPr lang="en-ID" dirty="0">
                <a:latin typeface="Arial" charset="0"/>
                <a:cs typeface="Arial" charset="0"/>
              </a:rPr>
              <a:t>	XXX</a:t>
            </a:r>
          </a:p>
          <a:p>
            <a:pPr marL="65088" lvl="1">
              <a:tabLst>
                <a:tab pos="465138" algn="l"/>
                <a:tab pos="4005263" algn="l"/>
                <a:tab pos="4456113" algn="l"/>
              </a:tabLst>
            </a:pPr>
            <a:r>
              <a:rPr lang="en-ID" dirty="0">
                <a:latin typeface="Arial" charset="0"/>
                <a:cs typeface="Arial" charset="0"/>
              </a:rPr>
              <a:t>	</a:t>
            </a:r>
            <a:r>
              <a:rPr lang="en-ID" dirty="0" err="1">
                <a:latin typeface="Arial" charset="0"/>
                <a:cs typeface="Arial" charset="0"/>
              </a:rPr>
              <a:t>Ikhtisar</a:t>
            </a:r>
            <a:r>
              <a:rPr lang="en-ID" dirty="0">
                <a:latin typeface="Arial" charset="0"/>
                <a:cs typeface="Arial" charset="0"/>
              </a:rPr>
              <a:t> </a:t>
            </a:r>
            <a:r>
              <a:rPr lang="en-ID" dirty="0" err="1">
                <a:latin typeface="Arial" charset="0"/>
                <a:cs typeface="Arial" charset="0"/>
              </a:rPr>
              <a:t>laba</a:t>
            </a:r>
            <a:r>
              <a:rPr lang="en-ID" dirty="0">
                <a:latin typeface="Arial" charset="0"/>
                <a:cs typeface="Arial" charset="0"/>
              </a:rPr>
              <a:t>/</a:t>
            </a:r>
            <a:r>
              <a:rPr lang="en-ID" dirty="0" err="1">
                <a:latin typeface="Arial" charset="0"/>
                <a:cs typeface="Arial" charset="0"/>
              </a:rPr>
              <a:t>rugi</a:t>
            </a:r>
            <a:r>
              <a:rPr lang="en-ID" dirty="0">
                <a:latin typeface="Arial" charset="0"/>
                <a:cs typeface="Arial" charset="0"/>
              </a:rPr>
              <a:t>		XXX</a:t>
            </a:r>
            <a:endParaRPr lang="en-US" dirty="0">
              <a:latin typeface="Arial" charset="0"/>
              <a:cs typeface="Arial" charset="0"/>
            </a:endParaRPr>
          </a:p>
        </p:txBody>
      </p:sp>
      <p:cxnSp>
        <p:nvCxnSpPr>
          <p:cNvPr id="16" name="Curved Connector 15"/>
          <p:cNvCxnSpPr/>
          <p:nvPr/>
        </p:nvCxnSpPr>
        <p:spPr>
          <a:xfrm rot="10800000" flipV="1">
            <a:off x="6705602" y="2667000"/>
            <a:ext cx="1981198" cy="1447800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06386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228725" y="485775"/>
            <a:ext cx="9844087" cy="6003925"/>
          </a:xfrm>
        </p:spPr>
        <p:txBody>
          <a:bodyPr>
            <a:noAutofit/>
          </a:bodyPr>
          <a:lstStyle/>
          <a:p>
            <a:pPr marL="7938" lvl="1" indent="-7938">
              <a:spcBef>
                <a:spcPts val="0"/>
              </a:spcBef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US" sz="2400" b="1" dirty="0">
                <a:latin typeface="Arial" charset="0"/>
                <a:cs typeface="Arial" charset="0"/>
              </a:rPr>
              <a:t>Pendekatan Harga Pokok Penjualan (HPP</a:t>
            </a:r>
            <a:r>
              <a:rPr lang="en-US" sz="2400" dirty="0">
                <a:latin typeface="Arial" charset="0"/>
                <a:cs typeface="Arial" charset="0"/>
              </a:rPr>
              <a:t>)</a:t>
            </a:r>
          </a:p>
          <a:p>
            <a:pPr marL="7938" lvl="1" indent="-7938">
              <a:spcBef>
                <a:spcPts val="0"/>
              </a:spcBef>
              <a:buNone/>
              <a:tabLst>
                <a:tab pos="508000" algn="l"/>
                <a:tab pos="5368925" algn="l"/>
                <a:tab pos="5884863" algn="l"/>
              </a:tabLst>
            </a:pPr>
            <a:endParaRPr lang="en-US" sz="2400" dirty="0">
              <a:latin typeface="Arial" charset="0"/>
              <a:cs typeface="Arial" charset="0"/>
            </a:endParaRPr>
          </a:p>
          <a:p>
            <a:pPr marL="7938" lvl="1" indent="-7938">
              <a:spcBef>
                <a:spcPts val="0"/>
              </a:spcBef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2400" dirty="0">
                <a:latin typeface="Arial" charset="0"/>
                <a:cs typeface="Arial" charset="0"/>
              </a:rPr>
              <a:t>	HPP  	xxx</a:t>
            </a:r>
          </a:p>
          <a:p>
            <a:pPr marL="407988" lvl="2" indent="-7938">
              <a:spcBef>
                <a:spcPts val="0"/>
              </a:spcBef>
              <a:spcAft>
                <a:spcPts val="600"/>
              </a:spcAft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2400" dirty="0">
                <a:latin typeface="Arial" charset="0"/>
                <a:cs typeface="Arial" charset="0"/>
              </a:rPr>
              <a:t>		</a:t>
            </a:r>
            <a:r>
              <a:rPr lang="en-ID" sz="2400" dirty="0" err="1">
                <a:latin typeface="Arial" charset="0"/>
                <a:cs typeface="Arial" charset="0"/>
              </a:rPr>
              <a:t>Persediaan</a:t>
            </a:r>
            <a:r>
              <a:rPr lang="en-ID" sz="2400" dirty="0">
                <a:latin typeface="Arial" charset="0"/>
                <a:cs typeface="Arial" charset="0"/>
              </a:rPr>
              <a:t> </a:t>
            </a:r>
            <a:r>
              <a:rPr lang="en-ID" sz="2400" dirty="0" err="1">
                <a:latin typeface="Arial" charset="0"/>
                <a:cs typeface="Arial" charset="0"/>
              </a:rPr>
              <a:t>barang</a:t>
            </a:r>
            <a:r>
              <a:rPr lang="en-ID" sz="2400" dirty="0">
                <a:latin typeface="Arial" charset="0"/>
                <a:cs typeface="Arial" charset="0"/>
              </a:rPr>
              <a:t> </a:t>
            </a:r>
            <a:r>
              <a:rPr lang="en-ID" sz="2400" dirty="0" err="1">
                <a:latin typeface="Arial" charset="0"/>
                <a:cs typeface="Arial" charset="0"/>
              </a:rPr>
              <a:t>dagang</a:t>
            </a:r>
            <a:r>
              <a:rPr lang="en-ID" sz="2400" dirty="0">
                <a:latin typeface="Arial" charset="0"/>
                <a:cs typeface="Arial" charset="0"/>
              </a:rPr>
              <a:t> </a:t>
            </a:r>
            <a:r>
              <a:rPr lang="en-ID" sz="2400" dirty="0" err="1">
                <a:latin typeface="Arial" charset="0"/>
                <a:cs typeface="Arial" charset="0"/>
              </a:rPr>
              <a:t>awal</a:t>
            </a:r>
            <a:r>
              <a:rPr lang="en-ID" sz="2400" dirty="0">
                <a:latin typeface="Arial" charset="0"/>
                <a:cs typeface="Arial" charset="0"/>
              </a:rPr>
              <a:t>		xxx</a:t>
            </a:r>
          </a:p>
          <a:p>
            <a:pPr marL="7938" lvl="1" indent="-7938">
              <a:spcBef>
                <a:spcPts val="0"/>
              </a:spcBef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2400" dirty="0">
                <a:latin typeface="Arial" charset="0"/>
                <a:cs typeface="Arial" charset="0"/>
              </a:rPr>
              <a:t>	HPP 	xxx</a:t>
            </a:r>
          </a:p>
          <a:p>
            <a:pPr marL="7938" lvl="1" indent="-7938">
              <a:spcBef>
                <a:spcPts val="0"/>
              </a:spcBef>
              <a:spcAft>
                <a:spcPts val="600"/>
              </a:spcAft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2400" dirty="0">
                <a:latin typeface="Arial" charset="0"/>
                <a:cs typeface="Arial" charset="0"/>
              </a:rPr>
              <a:t>		</a:t>
            </a:r>
            <a:r>
              <a:rPr lang="en-ID" sz="2400" dirty="0" err="1">
                <a:latin typeface="Arial" charset="0"/>
                <a:cs typeface="Arial" charset="0"/>
              </a:rPr>
              <a:t>Pembeliaan</a:t>
            </a:r>
            <a:r>
              <a:rPr lang="en-ID" sz="2400" dirty="0">
                <a:latin typeface="Arial" charset="0"/>
                <a:cs typeface="Arial" charset="0"/>
              </a:rPr>
              <a:t>		xxx</a:t>
            </a:r>
          </a:p>
          <a:p>
            <a:pPr marL="7938" lvl="1" indent="-7938">
              <a:spcBef>
                <a:spcPts val="0"/>
              </a:spcBef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2400" dirty="0">
                <a:latin typeface="Arial" charset="0"/>
                <a:cs typeface="Arial" charset="0"/>
              </a:rPr>
              <a:t>	HPP 	xxx</a:t>
            </a:r>
          </a:p>
          <a:p>
            <a:pPr marL="7938" lvl="1" indent="-7938">
              <a:spcBef>
                <a:spcPts val="0"/>
              </a:spcBef>
              <a:spcAft>
                <a:spcPts val="600"/>
              </a:spcAft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2400" dirty="0">
                <a:latin typeface="Arial" charset="0"/>
                <a:cs typeface="Arial" charset="0"/>
              </a:rPr>
              <a:t>		</a:t>
            </a:r>
            <a:r>
              <a:rPr lang="en-ID" sz="2400" dirty="0" err="1">
                <a:latin typeface="Arial" charset="0"/>
                <a:cs typeface="Arial" charset="0"/>
              </a:rPr>
              <a:t>Beban</a:t>
            </a:r>
            <a:r>
              <a:rPr lang="en-ID" sz="2400" dirty="0">
                <a:latin typeface="Arial" charset="0"/>
                <a:cs typeface="Arial" charset="0"/>
              </a:rPr>
              <a:t> </a:t>
            </a:r>
            <a:r>
              <a:rPr lang="en-ID" sz="2400" dirty="0" err="1">
                <a:latin typeface="Arial" charset="0"/>
                <a:cs typeface="Arial" charset="0"/>
              </a:rPr>
              <a:t>angkut</a:t>
            </a:r>
            <a:r>
              <a:rPr lang="en-ID" sz="2400" dirty="0">
                <a:latin typeface="Arial" charset="0"/>
                <a:cs typeface="Arial" charset="0"/>
              </a:rPr>
              <a:t> </a:t>
            </a:r>
            <a:r>
              <a:rPr lang="en-ID" sz="2400" dirty="0" err="1">
                <a:latin typeface="Arial" charset="0"/>
                <a:cs typeface="Arial" charset="0"/>
              </a:rPr>
              <a:t>pembelian</a:t>
            </a:r>
            <a:r>
              <a:rPr lang="en-ID" sz="2400" dirty="0">
                <a:latin typeface="Arial" charset="0"/>
                <a:cs typeface="Arial" charset="0"/>
              </a:rPr>
              <a:t>		xxx</a:t>
            </a:r>
          </a:p>
          <a:p>
            <a:pPr marL="7938" lvl="1" indent="-7938">
              <a:spcBef>
                <a:spcPts val="0"/>
              </a:spcBef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2400" dirty="0">
                <a:latin typeface="Arial" charset="0"/>
                <a:cs typeface="Arial" charset="0"/>
              </a:rPr>
              <a:t>	</a:t>
            </a:r>
            <a:r>
              <a:rPr lang="en-ID" sz="2400" dirty="0" err="1">
                <a:latin typeface="Arial" charset="0"/>
                <a:cs typeface="Arial" charset="0"/>
              </a:rPr>
              <a:t>Retur</a:t>
            </a:r>
            <a:r>
              <a:rPr lang="en-ID" sz="2400" dirty="0">
                <a:latin typeface="Arial" charset="0"/>
                <a:cs typeface="Arial" charset="0"/>
              </a:rPr>
              <a:t> </a:t>
            </a:r>
            <a:r>
              <a:rPr lang="en-ID" sz="2400" dirty="0" err="1">
                <a:latin typeface="Arial" charset="0"/>
                <a:cs typeface="Arial" charset="0"/>
              </a:rPr>
              <a:t>pembelian</a:t>
            </a:r>
            <a:r>
              <a:rPr lang="en-ID" sz="2400" dirty="0">
                <a:latin typeface="Arial" charset="0"/>
                <a:cs typeface="Arial" charset="0"/>
              </a:rPr>
              <a:t> </a:t>
            </a:r>
            <a:r>
              <a:rPr lang="en-ID" sz="2400" dirty="0" err="1">
                <a:latin typeface="Arial" charset="0"/>
                <a:cs typeface="Arial" charset="0"/>
              </a:rPr>
              <a:t>dan</a:t>
            </a:r>
            <a:r>
              <a:rPr lang="en-ID" sz="2400" dirty="0">
                <a:latin typeface="Arial" charset="0"/>
                <a:cs typeface="Arial" charset="0"/>
              </a:rPr>
              <a:t> ph	xxx</a:t>
            </a:r>
          </a:p>
          <a:p>
            <a:pPr marL="7938" lvl="1" indent="-7938">
              <a:spcBef>
                <a:spcPts val="0"/>
              </a:spcBef>
              <a:spcAft>
                <a:spcPts val="600"/>
              </a:spcAft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2400" dirty="0">
                <a:latin typeface="Arial" charset="0"/>
                <a:cs typeface="Arial" charset="0"/>
              </a:rPr>
              <a:t>		HPP		xxx</a:t>
            </a:r>
          </a:p>
          <a:p>
            <a:pPr marL="7938" lvl="1" indent="-7938">
              <a:spcBef>
                <a:spcPts val="0"/>
              </a:spcBef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2400" dirty="0">
                <a:latin typeface="Arial" charset="0"/>
                <a:cs typeface="Arial" charset="0"/>
              </a:rPr>
              <a:t>	</a:t>
            </a:r>
            <a:r>
              <a:rPr lang="en-ID" sz="2400" dirty="0" err="1">
                <a:latin typeface="Arial" charset="0"/>
                <a:cs typeface="Arial" charset="0"/>
              </a:rPr>
              <a:t>Potongan</a:t>
            </a:r>
            <a:r>
              <a:rPr lang="en-ID" sz="2400" dirty="0">
                <a:latin typeface="Arial" charset="0"/>
                <a:cs typeface="Arial" charset="0"/>
              </a:rPr>
              <a:t> </a:t>
            </a:r>
            <a:r>
              <a:rPr lang="en-ID" sz="2400" dirty="0" err="1">
                <a:latin typeface="Arial" charset="0"/>
                <a:cs typeface="Arial" charset="0"/>
              </a:rPr>
              <a:t>pembelian</a:t>
            </a:r>
            <a:r>
              <a:rPr lang="en-ID" sz="2400" dirty="0">
                <a:latin typeface="Arial" charset="0"/>
                <a:cs typeface="Arial" charset="0"/>
              </a:rPr>
              <a:t>	xxx</a:t>
            </a:r>
          </a:p>
          <a:p>
            <a:pPr marL="7938" lvl="1" indent="-7938">
              <a:spcBef>
                <a:spcPts val="0"/>
              </a:spcBef>
              <a:spcAft>
                <a:spcPts val="600"/>
              </a:spcAft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2400" dirty="0">
                <a:latin typeface="Arial" charset="0"/>
                <a:cs typeface="Arial" charset="0"/>
              </a:rPr>
              <a:t>		HPP		xxx</a:t>
            </a:r>
          </a:p>
          <a:p>
            <a:pPr marL="7938" lvl="1" indent="-7938">
              <a:spcBef>
                <a:spcPts val="0"/>
              </a:spcBef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2400" dirty="0">
                <a:latin typeface="Arial" charset="0"/>
                <a:cs typeface="Arial" charset="0"/>
              </a:rPr>
              <a:t>	</a:t>
            </a:r>
            <a:r>
              <a:rPr lang="en-ID" sz="2400" dirty="0" err="1">
                <a:latin typeface="Arial" charset="0"/>
                <a:cs typeface="Arial" charset="0"/>
              </a:rPr>
              <a:t>Persediaan</a:t>
            </a:r>
            <a:r>
              <a:rPr lang="en-ID" sz="2400" dirty="0">
                <a:latin typeface="Arial" charset="0"/>
                <a:cs typeface="Arial" charset="0"/>
              </a:rPr>
              <a:t> </a:t>
            </a:r>
            <a:r>
              <a:rPr lang="en-ID" sz="2400" dirty="0" err="1">
                <a:latin typeface="Arial" charset="0"/>
                <a:cs typeface="Arial" charset="0"/>
              </a:rPr>
              <a:t>barang</a:t>
            </a:r>
            <a:r>
              <a:rPr lang="en-ID" sz="2400" dirty="0">
                <a:latin typeface="Arial" charset="0"/>
                <a:cs typeface="Arial" charset="0"/>
              </a:rPr>
              <a:t> </a:t>
            </a:r>
            <a:r>
              <a:rPr lang="en-ID" sz="2400" dirty="0" err="1">
                <a:latin typeface="Arial" charset="0"/>
                <a:cs typeface="Arial" charset="0"/>
              </a:rPr>
              <a:t>dagang</a:t>
            </a:r>
            <a:r>
              <a:rPr lang="en-ID" sz="2400" dirty="0">
                <a:latin typeface="Arial" charset="0"/>
                <a:cs typeface="Arial" charset="0"/>
              </a:rPr>
              <a:t> </a:t>
            </a:r>
            <a:r>
              <a:rPr lang="en-ID" sz="2400" dirty="0" err="1">
                <a:latin typeface="Arial" charset="0"/>
                <a:cs typeface="Arial" charset="0"/>
              </a:rPr>
              <a:t>akhir</a:t>
            </a:r>
            <a:r>
              <a:rPr lang="en-ID" sz="2400" dirty="0">
                <a:latin typeface="Arial" charset="0"/>
                <a:cs typeface="Arial" charset="0"/>
              </a:rPr>
              <a:t>	xxx</a:t>
            </a:r>
          </a:p>
          <a:p>
            <a:pPr marL="7938" lvl="1" indent="-7938">
              <a:spcBef>
                <a:spcPts val="0"/>
              </a:spcBef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2400" dirty="0">
                <a:latin typeface="Arial" charset="0"/>
                <a:cs typeface="Arial" charset="0"/>
              </a:rPr>
              <a:t>		HPP		xxx</a:t>
            </a:r>
          </a:p>
        </p:txBody>
      </p:sp>
      <p:pic>
        <p:nvPicPr>
          <p:cNvPr id="3" name="Picture 2" descr="logo return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50" y="6172200"/>
            <a:ext cx="3175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4158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Format ayat jurnal penyesuaian</a:t>
            </a:r>
          </a:p>
        </p:txBody>
      </p:sp>
      <p:pic>
        <p:nvPicPr>
          <p:cNvPr id="4" name="Content Placeholder 3" descr="Capture.PNGajp 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119" y="1857364"/>
            <a:ext cx="10652469" cy="371477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</TotalTime>
  <Words>396</Words>
  <Application>Microsoft Office PowerPoint</Application>
  <PresentationFormat>Widescreen</PresentationFormat>
  <Paragraphs>127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Century Gothic</vt:lpstr>
      <vt:lpstr>Tahoma</vt:lpstr>
      <vt:lpstr>Wingdings</vt:lpstr>
      <vt:lpstr>Wingdings 3</vt:lpstr>
      <vt:lpstr>Ion</vt:lpstr>
      <vt:lpstr>Microsoft Visio Drawing</vt:lpstr>
      <vt:lpstr>Pengikhtisaran akuntansi perusahaan dagang </vt:lpstr>
      <vt:lpstr>PowerPoint Presentation</vt:lpstr>
      <vt:lpstr>PowerPoint Presentation</vt:lpstr>
      <vt:lpstr>PowerPoint Presentation</vt:lpstr>
      <vt:lpstr>1. Pengertia dan tujuan jurnal penyesuaian (adjustment journal) </vt:lpstr>
      <vt:lpstr>Akun-akun yang memerlukan jurnal penyesuaian </vt:lpstr>
      <vt:lpstr>PowerPoint Presentation</vt:lpstr>
      <vt:lpstr>PowerPoint Presentation</vt:lpstr>
      <vt:lpstr>Format ayat jurnal penyesuaian</vt:lpstr>
      <vt:lpstr>Format ayat jurnal penyesuaian</vt:lpstr>
      <vt:lpstr>PowerPoint Presentation</vt:lpstr>
      <vt:lpstr>PERSEDIAAN BARANG DAGANG</vt:lpstr>
      <vt:lpstr>PowerPoint Presentation</vt:lpstr>
      <vt:lpstr>PERSEDIAAN PERLENGKAPAN</vt:lpstr>
      <vt:lpstr>PowerPoint Presentation</vt:lpstr>
      <vt:lpstr>PENYUSUTAN AKTIVA TETAP</vt:lpstr>
      <vt:lpstr>BIAYA-BIAYA YG MASIH HARUS DIBAYAR</vt:lpstr>
      <vt:lpstr>PENDAPATAN YG MASIH HARUS DITERIMA</vt:lpstr>
      <vt:lpstr>BIAYA DIBAYAR DIMUKA</vt:lpstr>
      <vt:lpstr>PENDAPATAN YG DITERIMA DIMUKA</vt:lpstr>
      <vt:lpstr>PENAKSIRAN PIUTANG TAK TERTAGIH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Pengikhtisaran akuntansi perusahaan dagang</dc:title>
  <dc:creator>user</dc:creator>
  <cp:lastModifiedBy>user</cp:lastModifiedBy>
  <cp:revision>11</cp:revision>
  <dcterms:created xsi:type="dcterms:W3CDTF">2021-02-04T07:04:37Z</dcterms:created>
  <dcterms:modified xsi:type="dcterms:W3CDTF">2021-02-04T10:54:16Z</dcterms:modified>
</cp:coreProperties>
</file>