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714752"/>
            <a:ext cx="7854696" cy="1000132"/>
          </a:xfrm>
        </p:spPr>
        <p:txBody>
          <a:bodyPr>
            <a:normAutofit/>
          </a:bodyPr>
          <a:lstStyle/>
          <a:p>
            <a:pPr algn="ctr"/>
            <a:r>
              <a:rPr lang="id-ID" altLang="zh-CN" sz="5000" b="1" dirty="0" smtClean="0"/>
              <a:t>Penggunaan </a:t>
            </a:r>
            <a:r>
              <a:rPr lang="en-US" altLang="zh-CN" sz="5000" b="1" dirty="0" smtClean="0"/>
              <a:t>K</a:t>
            </a:r>
            <a:r>
              <a:rPr lang="id-ID" altLang="zh-CN" sz="5000" b="1" dirty="0" smtClean="0"/>
              <a:t>ata </a:t>
            </a:r>
            <a:r>
              <a:rPr lang="zh-CN" altLang="en-US" sz="5000" b="1" dirty="0" smtClean="0"/>
              <a:t>在 </a:t>
            </a:r>
            <a:r>
              <a:rPr lang="en-US" altLang="zh-CN" sz="5000" b="1" dirty="0" err="1" smtClean="0"/>
              <a:t>zài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Kata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en-US" altLang="zh-CN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kata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kerja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diikuti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oleh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keterangan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tempat</a:t>
            </a:r>
            <a:r>
              <a:rPr lang="en-US" altLang="zh-CN" sz="4000" b="1" dirty="0" smtClean="0"/>
              <a:t>, </a:t>
            </a:r>
            <a:r>
              <a:rPr lang="en-US" altLang="zh-CN" sz="4000" b="1" dirty="0" err="1" smtClean="0"/>
              <a:t>artinya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adalah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‘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b="1" dirty="0" smtClean="0">
                <a:solidFill>
                  <a:srgbClr val="C00000"/>
                </a:solidFill>
              </a:rPr>
              <a:t>’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sedang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/>
              <a:t>Rumus</a:t>
            </a:r>
            <a:r>
              <a:rPr lang="en-US" sz="4000" dirty="0" smtClean="0"/>
              <a:t> :</a:t>
            </a:r>
          </a:p>
          <a:p>
            <a:pPr>
              <a:buNone/>
            </a:pPr>
            <a:r>
              <a:rPr lang="en-US" sz="5000" dirty="0" smtClean="0"/>
              <a:t>S + </a:t>
            </a:r>
            <a:r>
              <a:rPr lang="zh-CN" altLang="en-US" sz="5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5000" b="1" dirty="0" err="1" smtClean="0">
                <a:solidFill>
                  <a:srgbClr val="C00000"/>
                </a:solidFill>
              </a:rPr>
              <a:t>zài</a:t>
            </a:r>
            <a:r>
              <a:rPr lang="zh-CN" altLang="en-US" sz="5000" dirty="0" smtClean="0"/>
              <a:t>  </a:t>
            </a:r>
            <a:r>
              <a:rPr lang="en-US" altLang="zh-CN" sz="5000" dirty="0" smtClean="0"/>
              <a:t>+ KK + 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500" dirty="0" err="1" smtClean="0"/>
              <a:t>Keterangan</a:t>
            </a:r>
            <a:r>
              <a:rPr lang="zh-CN" altLang="en-US" sz="3500" dirty="0" smtClean="0"/>
              <a:t>：</a:t>
            </a:r>
            <a:endParaRPr lang="en-US" altLang="zh-CN" sz="3500" dirty="0" smtClean="0"/>
          </a:p>
          <a:p>
            <a:pPr>
              <a:buNone/>
            </a:pPr>
            <a:r>
              <a:rPr lang="en-US" sz="3500" dirty="0" smtClean="0"/>
              <a:t>S : </a:t>
            </a:r>
            <a:r>
              <a:rPr lang="en-US" sz="3500" dirty="0" err="1" smtClean="0"/>
              <a:t>Subjek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KK : </a:t>
            </a:r>
            <a:r>
              <a:rPr lang="en-US" sz="3500" dirty="0" err="1" smtClean="0"/>
              <a:t>Kata</a:t>
            </a:r>
            <a:r>
              <a:rPr lang="en-US" sz="3500" dirty="0" smtClean="0"/>
              <a:t> </a:t>
            </a:r>
            <a:r>
              <a:rPr lang="en-US" sz="3500" dirty="0" err="1" smtClean="0"/>
              <a:t>Kerja</a:t>
            </a:r>
            <a:endParaRPr lang="en-US" sz="3500" dirty="0" smtClean="0"/>
          </a:p>
          <a:p>
            <a:pPr>
              <a:buNone/>
            </a:pPr>
            <a:r>
              <a:rPr lang="en-US" sz="3500" dirty="0" smtClean="0"/>
              <a:t>O : </a:t>
            </a:r>
            <a:r>
              <a:rPr lang="en-US" sz="3500" dirty="0" err="1" smtClean="0"/>
              <a:t>Objek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menoton</a:t>
            </a:r>
            <a:r>
              <a:rPr lang="en-US" sz="4000" dirty="0" smtClean="0"/>
              <a:t> TV.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看 电 视。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kàn diàn</a:t>
            </a:r>
            <a:r>
              <a:rPr lang="en-US" sz="4000" dirty="0" smtClean="0"/>
              <a:t> </a:t>
            </a:r>
            <a:r>
              <a:rPr lang="id-ID" sz="4000" dirty="0" smtClean="0"/>
              <a:t>shì. </a:t>
            </a:r>
            <a:endParaRPr lang="en-US" sz="4000" dirty="0" smtClean="0"/>
          </a:p>
          <a:p>
            <a:pPr marL="514350" indent="15875">
              <a:buNone/>
            </a:pPr>
            <a:endParaRPr lang="en-US" altLang="zh-CN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sedang</a:t>
            </a:r>
            <a:r>
              <a:rPr lang="en-US" sz="4000" dirty="0" smtClean="0"/>
              <a:t>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弟 弟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zh-CN" altLang="en-US" sz="4000" b="1" dirty="0" smtClean="0"/>
              <a:t>玩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wán.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572560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/>
              <a:t>K</a:t>
            </a:r>
            <a:r>
              <a:rPr lang="en-US" altLang="zh-CN" sz="4000" dirty="0" err="1" smtClean="0"/>
              <a:t>amu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sedang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makan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apa</a:t>
            </a:r>
            <a:r>
              <a:rPr lang="en-US" altLang="zh-CN" sz="4000" dirty="0" smtClean="0"/>
              <a:t> ?</a:t>
            </a:r>
            <a:endParaRPr lang="en-US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你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吃 什 么 ？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n</a:t>
            </a:r>
            <a:r>
              <a:rPr lang="id-ID" sz="4000" dirty="0" smtClean="0"/>
              <a:t>ǐ </a:t>
            </a:r>
            <a:r>
              <a:rPr lang="id-ID" sz="4000" b="1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chī shén</a:t>
            </a:r>
            <a:r>
              <a:rPr lang="en-US" sz="4000" dirty="0" smtClean="0"/>
              <a:t> </a:t>
            </a:r>
            <a:r>
              <a:rPr lang="id-ID" sz="4000" dirty="0" smtClean="0"/>
              <a:t>me?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endParaRPr lang="en-US" altLang="zh-CN" sz="4000" dirty="0" smtClean="0"/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928670"/>
            <a:ext cx="8543956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在 </a:t>
            </a:r>
            <a:r>
              <a:rPr lang="en-US" altLang="zh-CN" b="1" dirty="0" err="1" smtClean="0"/>
              <a:t>zài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‘</a:t>
            </a:r>
            <a:r>
              <a:rPr lang="en-US" altLang="zh-CN" b="1" dirty="0" err="1" smtClean="0"/>
              <a:t>di</a:t>
            </a:r>
            <a:r>
              <a:rPr lang="en-US" altLang="zh-CN" b="1" dirty="0" smtClean="0"/>
              <a:t>’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857784"/>
          </a:xfrm>
        </p:spPr>
        <p:txBody>
          <a:bodyPr/>
          <a:lstStyle/>
          <a:p>
            <a:pPr>
              <a:buNone/>
            </a:pPr>
            <a:r>
              <a:rPr lang="en-US" sz="3500" dirty="0" err="1" smtClean="0"/>
              <a:t>Rumus</a:t>
            </a:r>
            <a:r>
              <a:rPr lang="en-US" sz="3500" dirty="0" smtClean="0"/>
              <a:t> :</a:t>
            </a:r>
          </a:p>
          <a:p>
            <a:pPr>
              <a:buNone/>
            </a:pPr>
            <a:endParaRPr lang="en-US" sz="3500" dirty="0" smtClean="0"/>
          </a:p>
          <a:p>
            <a:pPr>
              <a:buNone/>
            </a:pPr>
            <a:r>
              <a:rPr lang="en-US" sz="4000" dirty="0" smtClean="0"/>
              <a:t>S +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 </a:t>
            </a:r>
            <a:r>
              <a:rPr lang="en-US" altLang="zh-CN" sz="4000" b="1" dirty="0" err="1" smtClean="0">
                <a:solidFill>
                  <a:srgbClr val="C00000"/>
                </a:solidFill>
              </a:rPr>
              <a:t>zài</a:t>
            </a:r>
            <a:r>
              <a:rPr lang="en-US" altLang="zh-CN" sz="4000" dirty="0" smtClean="0"/>
              <a:t> + </a:t>
            </a:r>
            <a:r>
              <a:rPr lang="en-US" altLang="zh-CN" sz="4000" dirty="0" err="1" smtClean="0"/>
              <a:t>Ket</a:t>
            </a:r>
            <a:r>
              <a:rPr lang="en-US" altLang="zh-CN" sz="4000" dirty="0" smtClean="0"/>
              <a:t>. </a:t>
            </a:r>
            <a:r>
              <a:rPr lang="en-US" altLang="zh-CN" sz="4000" dirty="0" err="1" smtClean="0"/>
              <a:t>Tempat</a:t>
            </a:r>
            <a:r>
              <a:rPr lang="en-US" altLang="zh-CN" sz="4000" dirty="0" smtClean="0"/>
              <a:t> + KK + O</a:t>
            </a:r>
          </a:p>
          <a:p>
            <a:pPr>
              <a:buNone/>
            </a:pP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:</a:t>
            </a:r>
          </a:p>
          <a:p>
            <a:pPr>
              <a:buNone/>
            </a:pPr>
            <a:r>
              <a:rPr lang="en-US" altLang="zh-CN" sz="3500" dirty="0" err="1" smtClean="0"/>
              <a:t>Ket</a:t>
            </a:r>
            <a:r>
              <a:rPr lang="en-US" altLang="zh-CN" sz="3500" dirty="0" smtClean="0"/>
              <a:t>. </a:t>
            </a:r>
            <a:r>
              <a:rPr lang="en-US" altLang="zh-CN" sz="3500" dirty="0" err="1" smtClean="0"/>
              <a:t>Tempat</a:t>
            </a:r>
            <a:r>
              <a:rPr lang="en-US" altLang="zh-CN" sz="3500" dirty="0" smtClean="0"/>
              <a:t> = </a:t>
            </a:r>
            <a:r>
              <a:rPr lang="en-US" altLang="zh-CN" sz="3500" dirty="0" err="1" smtClean="0"/>
              <a:t>Keterangan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Tempat</a:t>
            </a:r>
            <a:endParaRPr lang="en-US" altLang="zh-CN" sz="3500" dirty="0" smtClean="0"/>
          </a:p>
          <a:p>
            <a:pPr>
              <a:buNone/>
            </a:pPr>
            <a:r>
              <a:rPr lang="en-US" altLang="zh-CN" sz="3500" dirty="0" smtClean="0"/>
              <a:t>KK = </a:t>
            </a:r>
            <a:r>
              <a:rPr lang="en-US" altLang="zh-CN" sz="3500" dirty="0" err="1" smtClean="0"/>
              <a:t>Kata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Kerja</a:t>
            </a:r>
            <a:r>
              <a:rPr lang="en-US" altLang="zh-CN" sz="3500" dirty="0" smtClean="0"/>
              <a:t> 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Contoh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例 如 </a:t>
            </a:r>
            <a:r>
              <a:rPr lang="en-US" altLang="zh-CN" sz="4000" b="1" dirty="0" err="1" smtClean="0"/>
              <a:t>lì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rú</a:t>
            </a:r>
            <a:r>
              <a:rPr lang="en-US" altLang="zh-CN" sz="4000" b="1" dirty="0" smtClean="0"/>
              <a:t> </a:t>
            </a:r>
            <a:r>
              <a:rPr lang="en-US" sz="4000" b="1" dirty="0" smtClean="0"/>
              <a:t>: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pPr marL="627063" indent="-627063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mengerjakan</a:t>
            </a:r>
            <a:r>
              <a:rPr lang="en-US" sz="4000" dirty="0" smtClean="0"/>
              <a:t> pr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sekolah</a:t>
            </a:r>
            <a:r>
              <a:rPr lang="en-US" sz="4000" dirty="0" smtClean="0"/>
              <a:t>.</a:t>
            </a:r>
          </a:p>
          <a:p>
            <a:pPr marL="627063" indent="0">
              <a:buNone/>
            </a:pP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学 校 做 功 课。</a:t>
            </a:r>
            <a:endParaRPr lang="en-US" sz="4000" dirty="0" smtClean="0"/>
          </a:p>
          <a:p>
            <a:pPr marL="627063" indent="0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xué</a:t>
            </a:r>
            <a:r>
              <a:rPr lang="en-US" sz="4000" dirty="0" smtClean="0"/>
              <a:t> </a:t>
            </a:r>
            <a:r>
              <a:rPr lang="id-ID" sz="4000" dirty="0" smtClean="0"/>
              <a:t>xiào zuò gōng</a:t>
            </a:r>
            <a:r>
              <a:rPr lang="en-US" sz="4000" dirty="0" smtClean="0"/>
              <a:t> </a:t>
            </a:r>
            <a:r>
              <a:rPr lang="id-ID" sz="4000" dirty="0" smtClean="0"/>
              <a:t>kè. </a:t>
            </a:r>
            <a:endParaRPr lang="en-US" sz="4000" dirty="0" smtClean="0"/>
          </a:p>
          <a:p>
            <a:pPr marL="514350" indent="15875">
              <a:buNone/>
            </a:pPr>
            <a:endParaRPr lang="en-US" sz="4000" dirty="0" smtClean="0"/>
          </a:p>
          <a:p>
            <a:pPr marL="627063" indent="-627063">
              <a:buFont typeface="+mj-lt"/>
              <a:buAutoNum type="arabicPeriod" startAt="2"/>
            </a:pPr>
            <a:r>
              <a:rPr lang="en-US" altLang="zh-CN" sz="4000" dirty="0" err="1" smtClean="0"/>
              <a:t>Abang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bekerja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>
                <a:solidFill>
                  <a:srgbClr val="C00000"/>
                </a:solidFill>
              </a:rPr>
              <a:t>di</a:t>
            </a:r>
            <a:r>
              <a:rPr lang="en-US" altLang="zh-CN" sz="4000" dirty="0" smtClean="0"/>
              <a:t> Bank.</a:t>
            </a:r>
          </a:p>
          <a:p>
            <a:pPr marL="627063" indent="0">
              <a:buNone/>
            </a:pPr>
            <a:r>
              <a:rPr lang="zh-CN" altLang="en-US" sz="4000" dirty="0" smtClean="0"/>
              <a:t>哥 哥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银 行 工 作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r>
              <a:rPr lang="en-US" sz="4000" dirty="0" smtClean="0"/>
              <a:t>g</a:t>
            </a:r>
            <a:r>
              <a:rPr lang="id-ID" sz="4000" dirty="0" smtClean="0"/>
              <a:t>ē</a:t>
            </a:r>
            <a:r>
              <a:rPr lang="en-US" sz="4000" dirty="0" smtClean="0"/>
              <a:t> </a:t>
            </a:r>
            <a:r>
              <a:rPr lang="id-ID" sz="4000" dirty="0" smtClean="0"/>
              <a:t>g</a:t>
            </a:r>
            <a:r>
              <a:rPr lang="en-US" sz="4000" dirty="0" smtClean="0"/>
              <a:t>e</a:t>
            </a:r>
            <a:r>
              <a:rPr lang="id-ID" sz="4000" dirty="0" smtClean="0"/>
              <a:t> </a:t>
            </a:r>
            <a:r>
              <a:rPr lang="id-ID" sz="4000" dirty="0" smtClean="0">
                <a:solidFill>
                  <a:srgbClr val="C00000"/>
                </a:solidFill>
              </a:rPr>
              <a:t>zài</a:t>
            </a:r>
            <a:r>
              <a:rPr lang="id-ID" sz="4000" dirty="0" smtClean="0"/>
              <a:t> yín</a:t>
            </a:r>
            <a:r>
              <a:rPr lang="en-US" sz="4000" dirty="0" smtClean="0"/>
              <a:t> </a:t>
            </a:r>
            <a:r>
              <a:rPr lang="id-ID" sz="4000" dirty="0" smtClean="0"/>
              <a:t>háng gōng</a:t>
            </a:r>
            <a:r>
              <a:rPr lang="en-US" sz="4000" dirty="0" smtClean="0"/>
              <a:t> </a:t>
            </a:r>
            <a:r>
              <a:rPr lang="id-ID" sz="4000" dirty="0" smtClean="0"/>
              <a:t>zuò.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324492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smtClean="0"/>
              <a:t>Budi </a:t>
            </a:r>
            <a:r>
              <a:rPr lang="en-US" sz="4000" dirty="0" err="1" smtClean="0"/>
              <a:t>bermain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taman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在</a:t>
            </a:r>
            <a:r>
              <a:rPr lang="zh-CN" altLang="en-US" sz="4000" dirty="0" smtClean="0"/>
              <a:t> 公 园 玩。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Budi </a:t>
            </a:r>
            <a:r>
              <a:rPr lang="en-US" sz="4000" dirty="0" smtClean="0">
                <a:solidFill>
                  <a:srgbClr val="C00000"/>
                </a:solidFill>
              </a:rPr>
              <a:t>z</a:t>
            </a:r>
            <a:r>
              <a:rPr lang="id-ID" sz="4000" dirty="0" smtClean="0">
                <a:solidFill>
                  <a:srgbClr val="C00000"/>
                </a:solidFill>
              </a:rPr>
              <a:t>ài</a:t>
            </a:r>
            <a:r>
              <a:rPr lang="id-ID" sz="4000" dirty="0" smtClean="0"/>
              <a:t> gōng</a:t>
            </a:r>
            <a:r>
              <a:rPr lang="en-US" sz="4000" dirty="0" smtClean="0"/>
              <a:t> </a:t>
            </a:r>
            <a:r>
              <a:rPr lang="id-ID" sz="4000" dirty="0" smtClean="0"/>
              <a:t>yuán wán</a:t>
            </a:r>
            <a:r>
              <a:rPr lang="en-US" sz="4000" dirty="0" smtClean="0"/>
              <a:t>.</a:t>
            </a:r>
            <a:endParaRPr lang="en-US" altLang="zh-CN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383</TotalTime>
  <Words>183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中文 zhōng wén</vt:lpstr>
      <vt:lpstr>Kata 在 zài </vt:lpstr>
      <vt:lpstr>在 zài ‘sedang’</vt:lpstr>
      <vt:lpstr>Slide 4</vt:lpstr>
      <vt:lpstr>Slide 5</vt:lpstr>
      <vt:lpstr>在 zài ‘di’</vt:lpstr>
      <vt:lpstr>Contoh 例 如 lì rú 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33</cp:revision>
  <dcterms:created xsi:type="dcterms:W3CDTF">2020-10-13T11:27:36Z</dcterms:created>
  <dcterms:modified xsi:type="dcterms:W3CDTF">2021-03-01T13:01:03Z</dcterms:modified>
</cp:coreProperties>
</file>