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348" r:id="rId3"/>
    <p:sldId id="263" r:id="rId4"/>
    <p:sldId id="298" r:id="rId5"/>
    <p:sldId id="300" r:id="rId6"/>
    <p:sldId id="299" r:id="rId7"/>
    <p:sldId id="349" r:id="rId8"/>
    <p:sldId id="35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5D9B-F99C-441B-8A48-E5B79FCF7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6783B-A0EF-45CC-BD6F-DD81C42FE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978D4-CC2F-451B-82DE-9D12F543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9C3B7-CEF1-47CD-9832-EBF3DD02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2B08-732B-4BB5-A347-ABDAF8BA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43F3-81A1-47F7-8502-97261AFD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98E75-5838-4997-8DB5-B2FAD055D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724F-2734-424A-85C0-F0C28160D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887B-8CAE-4DCD-BCFA-664827B9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3B097-E935-4D87-A5F1-4F41A37E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1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8F6CD8-462B-4A04-8A56-4B3A0C2FB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9CB41-BC62-4554-8926-C1EDF269D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08A6B-01B1-4FDF-8434-253E2E64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4C1D-EF5F-48B1-AAC0-F7EE4A54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F687-83DA-46AC-A4FA-85591F39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1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12D5-44C6-49C6-A8EA-3544FD40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7441-39B5-4F1B-AC7B-F99B7E7A7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3F7D7-F42E-44B3-9159-1114BE15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68D35-9141-403B-B666-66BED5C8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E7967-372E-44FE-8314-E056F264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9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3D03-77D9-4901-81DB-E9E5D449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4DA6-C174-42C8-BEE9-B38A413EB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53062-A90B-45EE-B724-28BFED102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DC44C-ECC9-42C2-858B-BB76560F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3DD90-84FA-4E99-8EA0-3E7DE2BF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DFC8-2B15-43D5-BF61-8FF26D4F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8CEF-5E36-4177-8BE3-FEC9C2C9E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1A8F6-36DF-427F-8FE8-678A475CB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DF069-BC5C-47E5-8635-3CCDDBE4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761B0-E71E-4FB7-8C97-37FAE99A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35F23-56BF-42AB-96B6-06CCF9E3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2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716C-000D-4400-BD0C-03F09C1C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96A16-B643-48A8-BAFD-D384F56B8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68A2F-606C-4783-9925-C22C8E709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94CFE-F29D-4DAD-B175-6ED50E4B0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A3EE0-C00B-423F-835A-E9594F757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2647B-8FB8-4E9C-B075-C2039199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57AA5-7685-4109-8DA5-E5A6AAD8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70CDC-1463-46EB-8435-85F1F4C9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1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12CE-7254-4390-B3BB-56219EB9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DF9C2-2553-4B4E-8DCF-669BF150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ED8A6-9470-4A4A-BCF4-36F63DEC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270A0-08AF-495B-80E8-B294D4BF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3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A018A-E289-48DE-B523-496E6943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32D11-FBFD-4451-BE48-2D456CAE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6C23C-A97F-4871-94F4-95444530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A795-5B98-430A-9420-721F0037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88CFF-2D54-4BFA-9EA1-3DC9BC7DD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E3E94-4D7D-4991-80FB-0F5F4C57C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84B70-3501-4D41-B6EC-E4E52AB2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606E1-E16F-455B-8CAF-A1690194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CCB9B-61D8-4588-9337-2A3B8AEC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57D1-6C96-418A-B97F-4BA89C47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4196A-C28E-4E57-AA6A-A8786B1ED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E2C8F-15DD-4186-9270-A2E060FE7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781-BBFD-4673-803F-B957BE0B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CA5-B6F9-40D4-99CC-B2367C495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E02A5-7F85-4FAE-8ADF-379FC6C13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22413-1986-49D8-9119-28399B51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8B06D-F51E-41E0-A409-35A3A283B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8193E-4E9A-4976-B4C9-7E1766DE0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D678-A561-4D0C-A082-0EA719CD22B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07D48-AF92-4FD7-AE27-DA0299DEC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59507-85B0-4D95-8A34-11B323A48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3E50E-69E5-4D41-9304-8ADCE726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C11A3C-38C5-4A87-8A9C-1ABC7F86E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9" t="40575" r="76304" b="36032"/>
          <a:stretch/>
        </p:blipFill>
        <p:spPr>
          <a:xfrm>
            <a:off x="1683024" y="3602037"/>
            <a:ext cx="8309115" cy="240119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59A622-A39B-4E40-9B71-93E925B6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990"/>
            <a:ext cx="9144000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PENGGANGURAN </a:t>
            </a:r>
            <a:endParaRPr lang="id-ID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0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458200" cy="6172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SzPct val="134000"/>
              <a:buFont typeface="Wingdings" pitchFamily="2" charset="2"/>
              <a:buChar char="Ø"/>
            </a:pPr>
            <a:endParaRPr lang="en-US" sz="2400" dirty="0">
              <a:effectLst/>
            </a:endParaRPr>
          </a:p>
          <a:p>
            <a:pPr>
              <a:buSzPct val="134000"/>
              <a:buFont typeface="Wingdings" pitchFamily="2" charset="2"/>
              <a:buChar char="Ø"/>
            </a:pPr>
            <a:endParaRPr lang="en-US" sz="2400" dirty="0">
              <a:effectLst/>
            </a:endParaRPr>
          </a:p>
          <a:p>
            <a:pPr>
              <a:buSzPct val="134000"/>
              <a:buFont typeface="Wingdings" pitchFamily="2" charset="2"/>
              <a:buChar char="Ø"/>
            </a:pPr>
            <a:r>
              <a:rPr lang="en-US" dirty="0">
                <a:effectLst/>
              </a:rPr>
              <a:t>Salah </a:t>
            </a:r>
            <a:r>
              <a:rPr lang="en-US" dirty="0" err="1">
                <a:effectLst/>
              </a:rPr>
              <a:t>satu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pembangunan</a:t>
            </a:r>
            <a:r>
              <a:rPr lang="en-US" dirty="0">
                <a:effectLst/>
              </a:rPr>
              <a:t> di Indonesia </a:t>
            </a:r>
            <a:r>
              <a:rPr lang="en-US" dirty="0" err="1">
                <a:effectLst/>
              </a:rPr>
              <a:t>adalah</a:t>
            </a:r>
            <a:r>
              <a:rPr lang="en-US" dirty="0">
                <a:effectLst/>
              </a:rPr>
              <a:t> </a:t>
            </a:r>
            <a:r>
              <a:rPr lang="en-US" i="1" dirty="0" err="1">
                <a:effectLst/>
              </a:rPr>
              <a:t>pengangguran</a:t>
            </a:r>
            <a:r>
              <a:rPr lang="en-US" i="1" dirty="0">
                <a:effectLst/>
              </a:rPr>
              <a:t>. </a:t>
            </a:r>
            <a:r>
              <a:rPr lang="en-US" dirty="0" err="1">
                <a:effectLst/>
              </a:rPr>
              <a:t>Dampak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negatif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pengangguran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berkaitan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ekonomi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melainkan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menimbulkan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kerawanan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sosial</a:t>
            </a:r>
            <a:r>
              <a:rPr lang="en-US" dirty="0">
                <a:effectLst/>
              </a:rPr>
              <a:t>.</a:t>
            </a:r>
          </a:p>
          <a:p>
            <a:pPr marL="0" indent="0">
              <a:buSzPct val="134000"/>
              <a:buNone/>
            </a:pPr>
            <a:endParaRPr lang="en-US" sz="2400" dirty="0">
              <a:effectLst/>
            </a:endParaRPr>
          </a:p>
        </p:txBody>
      </p:sp>
      <p:pic>
        <p:nvPicPr>
          <p:cNvPr id="9218" name="Picture 2" descr="D:\2014\Kelengkapan Buku\Ekonomi Kelas XI\pengangguran mencari pekerja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3299792"/>
            <a:ext cx="4565374" cy="28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4114801"/>
            <a:ext cx="56520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Pengangguran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salah</a:t>
            </a:r>
            <a:r>
              <a:rPr lang="en-US" sz="2400" b="1" dirty="0"/>
              <a:t>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masalah</a:t>
            </a:r>
            <a:r>
              <a:rPr lang="en-US" sz="2400" b="1" dirty="0"/>
              <a:t> </a:t>
            </a:r>
            <a:r>
              <a:rPr lang="en-US" sz="2400" b="1" dirty="0" err="1"/>
              <a:t>pembangunan</a:t>
            </a:r>
            <a:r>
              <a:rPr lang="en-US" sz="2400" b="1" dirty="0"/>
              <a:t> </a:t>
            </a:r>
            <a:r>
              <a:rPr lang="en-US" sz="2400" b="1" dirty="0" err="1"/>
              <a:t>ekonomi</a:t>
            </a:r>
            <a:r>
              <a:rPr lang="en-US" sz="2400" b="1" dirty="0"/>
              <a:t> di Indonesia</a:t>
            </a:r>
          </a:p>
          <a:p>
            <a:endParaRPr lang="en-US" sz="2400" b="1" dirty="0"/>
          </a:p>
          <a:p>
            <a:r>
              <a:rPr lang="en-US" sz="1400" i="1" dirty="0" err="1"/>
              <a:t>Sumber</a:t>
            </a:r>
            <a:r>
              <a:rPr lang="en-US" sz="1400" i="1" dirty="0"/>
              <a:t> </a:t>
            </a:r>
            <a:r>
              <a:rPr lang="en-US" sz="1400" i="1" dirty="0" err="1"/>
              <a:t>gambar</a:t>
            </a:r>
            <a:r>
              <a:rPr lang="en-US" sz="1400" i="1" dirty="0"/>
              <a:t>: http://statik.tempo.co/data/2011/07/07/id_82776/82776_620.jpg</a:t>
            </a:r>
          </a:p>
        </p:txBody>
      </p:sp>
    </p:spTree>
    <p:extLst>
      <p:ext uri="{BB962C8B-B14F-4D97-AF65-F5344CB8AC3E}">
        <p14:creationId xmlns:p14="http://schemas.microsoft.com/office/powerpoint/2010/main" val="27730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78422"/>
            <a:ext cx="7587697" cy="507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63740"/>
            <a:ext cx="9144000" cy="20158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666" y="1286244"/>
            <a:ext cx="7742684" cy="20268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id-ID" sz="2400" b="1" dirty="0"/>
              <a:t>Tingkat Pengangguran</a:t>
            </a:r>
          </a:p>
          <a:p>
            <a:pPr marL="0" indent="0">
              <a:buNone/>
            </a:pPr>
            <a:r>
              <a:rPr lang="id-ID" sz="2000" dirty="0"/>
              <a:t>Penganggur adalah orang yang tidak mempunyai pekerjaan, sedang mencari pekerjaan, atau sedang mempersiapkan </a:t>
            </a:r>
            <a:r>
              <a:rPr lang="id-ID" sz="2000" dirty="0" err="1"/>
              <a:t>suatu</a:t>
            </a:r>
            <a:r>
              <a:rPr lang="id-ID" sz="2000" dirty="0"/>
              <a:t> usaha baru.</a:t>
            </a:r>
          </a:p>
          <a:p>
            <a:pPr marL="0" indent="0">
              <a:buNone/>
            </a:pPr>
            <a:r>
              <a:rPr lang="id-ID" sz="2000" dirty="0"/>
              <a:t>Tingkat pengangguran adalah perbandingan antara jumlah penganggur dan jumlah angkatan kerja dalam kurun waktu tertentu yang dinyatakan dalam persentase.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6666" y="760829"/>
            <a:ext cx="239206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Pengangguran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4297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940826"/>
            <a:ext cx="6437168" cy="466147"/>
          </a:xfrm>
        </p:spPr>
        <p:txBody>
          <a:bodyPr>
            <a:normAutofit fontScale="90000"/>
          </a:bodyPr>
          <a:lstStyle/>
          <a:p>
            <a:r>
              <a:rPr lang="id-ID" sz="2800" b="1" dirty="0">
                <a:latin typeface="+mn-lt"/>
              </a:rPr>
              <a:t>2. Jenis Pengangguran dan Penyebabnya</a:t>
            </a:r>
            <a:br>
              <a:rPr lang="id-ID" sz="2800" b="1" dirty="0">
                <a:latin typeface="+mn-lt"/>
              </a:rPr>
            </a:br>
            <a:endParaRPr lang="id-ID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690544"/>
            <a:ext cx="7819159" cy="4351338"/>
          </a:xfrm>
        </p:spPr>
        <p:txBody>
          <a:bodyPr>
            <a:normAutofit/>
          </a:bodyPr>
          <a:lstStyle/>
          <a:p>
            <a:pPr marL="342900" indent="-342900">
              <a:buAutoNum type="alphaLcPeriod"/>
            </a:pPr>
            <a:r>
              <a:rPr lang="id-ID" sz="2400" dirty="0"/>
              <a:t>Jenis Pengangguran Menurut Faktor Penyebab Terjadinya</a:t>
            </a:r>
          </a:p>
          <a:p>
            <a:r>
              <a:rPr lang="id-ID" sz="2400" dirty="0"/>
              <a:t>Pengangguran konjungtur/</a:t>
            </a:r>
            <a:r>
              <a:rPr lang="id-ID" sz="2400" dirty="0" err="1"/>
              <a:t>siklis</a:t>
            </a:r>
            <a:r>
              <a:rPr lang="id-ID" sz="2400" dirty="0"/>
              <a:t> adalah pengangguran akibat turunnya kegiatan perekonomian</a:t>
            </a:r>
          </a:p>
          <a:p>
            <a:r>
              <a:rPr lang="id-ID" sz="2400" dirty="0" err="1"/>
              <a:t>Pengagguran</a:t>
            </a:r>
            <a:r>
              <a:rPr lang="id-ID" sz="2400" dirty="0"/>
              <a:t> struktural adalah pengangguran akibat perubahan struktur atau komposisi perekonomian</a:t>
            </a:r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4333461"/>
            <a:ext cx="10721009" cy="1802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3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3736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62" y="377536"/>
            <a:ext cx="6682289" cy="2795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73237"/>
            <a:ext cx="6350678" cy="2795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49" y="807333"/>
            <a:ext cx="4757529" cy="251896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400" dirty="0">
                <a:latin typeface="+mn-lt"/>
              </a:rPr>
              <a:t>Pengangguran </a:t>
            </a:r>
            <a:r>
              <a:rPr lang="id-ID" sz="2400" dirty="0" err="1">
                <a:latin typeface="+mn-lt"/>
              </a:rPr>
              <a:t>friksional</a:t>
            </a:r>
            <a:r>
              <a:rPr lang="id-ID" sz="2400" dirty="0">
                <a:latin typeface="+mn-lt"/>
              </a:rPr>
              <a:t> adalah pengangguran akibat kesulitan temporer dalam mempertemukan pemberi kerja dan pelamar kerja</a:t>
            </a:r>
            <a:br>
              <a:rPr lang="id-ID" sz="2400" dirty="0">
                <a:latin typeface="+mn-lt"/>
              </a:rPr>
            </a:br>
            <a:endParaRPr lang="id-ID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2285" y="4361008"/>
            <a:ext cx="6548166" cy="1780020"/>
          </a:xfrm>
        </p:spPr>
        <p:txBody>
          <a:bodyPr>
            <a:normAutofit/>
          </a:bodyPr>
          <a:lstStyle/>
          <a:p>
            <a:r>
              <a:rPr lang="id-ID" sz="2400" dirty="0"/>
              <a:t>Pengangguran </a:t>
            </a:r>
            <a:r>
              <a:rPr lang="id-ID" sz="2400" dirty="0" err="1"/>
              <a:t>musiman</a:t>
            </a:r>
            <a:r>
              <a:rPr lang="id-ID" sz="2400" dirty="0"/>
              <a:t> adalah pengangguran saat pergantian musim. Contohnya saat menunggu panen</a:t>
            </a:r>
          </a:p>
          <a:p>
            <a:endParaRPr lang="id-ID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33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0681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91440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35291"/>
            <a:ext cx="7886700" cy="1325563"/>
          </a:xfrm>
        </p:spPr>
        <p:txBody>
          <a:bodyPr>
            <a:normAutofit/>
          </a:bodyPr>
          <a:lstStyle/>
          <a:p>
            <a:r>
              <a:rPr lang="id-ID" sz="2400" dirty="0">
                <a:latin typeface="+mn-lt"/>
              </a:rPr>
              <a:t>b. Jenis Pengangguran Menurut Lama Waktu Kerja</a:t>
            </a:r>
            <a:br>
              <a:rPr lang="id-ID" sz="2400" dirty="0">
                <a:latin typeface="+mn-lt"/>
              </a:rPr>
            </a:br>
            <a:endParaRPr lang="id-ID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30771"/>
            <a:ext cx="7886700" cy="4351338"/>
          </a:xfrm>
        </p:spPr>
        <p:txBody>
          <a:bodyPr>
            <a:normAutofit/>
          </a:bodyPr>
          <a:lstStyle/>
          <a:p>
            <a:r>
              <a:rPr lang="id-ID" sz="2200" dirty="0"/>
              <a:t>Pengangguran terbuka adalah saat orang sama sekali tidak bekerja dan berusaha mencari kerja</a:t>
            </a:r>
          </a:p>
          <a:p>
            <a:r>
              <a:rPr lang="id-ID" sz="2200" dirty="0"/>
              <a:t>Setengah menganggur adalah saat orang bekerja tapi tenaganya kurang </a:t>
            </a:r>
            <a:r>
              <a:rPr lang="id-ID" sz="2200" dirty="0" err="1"/>
              <a:t>termanfaatkan</a:t>
            </a:r>
            <a:endParaRPr lang="id-ID" sz="2200" dirty="0"/>
          </a:p>
          <a:p>
            <a:r>
              <a:rPr lang="id-ID" sz="2200" dirty="0"/>
              <a:t>Pengangguran </a:t>
            </a:r>
            <a:r>
              <a:rPr lang="id-ID" sz="2200" dirty="0" err="1"/>
              <a:t>terselubung</a:t>
            </a:r>
            <a:r>
              <a:rPr lang="id-ID" sz="2200" dirty="0"/>
              <a:t> adalah saat tenaga kerja tidak bekerja optimal</a:t>
            </a:r>
          </a:p>
          <a:p>
            <a:endParaRPr lang="id-ID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33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3184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458200" cy="6172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134000"/>
              <a:buNone/>
            </a:pPr>
            <a:r>
              <a:rPr lang="en-US" sz="3200" dirty="0" err="1">
                <a:solidFill>
                  <a:srgbClr val="FF0000"/>
                </a:solidFill>
                <a:effectLst/>
              </a:rPr>
              <a:t>Jenis-Jenis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</a:rPr>
              <a:t>Pengangguran</a:t>
            </a:r>
            <a:endParaRPr lang="en-US" sz="3200" dirty="0">
              <a:solidFill>
                <a:srgbClr val="FF0000"/>
              </a:solidFill>
              <a:effectLst/>
            </a:endParaRPr>
          </a:p>
          <a:p>
            <a:pPr marL="457200" indent="-457200">
              <a:buSzPct val="134000"/>
              <a:buFont typeface="+mj-lt"/>
              <a:buAutoNum type="arabicPeriod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Menurut</a:t>
            </a:r>
            <a:r>
              <a:rPr lang="en-US" sz="2400" dirty="0">
                <a:effectLst/>
              </a:rPr>
              <a:t> Lama </a:t>
            </a:r>
            <a:r>
              <a:rPr lang="en-US" sz="2400" dirty="0" err="1">
                <a:effectLst/>
              </a:rPr>
              <a:t>Waktu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Bekerja</a:t>
            </a:r>
            <a:endParaRPr lang="en-US" sz="2400" dirty="0">
              <a:effectLst/>
            </a:endParaRPr>
          </a:p>
          <a:p>
            <a:pPr marL="457200" indent="0">
              <a:buSzPct val="134000"/>
              <a:buNone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dapat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dibedakan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sebagai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berikut</a:t>
            </a:r>
            <a:r>
              <a:rPr lang="en-US" sz="2400" dirty="0">
                <a:effectLst/>
              </a:rPr>
              <a:t>.</a:t>
            </a:r>
          </a:p>
          <a:p>
            <a:pPr marL="914400" indent="-457200">
              <a:buSzPct val="134000"/>
              <a:buFont typeface="+mj-lt"/>
              <a:buAutoNum type="alphaLcPeriod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Terselubung</a:t>
            </a:r>
            <a:r>
              <a:rPr lang="en-US" sz="2400" dirty="0">
                <a:effectLst/>
              </a:rPr>
              <a:t> (</a:t>
            </a:r>
            <a:r>
              <a:rPr lang="en-US" sz="2400" i="1" dirty="0">
                <a:effectLst/>
              </a:rPr>
              <a:t>Disguised Unemployment)</a:t>
            </a:r>
          </a:p>
          <a:p>
            <a:pPr marL="914400" indent="-457200">
              <a:buSzPct val="134000"/>
              <a:buFont typeface="+mj-lt"/>
              <a:buAutoNum type="alphaLcPeriod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Terbuka (</a:t>
            </a:r>
            <a:r>
              <a:rPr lang="en-US" sz="2400" i="1" dirty="0">
                <a:effectLst/>
              </a:rPr>
              <a:t>Open Unemployment</a:t>
            </a:r>
            <a:r>
              <a:rPr lang="en-US" sz="2400" dirty="0">
                <a:effectLst/>
              </a:rPr>
              <a:t>)</a:t>
            </a:r>
          </a:p>
          <a:p>
            <a:pPr marL="914400" indent="-457200">
              <a:buSzPct val="134000"/>
              <a:buFont typeface="+mj-lt"/>
              <a:buAutoNum type="alphaLcPeriod"/>
            </a:pPr>
            <a:r>
              <a:rPr lang="en-US" sz="2400" dirty="0" err="1">
                <a:effectLst/>
              </a:rPr>
              <a:t>Setengah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Menganggur</a:t>
            </a:r>
            <a:r>
              <a:rPr lang="en-US" sz="2400" dirty="0">
                <a:effectLst/>
              </a:rPr>
              <a:t> (</a:t>
            </a:r>
            <a:r>
              <a:rPr lang="en-US" sz="2400" i="1" dirty="0">
                <a:effectLst/>
              </a:rPr>
              <a:t>Under Unemployment)</a:t>
            </a:r>
          </a:p>
          <a:p>
            <a:pPr marL="0" indent="-457200">
              <a:buSzPct val="134000"/>
              <a:buFont typeface="+mj-lt"/>
              <a:buAutoNum type="arabicPeriod" startAt="2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Menurut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Sebab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Terjadinya</a:t>
            </a:r>
            <a:r>
              <a:rPr lang="en-US" sz="2400" dirty="0">
                <a:effectLst/>
              </a:rPr>
              <a:t> </a:t>
            </a:r>
          </a:p>
          <a:p>
            <a:pPr marL="457200" indent="0">
              <a:buSzPct val="134000"/>
              <a:buNone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menurut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sebab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terjadinya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dapat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dikelompokkan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sebagai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berikut</a:t>
            </a:r>
            <a:r>
              <a:rPr lang="en-US" sz="2400" dirty="0">
                <a:effectLst/>
              </a:rPr>
              <a:t>.</a:t>
            </a:r>
          </a:p>
          <a:p>
            <a:pPr marL="914400" indent="-457200">
              <a:buSzPct val="134000"/>
              <a:buFont typeface="+mj-lt"/>
              <a:buAutoNum type="alphaLcPeriod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Struktural</a:t>
            </a:r>
            <a:r>
              <a:rPr lang="en-US" sz="2400" dirty="0">
                <a:effectLst/>
              </a:rPr>
              <a:t> (</a:t>
            </a:r>
            <a:r>
              <a:rPr lang="en-US" sz="2400" i="1" dirty="0">
                <a:effectLst/>
              </a:rPr>
              <a:t>Structural Unemployment)</a:t>
            </a:r>
          </a:p>
          <a:p>
            <a:pPr marL="914400" indent="-457200">
              <a:buSzPct val="134000"/>
              <a:buFont typeface="+mj-lt"/>
              <a:buAutoNum type="alphaLcPeriod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Friksional</a:t>
            </a:r>
            <a:r>
              <a:rPr lang="en-US" sz="2400" dirty="0">
                <a:effectLst/>
              </a:rPr>
              <a:t> (</a:t>
            </a:r>
            <a:r>
              <a:rPr lang="en-US" sz="2400" i="1" dirty="0">
                <a:effectLst/>
              </a:rPr>
              <a:t>Frictional Unemployment)</a:t>
            </a:r>
            <a:r>
              <a:rPr lang="en-US" sz="2400" dirty="0">
                <a:effectLst/>
              </a:rPr>
              <a:t> </a:t>
            </a:r>
          </a:p>
          <a:p>
            <a:pPr marL="457200" indent="0">
              <a:buSzPct val="134000"/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332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05000" y="304800"/>
            <a:ext cx="8458200" cy="6172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buSzPct val="134000"/>
              <a:buNone/>
            </a:pPr>
            <a:endParaRPr lang="en-US" sz="2400" dirty="0">
              <a:effectLst/>
            </a:endParaRPr>
          </a:p>
          <a:p>
            <a:pPr marL="457200" indent="0">
              <a:buSzPct val="134000"/>
              <a:buNone/>
            </a:pP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57400" y="457200"/>
            <a:ext cx="8458200" cy="6172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6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Musiman</a:t>
            </a:r>
            <a:endParaRPr lang="en-US" sz="2400" dirty="0">
              <a:effectLst/>
            </a:endParaRPr>
          </a:p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Teknologi</a:t>
            </a:r>
            <a:endParaRPr lang="en-US" sz="2400" dirty="0">
              <a:effectLst/>
            </a:endParaRPr>
          </a:p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Konjungtur</a:t>
            </a:r>
            <a:endParaRPr lang="en-US" sz="2400" dirty="0">
              <a:effectLst/>
            </a:endParaRPr>
          </a:p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Muda</a:t>
            </a:r>
            <a:endParaRPr lang="en-US" sz="2400" dirty="0">
              <a:effectLst/>
            </a:endParaRPr>
          </a:p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Tua</a:t>
            </a:r>
            <a:endParaRPr lang="en-US" sz="2400" dirty="0">
              <a:effectLst/>
            </a:endParaRPr>
          </a:p>
          <a:p>
            <a:pPr marL="914400" indent="-457200">
              <a:buSzPct val="134000"/>
              <a:buFont typeface="+mj-lt"/>
              <a:buAutoNum type="alphaLcPeriod" startAt="3"/>
            </a:pP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Disebabkan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oleh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Isolasi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Geografis</a:t>
            </a:r>
            <a:endParaRPr lang="en-US" sz="2400" dirty="0">
              <a:effectLst/>
            </a:endParaRPr>
          </a:p>
          <a:p>
            <a:pPr marL="457200" indent="0">
              <a:buSzPct val="134000"/>
              <a:buNone/>
            </a:pPr>
            <a:r>
              <a:rPr lang="en-US" sz="2400" dirty="0" err="1">
                <a:effectLst/>
              </a:rPr>
              <a:t>Berikut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disajikan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rumus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menghitung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tingkat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pengangguran</a:t>
            </a:r>
            <a:r>
              <a:rPr lang="en-US" sz="2400" dirty="0">
                <a:effectLst/>
              </a:rPr>
              <a:t>.</a:t>
            </a:r>
          </a:p>
          <a:p>
            <a:pPr marL="457200" indent="0">
              <a:buSzPct val="134000"/>
              <a:buNone/>
            </a:pPr>
            <a:endParaRPr lang="en-US" sz="240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0" t="40241" r="18893" b="47656"/>
          <a:stretch/>
        </p:blipFill>
        <p:spPr bwMode="auto">
          <a:xfrm>
            <a:off x="2895600" y="5029200"/>
            <a:ext cx="6248400" cy="106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279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Myriad Pro</vt:lpstr>
      <vt:lpstr>Wingdings</vt:lpstr>
      <vt:lpstr>Office Theme</vt:lpstr>
      <vt:lpstr>PENGGANGURAN </vt:lpstr>
      <vt:lpstr>PowerPoint Presentation</vt:lpstr>
      <vt:lpstr>PowerPoint Presentation</vt:lpstr>
      <vt:lpstr>2. Jenis Pengangguran dan Penyebabnya </vt:lpstr>
      <vt:lpstr>Pengangguran friksional adalah pengangguran akibat kesulitan temporer dalam mempertemukan pemberi kerja dan pelamar kerja </vt:lpstr>
      <vt:lpstr>b. Jenis Pengangguran Menurut Lama Waktu Kerja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PENGGANGURAN</dc:title>
  <dc:creator>user</dc:creator>
  <cp:lastModifiedBy>user</cp:lastModifiedBy>
  <cp:revision>3</cp:revision>
  <dcterms:created xsi:type="dcterms:W3CDTF">2021-08-25T14:30:27Z</dcterms:created>
  <dcterms:modified xsi:type="dcterms:W3CDTF">2021-08-25T15:02:46Z</dcterms:modified>
</cp:coreProperties>
</file>