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embeddedFontLst>
    <p:embeddedFont>
      <p:font typeface="Lato" charset="0"/>
      <p:regular r:id="rId18"/>
      <p:bold r:id="rId19"/>
      <p:italic r:id="rId20"/>
      <p:boldItalic r:id="rId21"/>
    </p:embeddedFon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569129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subTitle" idx="1"/>
          </p:nvPr>
        </p:nvSpPr>
        <p:spPr>
          <a:xfrm>
            <a:off x="1524000" y="1041064"/>
            <a:ext cx="9144000" cy="4895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AutoNum type="alphaUcPeriod"/>
            </a:pPr>
            <a:r>
              <a:rPr lang="en-US" sz="3600" b="1">
                <a:solidFill>
                  <a:schemeClr val="lt1"/>
                </a:solidFill>
              </a:rPr>
              <a:t>PENGERTIAN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>
                <a:solidFill>
                  <a:schemeClr val="lt1"/>
                </a:solidFill>
              </a:rPr>
              <a:t>Istilah Geografi berasal dari bahasa Yunani yang disampaikan pertama kali oleh </a:t>
            </a:r>
            <a:r>
              <a:rPr lang="en-US" sz="3600" b="1" i="1">
                <a:solidFill>
                  <a:schemeClr val="lt1"/>
                </a:solidFill>
              </a:rPr>
              <a:t>Eratosthenes</a:t>
            </a:r>
            <a:r>
              <a:rPr lang="en-US" sz="3600">
                <a:solidFill>
                  <a:schemeClr val="lt1"/>
                </a:solidFill>
              </a:rPr>
              <a:t> (276 – 195 SM) , yaitu gabungan dari kata :</a:t>
            </a:r>
            <a:br>
              <a:rPr lang="en-US" sz="3600">
                <a:solidFill>
                  <a:schemeClr val="lt1"/>
                </a:solidFill>
              </a:rPr>
            </a:br>
            <a:endParaRPr sz="36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2D050"/>
              </a:buClr>
              <a:buSzPts val="3600"/>
              <a:buNone/>
            </a:pPr>
            <a:r>
              <a:rPr lang="en-US" sz="3600" b="1" i="1">
                <a:solidFill>
                  <a:srgbClr val="92D050"/>
                </a:solidFill>
              </a:rPr>
              <a:t>Geo</a:t>
            </a:r>
            <a:r>
              <a:rPr lang="en-US" sz="3600" b="1" i="1">
                <a:solidFill>
                  <a:schemeClr val="lt1"/>
                </a:solidFill>
              </a:rPr>
              <a:t> </a:t>
            </a:r>
            <a:r>
              <a:rPr lang="en-US" sz="3600">
                <a:solidFill>
                  <a:schemeClr val="lt1"/>
                </a:solidFill>
              </a:rPr>
              <a:t> yang berarti bumi</a:t>
            </a:r>
            <a:endParaRPr sz="36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2D050"/>
              </a:buClr>
              <a:buSzPts val="3600"/>
              <a:buNone/>
            </a:pPr>
            <a:r>
              <a:rPr lang="en-US" sz="3600" b="1" i="1">
                <a:solidFill>
                  <a:srgbClr val="92D050"/>
                </a:solidFill>
              </a:rPr>
              <a:t>Graphein</a:t>
            </a:r>
            <a:r>
              <a:rPr lang="en-US" sz="3600">
                <a:solidFill>
                  <a:schemeClr val="lt1"/>
                </a:solidFill>
              </a:rPr>
              <a:t> yang berarti tulisan</a:t>
            </a:r>
            <a:endParaRPr sz="36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>
              <a:solidFill>
                <a:schemeClr val="lt1"/>
              </a:solidFill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1261477" y="210067"/>
            <a:ext cx="940652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PENGETAHUAN DASAR GEOGRAFI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246" y="443327"/>
            <a:ext cx="4005419" cy="96325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2"/>
          <p:cNvSpPr txBox="1">
            <a:spLocks noGrp="1"/>
          </p:cNvSpPr>
          <p:nvPr>
            <p:ph type="body" idx="1"/>
          </p:nvPr>
        </p:nvSpPr>
        <p:spPr>
          <a:xfrm>
            <a:off x="838200" y="1252025"/>
            <a:ext cx="10515600" cy="492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Bagian terestrial</a:t>
            </a:r>
            <a:r>
              <a:rPr lang="en-US" sz="3600">
                <a:solidFill>
                  <a:schemeClr val="lt1"/>
                </a:solidFill>
              </a:rPr>
              <a:t>, yaitu pengetahuan tentang Bumi sebagai keseluruhan bentuk dan ukurannya.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Bagian falakiah</a:t>
            </a:r>
            <a:r>
              <a:rPr lang="en-US" sz="3600">
                <a:solidFill>
                  <a:schemeClr val="lt1"/>
                </a:solidFill>
              </a:rPr>
              <a:t>, yaitu bagian yang menelaah relasi Bumi dengan planet serta bintang-bintang di jagat raya.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Bidang komparatif</a:t>
            </a:r>
            <a:r>
              <a:rPr lang="en-US" sz="3600">
                <a:solidFill>
                  <a:schemeClr val="lt1"/>
                </a:solidFill>
              </a:rPr>
              <a:t>, yaitu deskripsi mengenai Bumi secara lengkap. Dalam hal ini meliputi letak relatif dari berbagai tempat di permukaan Bumi serta prinsip-prinsip pelayaran samudra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894" y="471460"/>
            <a:ext cx="4304149" cy="96325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3"/>
          <p:cNvSpPr txBox="1">
            <a:spLocks noGrp="1"/>
          </p:cNvSpPr>
          <p:nvPr>
            <p:ph type="body" idx="1"/>
          </p:nvPr>
        </p:nvSpPr>
        <p:spPr>
          <a:xfrm>
            <a:off x="838200" y="1294228"/>
            <a:ext cx="10515600" cy="4882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Calibri"/>
              <a:buAutoNum type="arabicPeriod"/>
            </a:pPr>
            <a:r>
              <a:rPr lang="en-US" sz="3600" b="1">
                <a:solidFill>
                  <a:srgbClr val="FFC000"/>
                </a:solidFill>
                <a:latin typeface="Lato"/>
                <a:ea typeface="Lato"/>
                <a:cs typeface="Lato"/>
                <a:sym typeface="Lato"/>
              </a:rPr>
              <a:t>Aspek langit</a:t>
            </a:r>
            <a: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yaitu aspek yang secara khusus mempelajari keadaan iklim.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Calibri"/>
              <a:buAutoNum type="arabicPeriod"/>
            </a:pPr>
            <a:r>
              <a:rPr lang="en-US" sz="3600" b="1">
                <a:solidFill>
                  <a:srgbClr val="FFC000"/>
                </a:solidFill>
                <a:latin typeface="Lato"/>
                <a:ea typeface="Lato"/>
                <a:cs typeface="Lato"/>
                <a:sym typeface="Lato"/>
              </a:rPr>
              <a:t>Aspek permukaan Bumi</a:t>
            </a:r>
            <a: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(litosfer) yaitu aspek yang mem pelajari mengenai relief atau bentuk muka bumi, flora serta fauna di berbagai wilayah di permukaan Bumi.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Calibri"/>
              <a:buAutoNum type="arabicPeriod"/>
            </a:pPr>
            <a:r>
              <a:rPr lang="en-US" sz="3600" b="1">
                <a:solidFill>
                  <a:srgbClr val="FFC000"/>
                </a:solidFill>
                <a:latin typeface="Lato"/>
                <a:ea typeface="Lato"/>
                <a:cs typeface="Lato"/>
                <a:sym typeface="Lato"/>
              </a:rPr>
              <a:t>Aspek manusia</a:t>
            </a:r>
            <a: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yaitu aspek yang mempelajari aspek penduduk, perdagangan, dan pemerintahan di berbagai wilayah.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E599"/>
              </a:buClr>
              <a:buSzPts val="4400"/>
              <a:buFont typeface="Lato"/>
              <a:buNone/>
            </a:pPr>
            <a:r>
              <a:rPr lang="en-US">
                <a:solidFill>
                  <a:srgbClr val="FEE599"/>
                </a:solidFill>
                <a:latin typeface="Lato"/>
                <a:ea typeface="Lato"/>
                <a:cs typeface="Lato"/>
                <a:sym typeface="Lato"/>
              </a:rPr>
              <a:t>Geografi khusus </a:t>
            </a:r>
            <a:r>
              <a:rPr lang="en-US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&gt;&gt;</a:t>
            </a:r>
            <a:r>
              <a:rPr lang="en-US" b="1">
                <a:solidFill>
                  <a:srgbClr val="FFD966"/>
                </a:solidFill>
                <a:latin typeface="Lato"/>
                <a:ea typeface="Lato"/>
                <a:cs typeface="Lato"/>
                <a:sym typeface="Lato"/>
              </a:rPr>
              <a:t>geografi regional</a:t>
            </a:r>
            <a:endParaRPr b="1">
              <a:solidFill>
                <a:srgbClr val="FFD966"/>
              </a:solidFill>
            </a:endParaRPr>
          </a:p>
        </p:txBody>
      </p:sp>
      <p:sp>
        <p:nvSpPr>
          <p:cNvPr id="146" name="Google Shape;146;p24"/>
          <p:cNvSpPr txBox="1">
            <a:spLocks noGrp="1"/>
          </p:cNvSpPr>
          <p:nvPr>
            <p:ph type="body" idx="1"/>
          </p:nvPr>
        </p:nvSpPr>
        <p:spPr>
          <a:xfrm>
            <a:off x="838200" y="1913207"/>
            <a:ext cx="10515600" cy="3404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en-US" sz="4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Perkembangan geografi dipengaruhi oleh adanya pemikiran yang beraliran 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 i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	1.	fisis determinis.</a:t>
            </a:r>
            <a:br>
              <a:rPr lang="en-US" sz="4400" i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4400" i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	2.	possibilis</a:t>
            </a:r>
            <a:br>
              <a:rPr lang="en-US" sz="4400" i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ato"/>
              <a:buNone/>
            </a:pPr>
            <a:r>
              <a:rPr lang="en-US" i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1.	fisis determinis.</a:t>
            </a:r>
            <a:endParaRPr/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Char char="•"/>
            </a:pP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Tokoh yang beraliran </a:t>
            </a:r>
            <a:r>
              <a:rPr lang="en-US" sz="3600" i="1">
                <a:solidFill>
                  <a:srgbClr val="FFF2CC"/>
                </a:solidFill>
                <a:latin typeface="Lato"/>
                <a:ea typeface="Lato"/>
                <a:cs typeface="Lato"/>
                <a:sym typeface="Lato"/>
              </a:rPr>
              <a:t>fisis determinis </a:t>
            </a: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antara lain </a:t>
            </a:r>
            <a:b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-	</a:t>
            </a:r>
            <a:r>
              <a:rPr lang="en-US" sz="3600">
                <a:solidFill>
                  <a:srgbClr val="FFC000"/>
                </a:solidFill>
                <a:latin typeface="Lato"/>
                <a:ea typeface="Lato"/>
                <a:cs typeface="Lato"/>
                <a:sym typeface="Lato"/>
              </a:rPr>
              <a:t>Karl Ritter</a:t>
            </a: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b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-	</a:t>
            </a:r>
            <a:r>
              <a:rPr lang="en-US" sz="3600">
                <a:solidFill>
                  <a:srgbClr val="ED7D31"/>
                </a:solidFill>
                <a:latin typeface="Lato"/>
                <a:ea typeface="Lato"/>
                <a:cs typeface="Lato"/>
                <a:sym typeface="Lato"/>
              </a:rPr>
              <a:t>Friederich Ratzel</a:t>
            </a: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b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-	</a:t>
            </a:r>
            <a:r>
              <a:rPr lang="en-US" sz="3600">
                <a:solidFill>
                  <a:srgbClr val="B3C6E7"/>
                </a:solidFill>
                <a:latin typeface="Lato"/>
                <a:ea typeface="Lato"/>
                <a:cs typeface="Lato"/>
                <a:sym typeface="Lato"/>
              </a:rPr>
              <a:t>Elsworth Huntington</a:t>
            </a:r>
            <a: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br>
              <a:rPr lang="en-US" sz="3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3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/>
            </a:r>
            <a:br>
              <a:rPr lang="en-US" sz="33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 i="1">
                <a:solidFill>
                  <a:srgbClr val="FFFF00"/>
                </a:solidFill>
                <a:latin typeface="Lato"/>
                <a:ea typeface="Lato"/>
                <a:cs typeface="Lato"/>
                <a:sym typeface="Lato"/>
              </a:rPr>
              <a:t>(keadaan alam suatu wilayah sangat menentukan sifat, karakter, dan pola hidup penduduk yang menempati daerah tersebut)</a:t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ato"/>
              <a:buNone/>
            </a:pPr>
            <a:r>
              <a:rPr lang="en-US" i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2.	possibilis</a:t>
            </a:r>
            <a:endParaRPr/>
          </a:p>
        </p:txBody>
      </p:sp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838200" y="1378634"/>
            <a:ext cx="10515600" cy="4798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Tokoh utama aliran ini adalah  :</a:t>
            </a:r>
            <a:b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Paul Vidal de La Blache (Prancis).</a:t>
            </a:r>
            <a: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/>
            </a:r>
            <a:b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/>
            </a:r>
            <a:br>
              <a:rPr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600">
                <a:solidFill>
                  <a:srgbClr val="FFFF00"/>
                </a:solidFill>
                <a:latin typeface="Lato"/>
                <a:ea typeface="Lato"/>
                <a:cs typeface="Lato"/>
                <a:sym typeface="Lato"/>
              </a:rPr>
              <a:t>(yang sangat menentukan kemajuan suatu wilayah adalah tingkat kemampuan penduduk, sedangkan alam hanya memberikan kemungkinan- kemungkinan untuk diolah dan dimanfaatkan bagi kehidupan manusia)</a:t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/>
          <p:nvPr/>
        </p:nvSpPr>
        <p:spPr>
          <a:xfrm>
            <a:off x="1885072" y="2109206"/>
            <a:ext cx="8074854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TERIMAKASIH</a:t>
            </a:r>
            <a:endParaRPr sz="88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838200" y="1410315"/>
            <a:ext cx="10515600" cy="476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Strabo</a:t>
            </a:r>
            <a:r>
              <a:rPr lang="en-US" sz="3600">
                <a:solidFill>
                  <a:schemeClr val="lt1"/>
                </a:solidFill>
              </a:rPr>
              <a:t> (1970): Geografi erat kaitannya dengan faktor lokasi, karakterisitik tertentu dan hubungan antar wilayah secara keseluruhan. Pendapat ini kemuadian di sebut Konsep Natural Atrribut of Place.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Preston E. James </a:t>
            </a:r>
            <a:r>
              <a:rPr lang="en-US" sz="3600">
                <a:solidFill>
                  <a:schemeClr val="lt1"/>
                </a:solidFill>
              </a:rPr>
              <a:t>(1959): Geografi dapat dianggap sebagai induk ilmu pengetahuan karena banyak bidang ilmu pengetahuan yang selalu dimulai dari keadaan permukaan bumi, kemudian beralih pada studinya masing-masing.</a:t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1809512" y="702429"/>
            <a:ext cx="857298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PENGERTIAN GEOGRAFI MENURUT AHLI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576775" y="548640"/>
            <a:ext cx="10986868" cy="5908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Ferdinand Von Richthofen</a:t>
            </a:r>
            <a:r>
              <a:rPr lang="en-US" sz="3600">
                <a:solidFill>
                  <a:schemeClr val="lt1"/>
                </a:solidFill>
              </a:rPr>
              <a:t>; Geografi adalah ilmu yang mempelajari gejala dan sifat permukaan bumi dan penduduknya, disusun menurut letaknya, menerangkan baik tentang terdapatnya gejala dan sifat-sifat itu.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Richard Hartshorne </a:t>
            </a:r>
            <a:r>
              <a:rPr lang="en-US" sz="3600">
                <a:solidFill>
                  <a:schemeClr val="lt1"/>
                </a:solidFill>
              </a:rPr>
              <a:t>seorang tokoh geografi Amerika dalam buku Pengantar Filsafat Geografi; Geografi adalah ilmu yang menampilkan realitas diferensiasi muka bumi seperti apa adanya, tidak hanya dalam arti perbedaan – perbedaan dalam hal tertentu tetapi juga dalam arti kombinasi keseluruhan fenomena di setiap tempat, yang berbeda dari keadaannya dengan tempat lain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838200" y="759655"/>
            <a:ext cx="10515600" cy="5417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Prof. Bintarto </a:t>
            </a:r>
            <a:r>
              <a:rPr lang="en-US" sz="3600">
                <a:solidFill>
                  <a:schemeClr val="lt1"/>
                </a:solidFill>
              </a:rPr>
              <a:t>(1981) Geografi mempelajari hubungan kausal gejala-gejala di permukaan bumi, baik yang bersifat fisik maupun yang menyangkut kehidupan makhluk hidup beserta permasalahannya melalui pendekatan keruangan, kelingkungan, dan regional untuk kepentingan program, proses, dan keberhasilan pembangunan.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I Made Sandy</a:t>
            </a:r>
            <a:r>
              <a:rPr lang="en-US" sz="3600">
                <a:solidFill>
                  <a:schemeClr val="lt1"/>
                </a:solidFill>
              </a:rPr>
              <a:t>; Geografi adalah ilmu yang berusaha menemukan dan memahami persamaan-persamaan dan perbedaan-perbedaan yang ada di dalam ruang muka bumi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689317" y="464234"/>
            <a:ext cx="10902461" cy="5809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Drs. N. Daldjoeni</a:t>
            </a:r>
            <a:r>
              <a:rPr lang="en-US" sz="3600">
                <a:solidFill>
                  <a:schemeClr val="lt1"/>
                </a:solidFill>
              </a:rPr>
              <a:t>; Geografi adalah ilmu yang menguraikan tentang bumi dengan segenap isinya yakni manusia ditambah dengan dunia hewan dan dunia tumbuh-tumbuhan.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Depdikbud 1989</a:t>
            </a:r>
            <a:r>
              <a:rPr lang="en-US" sz="3600">
                <a:solidFill>
                  <a:schemeClr val="lt1"/>
                </a:solidFill>
              </a:rPr>
              <a:t>; Geografi adalah ilmu tentang permukaan bumi, iklim, penduduk, flora, fauna, serta hasil yang diperoleh bumi</a:t>
            </a:r>
            <a:endParaRPr sz="3600">
              <a:solidFill>
                <a:schemeClr val="lt1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3600"/>
              <a:buChar char="•"/>
            </a:pPr>
            <a:r>
              <a:rPr lang="en-US" sz="3600" b="1">
                <a:solidFill>
                  <a:schemeClr val="accent4"/>
                </a:solidFill>
              </a:rPr>
              <a:t>Hasil Seminar dan Lokakarya Ikatan Geografi Indonesia </a:t>
            </a:r>
            <a:r>
              <a:rPr lang="en-US" sz="3600">
                <a:solidFill>
                  <a:schemeClr val="lt1"/>
                </a:solidFill>
              </a:rPr>
              <a:t>(IGI) di Semarang pada 1988; Geografi adalah ilmu yang mempelajari persamaan dan perbedaan fenomena geosfer dengan sudut pandang kelingkungan dan kewilayahan dalam konteks keruangan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body" idx="1"/>
          </p:nvPr>
        </p:nvSpPr>
        <p:spPr>
          <a:xfrm>
            <a:off x="838200" y="1449021"/>
            <a:ext cx="10515600" cy="4993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34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BD6EE"/>
              </a:buClr>
              <a:buSzPct val="100000"/>
              <a:buChar char="•"/>
            </a:pPr>
            <a:r>
              <a:rPr lang="en-US" sz="4000">
                <a:solidFill>
                  <a:srgbClr val="BBD6EE"/>
                </a:solidFill>
              </a:rPr>
              <a:t>Geografi termasuk ilmu pengetahuan bumi (earth science) dengan objek permukaan bumi sebagai lingkungan hidup manusia dan lingkungan tempat manusia dapat mengubah dan membangunnya.</a:t>
            </a:r>
            <a:endParaRPr/>
          </a:p>
          <a:p>
            <a:pPr marL="228600" lvl="0" indent="-234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BD6EE"/>
              </a:buClr>
              <a:buSzPct val="100000"/>
              <a:buChar char="•"/>
            </a:pPr>
            <a:r>
              <a:rPr lang="en-US" sz="4000">
                <a:solidFill>
                  <a:srgbClr val="BBD6EE"/>
                </a:solidFill>
              </a:rPr>
              <a:t>Geografi memperhatikan persebaran manusia dalam ruang dan hubungan manusia dengan lingkungannya.</a:t>
            </a:r>
            <a:endParaRPr/>
          </a:p>
          <a:p>
            <a:pPr marL="228600" lvl="0" indent="-234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BD6EE"/>
              </a:buClr>
              <a:buSzPct val="100000"/>
              <a:buChar char="•"/>
            </a:pPr>
            <a:r>
              <a:rPr lang="en-US" sz="4000">
                <a:solidFill>
                  <a:srgbClr val="BBD6EE"/>
                </a:solidFill>
              </a:rPr>
              <a:t>Dalam ilmu Geografi terdapat unsur-unsur utama, antara lain jarak, interaksi, gerakan dan persebaran</a:t>
            </a:r>
            <a:endParaRPr sz="4000">
              <a:solidFill>
                <a:srgbClr val="BBD6EE"/>
              </a:solidFill>
            </a:endParaRPr>
          </a:p>
        </p:txBody>
      </p:sp>
      <p:sp>
        <p:nvSpPr>
          <p:cNvPr id="112" name="Google Shape;112;p18"/>
          <p:cNvSpPr/>
          <p:nvPr/>
        </p:nvSpPr>
        <p:spPr>
          <a:xfrm>
            <a:off x="4307500" y="618024"/>
            <a:ext cx="357700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rgbClr val="BBD6EE"/>
                </a:solidFill>
                <a:latin typeface="Calibri"/>
                <a:ea typeface="Calibri"/>
                <a:cs typeface="Calibri"/>
                <a:sym typeface="Calibri"/>
              </a:rPr>
              <a:t>KESIMPULAN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400"/>
              <a:buChar char="•"/>
            </a:pPr>
            <a:r>
              <a:rPr lang="en-US" sz="4400">
                <a:solidFill>
                  <a:srgbClr val="92D050"/>
                </a:solidFill>
              </a:rPr>
              <a:t>Istilah geografi kali pertama diperkenalkan seorang ahli filsafat dan astronomi terkenal yang bernama </a:t>
            </a:r>
            <a:r>
              <a:rPr lang="en-US" sz="4400" b="1">
                <a:solidFill>
                  <a:srgbClr val="FFFF00"/>
                </a:solidFill>
              </a:rPr>
              <a:t>Eratosthenes</a:t>
            </a:r>
            <a:r>
              <a:rPr lang="en-US" sz="4400">
                <a:solidFill>
                  <a:srgbClr val="92D050"/>
                </a:solidFill>
              </a:rPr>
              <a:t> (276–194 SM). Menurutnya, geografi berasal dari kata Geographika yang berarti tulisan atau deskripsi tentang Bumi.</a:t>
            </a:r>
            <a:endParaRPr/>
          </a:p>
        </p:txBody>
      </p:sp>
      <p:sp>
        <p:nvSpPr>
          <p:cNvPr id="118" name="Google Shape;118;p19"/>
          <p:cNvSpPr/>
          <p:nvPr/>
        </p:nvSpPr>
        <p:spPr>
          <a:xfrm>
            <a:off x="838200" y="603959"/>
            <a:ext cx="1040188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SEJARAH PERKEMBANGAN GEOGRAFI</a:t>
            </a:r>
            <a:endParaRPr sz="4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838200" y="829994"/>
            <a:ext cx="10515600" cy="534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5844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Char char="•"/>
            </a:pPr>
            <a:r>
              <a:rPr lang="en-US" sz="4400" b="1">
                <a:solidFill>
                  <a:srgbClr val="FFFF00"/>
                </a:solidFill>
              </a:rPr>
              <a:t>Claudius Ptolemaeus </a:t>
            </a:r>
            <a:r>
              <a:rPr lang="en-US" sz="4400">
                <a:solidFill>
                  <a:schemeClr val="lt1"/>
                </a:solidFill>
              </a:rPr>
              <a:t>(87–150 M) </a:t>
            </a:r>
            <a:br>
              <a:rPr lang="en-US" sz="4400">
                <a:solidFill>
                  <a:schemeClr val="lt1"/>
                </a:solidFill>
              </a:rPr>
            </a:br>
            <a:r>
              <a:rPr lang="en-US" sz="4400">
                <a:solidFill>
                  <a:schemeClr val="lt1"/>
                </a:solidFill>
              </a:rPr>
              <a:t>dalam bukunya yang berjudul Geograpike Unphegesis mengemukakan bahwa geografi merupakan suatu penyajian melalui peta dari sebagian wilayah permukaan Bumi yang menunjukkan ketampakan secara umum.</a:t>
            </a:r>
            <a:br>
              <a:rPr lang="en-US" sz="4400">
                <a:solidFill>
                  <a:schemeClr val="lt1"/>
                </a:solidFill>
              </a:rPr>
            </a:br>
            <a:r>
              <a:rPr lang="en-US" sz="4400">
                <a:solidFill>
                  <a:schemeClr val="lt1"/>
                </a:solidFill>
              </a:rPr>
              <a:t>Sumbangan Ptolemaeus yang sangat berharga bagi perkembangan ilmu geografi yaitu dalam bidang pemetaan (kartografi). Selain itu Ptoleumaeus dianggap sebagai peletak dasar ilmu geografi.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body" idx="1"/>
          </p:nvPr>
        </p:nvSpPr>
        <p:spPr>
          <a:xfrm>
            <a:off x="838200" y="562708"/>
            <a:ext cx="10515600" cy="561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lang="en-US" sz="3600" b="1">
                <a:solidFill>
                  <a:schemeClr val="accent2"/>
                </a:solidFill>
              </a:rPr>
              <a:t>Bernhardus Varenius (1622–1650).</a:t>
            </a:r>
            <a:r>
              <a:rPr lang="en-US" b="1">
                <a:solidFill>
                  <a:schemeClr val="accent2"/>
                </a:solidFill>
              </a:rPr>
              <a:t/>
            </a:r>
            <a:br>
              <a:rPr lang="en-US" b="1">
                <a:solidFill>
                  <a:schemeClr val="accent2"/>
                </a:solidFill>
              </a:rPr>
            </a:br>
            <a:r>
              <a:rPr lang="en-US" b="1">
                <a:solidFill>
                  <a:schemeClr val="accent2"/>
                </a:solidFill>
              </a:rPr>
              <a:t> </a:t>
            </a:r>
            <a:br>
              <a:rPr lang="en-US" b="1">
                <a:solidFill>
                  <a:schemeClr val="accent2"/>
                </a:solidFill>
              </a:rPr>
            </a:br>
            <a:r>
              <a:rPr lang="en-US" sz="3600">
                <a:solidFill>
                  <a:srgbClr val="FFFF00"/>
                </a:solidFill>
              </a:rPr>
              <a:t>Dalam bukunya yang berjudul Geographia Generalis, Varenius mengemukakan pendapat bahwa pada dasarnya bidang kajian geografi dapat dibedakan menjadi dua bagian, yaitu sebagai berikut.</a:t>
            </a:r>
            <a:br>
              <a:rPr lang="en-US" sz="3600">
                <a:solidFill>
                  <a:srgbClr val="FFFF00"/>
                </a:solidFill>
              </a:rPr>
            </a:br>
            <a:endParaRPr sz="360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None/>
            </a:pPr>
            <a:r>
              <a:rPr lang="en-US" sz="3200">
                <a:solidFill>
                  <a:srgbClr val="FFFF00"/>
                </a:solidFill>
              </a:rPr>
              <a:t>	</a:t>
            </a:r>
            <a:r>
              <a:rPr lang="en-US" sz="3600" b="1">
                <a:solidFill>
                  <a:srgbClr val="FFD966"/>
                </a:solidFill>
              </a:rPr>
              <a:t>a. Geografi Umum</a:t>
            </a:r>
            <a:endParaRPr sz="3600" b="1">
              <a:solidFill>
                <a:srgbClr val="FFD96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D966"/>
              </a:buClr>
              <a:buSzPts val="3600"/>
              <a:buNone/>
            </a:pPr>
            <a:r>
              <a:rPr lang="en-US" sz="3600" b="1">
                <a:solidFill>
                  <a:srgbClr val="FFD966"/>
                </a:solidFill>
              </a:rPr>
              <a:t>	b. Geografi Khusus</a:t>
            </a:r>
            <a:endParaRPr sz="3200" b="1">
              <a:solidFill>
                <a:srgbClr val="FFD9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578</Words>
  <Application>Microsoft Office PowerPoint</Application>
  <PresentationFormat>Custom</PresentationFormat>
  <Paragraphs>39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Lato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Geografi khusus &gt;&gt;geografi regional</vt:lpstr>
      <vt:lpstr>1. fisis determinis.</vt:lpstr>
      <vt:lpstr>2. possibilis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</cp:revision>
  <dcterms:modified xsi:type="dcterms:W3CDTF">2022-05-17T04:19:16Z</dcterms:modified>
</cp:coreProperties>
</file>