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2" r:id="rId6"/>
    <p:sldId id="263" r:id="rId7"/>
    <p:sldId id="264" r:id="rId8"/>
    <p:sldId id="265" r:id="rId9"/>
    <p:sldId id="266" r:id="rId10"/>
    <p:sldId id="270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DD09D-19D4-499D-8D32-D6AD1FE11DA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12BAFC-0A9B-4582-901A-7B05773E3B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1447800" y="1168400"/>
            <a:ext cx="9118600" cy="4673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6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DD09D-19D4-499D-8D32-D6AD1FE11DA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12BAFC-0A9B-4582-901A-7B05773E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4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DD09D-19D4-499D-8D32-D6AD1FE11DA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12BAFC-0A9B-4582-901A-7B05773E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8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DD09D-19D4-499D-8D32-D6AD1FE11DA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12BAFC-0A9B-4582-901A-7B05773E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6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DD09D-19D4-499D-8D32-D6AD1FE11DA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12BAFC-0A9B-4582-901A-7B05773E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8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DD09D-19D4-499D-8D32-D6AD1FE11DA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12BAFC-0A9B-4582-901A-7B05773E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5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DD09D-19D4-499D-8D32-D6AD1FE11DA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12BAFC-0A9B-4582-901A-7B05773E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0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DD09D-19D4-499D-8D32-D6AD1FE11DA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12BAFC-0A9B-4582-901A-7B05773E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3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DD09D-19D4-499D-8D32-D6AD1FE11DA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12BAFC-0A9B-4582-901A-7B05773E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DD09D-19D4-499D-8D32-D6AD1FE11DA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12BAFC-0A9B-4582-901A-7B05773E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6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4DD09D-19D4-499D-8D32-D6AD1FE11DA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12BAFC-0A9B-4582-901A-7B05773E3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6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88900" y="0"/>
            <a:ext cx="12014200" cy="685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51CE3772-DCBF-42FB-827C-65EAEFC2BCAB}"/>
              </a:ext>
            </a:extLst>
          </p:cNvPr>
          <p:cNvSpPr/>
          <p:nvPr userDrawn="1"/>
        </p:nvSpPr>
        <p:spPr>
          <a:xfrm>
            <a:off x="0" y="0"/>
            <a:ext cx="478971" cy="406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2BAF8A50-ED3B-4B95-B187-BFBF1C3C9B33}"/>
              </a:ext>
            </a:extLst>
          </p:cNvPr>
          <p:cNvSpPr/>
          <p:nvPr userDrawn="1"/>
        </p:nvSpPr>
        <p:spPr>
          <a:xfrm>
            <a:off x="0" y="6451600"/>
            <a:ext cx="478971" cy="406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DDE9F1DF-1EC3-4BC9-8C08-6AE235E39F3F}"/>
              </a:ext>
            </a:extLst>
          </p:cNvPr>
          <p:cNvSpPr/>
          <p:nvPr userDrawn="1"/>
        </p:nvSpPr>
        <p:spPr>
          <a:xfrm>
            <a:off x="11713029" y="0"/>
            <a:ext cx="478971" cy="406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9306BD55-5CDA-4E07-8533-DD2832AB28AA}"/>
              </a:ext>
            </a:extLst>
          </p:cNvPr>
          <p:cNvSpPr/>
          <p:nvPr userDrawn="1"/>
        </p:nvSpPr>
        <p:spPr>
          <a:xfrm>
            <a:off x="11713029" y="6451600"/>
            <a:ext cx="478971" cy="406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69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506826" y="256406"/>
            <a:ext cx="8886423" cy="1519707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PENGELOLAAN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1608" y="2107723"/>
            <a:ext cx="5756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Data </a:t>
            </a:r>
            <a:r>
              <a:rPr lang="en-US" sz="3200" dirty="0" err="1"/>
              <a:t>Kompleks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Data </a:t>
            </a:r>
            <a:r>
              <a:rPr lang="en-US" sz="3200" dirty="0" err="1"/>
              <a:t>Besar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03043" y="3024108"/>
            <a:ext cx="10161371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2000" dirty="0"/>
              <a:t>Data </a:t>
            </a:r>
            <a:r>
              <a:rPr lang="en-US" sz="2000" dirty="0" err="1"/>
              <a:t>Kompleks</a:t>
            </a:r>
            <a:endParaRPr lang="en-US" sz="2000" dirty="0"/>
          </a:p>
          <a:p>
            <a:pPr algn="just"/>
            <a:r>
              <a:rPr lang="en-US" sz="2000" dirty="0"/>
              <a:t>      Data </a:t>
            </a:r>
            <a:r>
              <a:rPr lang="en-US" sz="2000" dirty="0" err="1"/>
              <a:t>Kompleks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data yang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yang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berhubungan</a:t>
            </a:r>
            <a:r>
              <a:rPr lang="en-US" sz="2000" dirty="0"/>
              <a:t>. </a:t>
            </a:r>
          </a:p>
          <a:p>
            <a:pPr algn="just"/>
            <a:r>
              <a:rPr lang="en-US" sz="2000" dirty="0"/>
              <a:t>      </a:t>
            </a:r>
            <a:r>
              <a:rPr lang="en-US" sz="2000" dirty="0" err="1"/>
              <a:t>Misalnya</a:t>
            </a:r>
            <a:r>
              <a:rPr lang="en-US" sz="2000" dirty="0"/>
              <a:t> data </a:t>
            </a:r>
            <a:r>
              <a:rPr lang="en-US" sz="2000" dirty="0" err="1"/>
              <a:t>siswa</a:t>
            </a:r>
            <a:r>
              <a:rPr lang="en-US" sz="2000" dirty="0"/>
              <a:t> di </a:t>
            </a:r>
            <a:r>
              <a:rPr lang="en-US" sz="2000" dirty="0" err="1"/>
              <a:t>sekolah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, </a:t>
            </a:r>
            <a:r>
              <a:rPr lang="en-US" sz="2000" dirty="0" err="1"/>
              <a:t>tanggal</a:t>
            </a:r>
            <a:r>
              <a:rPr lang="en-US" sz="2000" dirty="0"/>
              <a:t> </a:t>
            </a:r>
            <a:r>
              <a:rPr lang="en-US" sz="2000" dirty="0" err="1"/>
              <a:t>lahir</a:t>
            </a:r>
            <a:r>
              <a:rPr lang="en-US" sz="2000" dirty="0"/>
              <a:t>, </a:t>
            </a:r>
            <a:r>
              <a:rPr lang="en-US" sz="2000" dirty="0" err="1"/>
              <a:t>umur</a:t>
            </a:r>
            <a:r>
              <a:rPr lang="en-US" sz="2000" dirty="0"/>
              <a:t>, </a:t>
            </a:r>
            <a:r>
              <a:rPr lang="en-US" sz="2000" dirty="0" err="1"/>
              <a:t>alamat</a:t>
            </a:r>
            <a:r>
              <a:rPr lang="en-US" sz="2000" dirty="0"/>
              <a:t>, </a:t>
            </a:r>
          </a:p>
          <a:p>
            <a:pPr algn="just"/>
            <a:r>
              <a:rPr lang="en-US" sz="2000" dirty="0"/>
              <a:t>     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kelamin</a:t>
            </a:r>
            <a:r>
              <a:rPr lang="en-US" sz="2000" dirty="0"/>
              <a:t>,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badan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sebagainya</a:t>
            </a:r>
            <a:r>
              <a:rPr lang="en-US" sz="2000" dirty="0"/>
              <a:t>. Data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dipecah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/>
              <a:t>     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elemen-elemennya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memperoleh</a:t>
            </a:r>
            <a:r>
              <a:rPr lang="en-US" sz="2000" dirty="0"/>
              <a:t> data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sederhana</a:t>
            </a:r>
            <a:r>
              <a:rPr lang="en-US" sz="2000" dirty="0"/>
              <a:t>. </a:t>
            </a:r>
          </a:p>
          <a:p>
            <a:pPr algn="just"/>
            <a:r>
              <a:rPr lang="en-US" sz="2000" dirty="0"/>
              <a:t>      </a:t>
            </a:r>
            <a:r>
              <a:rPr lang="en-US" sz="2000" dirty="0" err="1"/>
              <a:t>Misalnya</a:t>
            </a:r>
            <a:r>
              <a:rPr lang="en-US" sz="2000" dirty="0"/>
              <a:t> data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pecah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data </a:t>
            </a:r>
            <a:r>
              <a:rPr lang="en-US" sz="2000" dirty="0" err="1"/>
              <a:t>siswa</a:t>
            </a:r>
            <a:r>
              <a:rPr lang="en-US" sz="2000" dirty="0"/>
              <a:t>, data </a:t>
            </a:r>
            <a:r>
              <a:rPr lang="en-US" sz="2000" dirty="0" err="1"/>
              <a:t>umur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, </a:t>
            </a:r>
          </a:p>
          <a:p>
            <a:pPr algn="just"/>
            <a:r>
              <a:rPr lang="en-US" sz="2000" dirty="0"/>
              <a:t>      data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Kelamin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data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. Proses </a:t>
            </a:r>
            <a:r>
              <a:rPr lang="en-US" sz="2000" dirty="0" err="1"/>
              <a:t>pemecahan</a:t>
            </a:r>
            <a:r>
              <a:rPr lang="en-US" sz="2000" dirty="0"/>
              <a:t> data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/>
              <a:t>      </a:t>
            </a:r>
            <a:r>
              <a:rPr lang="en-US" sz="2000" dirty="0" err="1"/>
              <a:t>elemen-elemennya</a:t>
            </a:r>
            <a:r>
              <a:rPr lang="en-US" sz="2000" dirty="0"/>
              <a:t>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dekomposisi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3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9BE5972-443B-4F2C-B742-90D7D47710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989157"/>
              </p:ext>
            </p:extLst>
          </p:nvPr>
        </p:nvGraphicFramePr>
        <p:xfrm>
          <a:off x="838200" y="1049770"/>
          <a:ext cx="9178636" cy="3571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134458">
                  <a:extLst>
                    <a:ext uri="{9D8B030D-6E8A-4147-A177-3AD203B41FA5}">
                      <a16:colId xmlns:a16="http://schemas.microsoft.com/office/drawing/2014/main" val="3214361905"/>
                    </a:ext>
                  </a:extLst>
                </a:gridCol>
                <a:gridCol w="6044178">
                  <a:extLst>
                    <a:ext uri="{9D8B030D-6E8A-4147-A177-3AD203B41FA5}">
                      <a16:colId xmlns:a16="http://schemas.microsoft.com/office/drawing/2014/main" val="9209890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Sumber</a:t>
                      </a:r>
                      <a:r>
                        <a:rPr lang="en-GB" dirty="0"/>
                        <a:t> data 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Data </a:t>
                      </a:r>
                      <a:r>
                        <a:rPr lang="en-GB" dirty="0" err="1"/>
                        <a:t>Besar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959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Youtube</a:t>
                      </a:r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err="1"/>
                        <a:t>Pengguna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mengunggah</a:t>
                      </a:r>
                      <a:r>
                        <a:rPr lang="en-GB" dirty="0"/>
                        <a:t> 1000 jam video </a:t>
                      </a:r>
                      <a:r>
                        <a:rPr lang="en-GB" dirty="0" err="1"/>
                        <a:t>baru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setiap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hari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1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Facebook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err="1"/>
                        <a:t>Lebih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dari</a:t>
                      </a:r>
                      <a:r>
                        <a:rPr lang="en-GB" dirty="0"/>
                        <a:t> 1,4 </a:t>
                      </a:r>
                      <a:r>
                        <a:rPr lang="en-GB" dirty="0" err="1"/>
                        <a:t>Milyar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pengguna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berkomunkasi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dalam</a:t>
                      </a:r>
                      <a:r>
                        <a:rPr lang="en-GB" dirty="0"/>
                        <a:t> 70-an Bahasa.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820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Twitter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175 Juta tweet </a:t>
                      </a:r>
                      <a:r>
                        <a:rPr lang="en-GB" dirty="0" err="1"/>
                        <a:t>perhari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709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Google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2 </a:t>
                      </a:r>
                      <a:r>
                        <a:rPr lang="en-GB" dirty="0" err="1"/>
                        <a:t>juta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permintaan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pencarian</a:t>
                      </a:r>
                      <a:r>
                        <a:rPr lang="en-GB" dirty="0"/>
                        <a:t> per </a:t>
                      </a:r>
                      <a:r>
                        <a:rPr lang="en-GB" dirty="0" err="1"/>
                        <a:t>menit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255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Instagram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err="1"/>
                        <a:t>Pengguna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membagikan</a:t>
                      </a:r>
                      <a:r>
                        <a:rPr lang="en-GB" dirty="0"/>
                        <a:t> 40 </a:t>
                      </a:r>
                      <a:r>
                        <a:rPr lang="en-GB" dirty="0" err="1"/>
                        <a:t>juta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foto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perhari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2389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4652C64-5BB5-4079-90A5-4374CC6AE271}"/>
              </a:ext>
            </a:extLst>
          </p:cNvPr>
          <p:cNvSpPr txBox="1"/>
          <p:nvPr/>
        </p:nvSpPr>
        <p:spPr>
          <a:xfrm>
            <a:off x="3546764" y="4876800"/>
            <a:ext cx="3133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Contoh</a:t>
            </a:r>
            <a:r>
              <a:rPr lang="en-GB" dirty="0"/>
              <a:t> data </a:t>
            </a:r>
            <a:r>
              <a:rPr lang="en-GB" dirty="0" err="1"/>
              <a:t>besar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internet</a:t>
            </a:r>
          </a:p>
        </p:txBody>
      </p:sp>
    </p:spTree>
    <p:extLst>
      <p:ext uri="{BB962C8B-B14F-4D97-AF65-F5344CB8AC3E}">
        <p14:creationId xmlns:p14="http://schemas.microsoft.com/office/powerpoint/2010/main" val="390570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67727-75B5-4362-97E1-BF5DD4865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018"/>
            <a:ext cx="9566564" cy="5511945"/>
          </a:xfrm>
        </p:spPr>
        <p:txBody>
          <a:bodyPr/>
          <a:lstStyle/>
          <a:p>
            <a:pPr marL="0" indent="0" algn="just">
              <a:buNone/>
            </a:pPr>
            <a:r>
              <a:rPr lang="en-GB" sz="2400" dirty="0"/>
              <a:t>Data </a:t>
            </a:r>
            <a:r>
              <a:rPr lang="en-GB" sz="2400" dirty="0" err="1"/>
              <a:t>besar</a:t>
            </a:r>
            <a:r>
              <a:rPr lang="en-GB" sz="2400" dirty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digunakan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tujuan</a:t>
            </a:r>
            <a:r>
              <a:rPr lang="en-GB" sz="2400" dirty="0"/>
              <a:t> </a:t>
            </a:r>
            <a:r>
              <a:rPr lang="en-GB" sz="2400" dirty="0" err="1"/>
              <a:t>komersial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pun non-</a:t>
            </a:r>
            <a:r>
              <a:rPr lang="en-GB" sz="2400" dirty="0" err="1"/>
              <a:t>komersial</a:t>
            </a:r>
            <a:r>
              <a:rPr lang="en-GB" sz="2400" dirty="0"/>
              <a:t>. Data </a:t>
            </a:r>
            <a:r>
              <a:rPr lang="en-GB" sz="2400" dirty="0" err="1"/>
              <a:t>besar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dianalisis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menemukan</a:t>
            </a:r>
            <a:r>
              <a:rPr lang="en-GB" sz="2400" dirty="0"/>
              <a:t> </a:t>
            </a:r>
            <a:r>
              <a:rPr lang="en-GB" sz="2400" dirty="0" err="1"/>
              <a:t>pola</a:t>
            </a:r>
            <a:r>
              <a:rPr lang="en-GB" sz="2400" dirty="0"/>
              <a:t>, </a:t>
            </a:r>
            <a:r>
              <a:rPr lang="en-GB" sz="2400" dirty="0" err="1"/>
              <a:t>tren</a:t>
            </a:r>
            <a:r>
              <a:rPr lang="en-GB" sz="2400" dirty="0"/>
              <a:t> dan </a:t>
            </a:r>
            <a:r>
              <a:rPr lang="en-GB" sz="2400" dirty="0" err="1"/>
              <a:t>keterhubungan</a:t>
            </a:r>
            <a:r>
              <a:rPr lang="en-GB" sz="2400" dirty="0"/>
              <a:t>, </a:t>
            </a:r>
            <a:r>
              <a:rPr lang="en-GB" sz="2400" dirty="0" err="1"/>
              <a:t>terutama</a:t>
            </a:r>
            <a:r>
              <a:rPr lang="en-GB" sz="2400" dirty="0"/>
              <a:t> </a:t>
            </a:r>
            <a:r>
              <a:rPr lang="en-GB" sz="2400" dirty="0" err="1"/>
              <a:t>mengenai</a:t>
            </a:r>
            <a:r>
              <a:rPr lang="en-GB" sz="2400" dirty="0"/>
              <a:t> </a:t>
            </a:r>
            <a:r>
              <a:rPr lang="en-GB" sz="2400" dirty="0" err="1"/>
              <a:t>interaksi</a:t>
            </a:r>
            <a:r>
              <a:rPr lang="en-GB" sz="2400" dirty="0"/>
              <a:t> dan </a:t>
            </a:r>
            <a:r>
              <a:rPr lang="en-GB" sz="2400" dirty="0" err="1"/>
              <a:t>perilaku</a:t>
            </a:r>
            <a:r>
              <a:rPr lang="en-GB" sz="2400" dirty="0"/>
              <a:t> </a:t>
            </a:r>
            <a:r>
              <a:rPr lang="en-GB" sz="2400" dirty="0" err="1"/>
              <a:t>manusia</a:t>
            </a:r>
            <a:r>
              <a:rPr lang="en-GB" sz="2400" dirty="0"/>
              <a:t>. </a:t>
            </a:r>
            <a:r>
              <a:rPr lang="en-GB" sz="2400" dirty="0" err="1"/>
              <a:t>Contohnya</a:t>
            </a:r>
            <a:r>
              <a:rPr lang="en-GB" sz="2400" dirty="0"/>
              <a:t> data </a:t>
            </a:r>
            <a:r>
              <a:rPr lang="en-GB" sz="2400" dirty="0" err="1"/>
              <a:t>besar</a:t>
            </a:r>
            <a:r>
              <a:rPr lang="en-GB" sz="2400" dirty="0"/>
              <a:t> </a:t>
            </a:r>
            <a:r>
              <a:rPr lang="en-GB" sz="2400" dirty="0" err="1"/>
              <a:t>digunakan</a:t>
            </a:r>
            <a:r>
              <a:rPr lang="en-GB" sz="2400" dirty="0"/>
              <a:t> </a:t>
            </a:r>
            <a:r>
              <a:rPr lang="en-GB" sz="2400" dirty="0" err="1"/>
              <a:t>dikalangan</a:t>
            </a:r>
            <a:r>
              <a:rPr lang="en-GB" sz="2400" dirty="0"/>
              <a:t> </a:t>
            </a:r>
            <a:r>
              <a:rPr lang="en-GB" sz="2400" dirty="0" err="1"/>
              <a:t>bisnis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menyelesaikan</a:t>
            </a:r>
            <a:r>
              <a:rPr lang="en-GB" sz="2400" dirty="0"/>
              <a:t> </a:t>
            </a:r>
            <a:r>
              <a:rPr lang="en-GB" sz="2400" dirty="0" err="1"/>
              <a:t>tugas-tugas</a:t>
            </a:r>
            <a:r>
              <a:rPr lang="en-GB" sz="2400" dirty="0"/>
              <a:t> yang </a:t>
            </a:r>
            <a:r>
              <a:rPr lang="en-GB" sz="2400" dirty="0" err="1"/>
              <a:t>berhubungan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bisnis</a:t>
            </a:r>
            <a:r>
              <a:rPr lang="en-GB" sz="2400" dirty="0"/>
              <a:t> </a:t>
            </a:r>
            <a:r>
              <a:rPr lang="en-GB" sz="2400" dirty="0" err="1"/>
              <a:t>seperti</a:t>
            </a:r>
            <a:r>
              <a:rPr lang="en-GB" sz="2400" dirty="0"/>
              <a:t> </a:t>
            </a:r>
            <a:r>
              <a:rPr lang="en-GB" sz="2400" dirty="0" err="1"/>
              <a:t>berikut</a:t>
            </a:r>
            <a:r>
              <a:rPr lang="en-GB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err="1"/>
              <a:t>Menentukan</a:t>
            </a:r>
            <a:r>
              <a:rPr lang="en-GB" sz="2400" dirty="0"/>
              <a:t> </a:t>
            </a:r>
            <a:r>
              <a:rPr lang="en-GB" sz="2400" dirty="0" err="1"/>
              <a:t>akar</a:t>
            </a:r>
            <a:r>
              <a:rPr lang="en-GB" sz="2400" dirty="0"/>
              <a:t> </a:t>
            </a:r>
            <a:r>
              <a:rPr lang="en-GB" sz="2400" dirty="0" err="1"/>
              <a:t>penyebab</a:t>
            </a:r>
            <a:r>
              <a:rPr lang="en-GB" sz="2400" dirty="0"/>
              <a:t> </a:t>
            </a:r>
            <a:r>
              <a:rPr lang="en-GB" sz="2400" dirty="0" err="1"/>
              <a:t>kegagalan</a:t>
            </a:r>
            <a:r>
              <a:rPr lang="en-GB" sz="2400" dirty="0"/>
              <a:t> </a:t>
            </a:r>
            <a:r>
              <a:rPr lang="en-GB" sz="2400" dirty="0" err="1"/>
              <a:t>setiap</a:t>
            </a:r>
            <a:r>
              <a:rPr lang="en-GB" sz="2400" dirty="0"/>
              <a:t> </a:t>
            </a:r>
            <a:r>
              <a:rPr lang="en-GB" sz="2400" dirty="0" err="1"/>
              <a:t>masalah</a:t>
            </a:r>
            <a:r>
              <a:rPr lang="en-GB" sz="2400" dirty="0"/>
              <a:t> </a:t>
            </a:r>
            <a:r>
              <a:rPr lang="en-GB" sz="2400" dirty="0" err="1"/>
              <a:t>bisnis</a:t>
            </a:r>
            <a:r>
              <a:rPr lang="en-GB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err="1"/>
              <a:t>Menghasilkan</a:t>
            </a:r>
            <a:r>
              <a:rPr lang="en-GB" sz="2400" dirty="0"/>
              <a:t> </a:t>
            </a:r>
            <a:r>
              <a:rPr lang="en-GB" sz="2400" dirty="0" err="1"/>
              <a:t>informasi</a:t>
            </a:r>
            <a:r>
              <a:rPr lang="en-GB" sz="2400" dirty="0"/>
              <a:t> </a:t>
            </a:r>
            <a:r>
              <a:rPr lang="en-GB" sz="2400" dirty="0" err="1"/>
              <a:t>mengenai</a:t>
            </a:r>
            <a:r>
              <a:rPr lang="en-GB" sz="2400" dirty="0"/>
              <a:t> </a:t>
            </a:r>
            <a:r>
              <a:rPr lang="en-GB" sz="2400" dirty="0" err="1"/>
              <a:t>titik</a:t>
            </a:r>
            <a:r>
              <a:rPr lang="en-GB" sz="2400" dirty="0"/>
              <a:t> </a:t>
            </a:r>
            <a:r>
              <a:rPr lang="en-GB" sz="2400" dirty="0" err="1"/>
              <a:t>penting</a:t>
            </a:r>
            <a:r>
              <a:rPr lang="en-GB" sz="2400" dirty="0"/>
              <a:t> </a:t>
            </a:r>
            <a:r>
              <a:rPr lang="en-GB" sz="2400" dirty="0" err="1"/>
              <a:t>penjualan</a:t>
            </a:r>
            <a:r>
              <a:rPr lang="en-GB" sz="2400" dirty="0"/>
              <a:t> </a:t>
            </a:r>
            <a:r>
              <a:rPr lang="en-GB" sz="2400" dirty="0" err="1"/>
              <a:t>berdasarkan</a:t>
            </a:r>
            <a:r>
              <a:rPr lang="en-GB" sz="2400" dirty="0"/>
              <a:t> </a:t>
            </a:r>
            <a:r>
              <a:rPr lang="en-GB" sz="2400" dirty="0" err="1"/>
              <a:t>kebiasaan</a:t>
            </a:r>
            <a:r>
              <a:rPr lang="en-GB" sz="2400" dirty="0"/>
              <a:t> </a:t>
            </a:r>
            <a:r>
              <a:rPr lang="en-GB" sz="2400" dirty="0" err="1"/>
              <a:t>pelanggaran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membeli</a:t>
            </a:r>
            <a:r>
              <a:rPr lang="en-GB" sz="2400" dirty="0"/>
              <a:t> </a:t>
            </a:r>
            <a:r>
              <a:rPr lang="en-GB" sz="2400" dirty="0" err="1"/>
              <a:t>barang</a:t>
            </a:r>
            <a:r>
              <a:rPr lang="en-GB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err="1"/>
              <a:t>Menghitung</a:t>
            </a:r>
            <a:r>
              <a:rPr lang="en-GB" sz="2400" dirty="0"/>
              <a:t> </a:t>
            </a:r>
            <a:r>
              <a:rPr lang="en-GB" sz="2400" dirty="0" err="1"/>
              <a:t>kembali</a:t>
            </a:r>
            <a:r>
              <a:rPr lang="en-GB" sz="2400" dirty="0"/>
              <a:t> </a:t>
            </a:r>
            <a:r>
              <a:rPr lang="en-GB" sz="2400" dirty="0" err="1"/>
              <a:t>seluruh</a:t>
            </a:r>
            <a:r>
              <a:rPr lang="en-GB" sz="2400" dirty="0"/>
              <a:t> </a:t>
            </a:r>
            <a:r>
              <a:rPr lang="en-GB" sz="2400" dirty="0" err="1"/>
              <a:t>resiko</a:t>
            </a:r>
            <a:r>
              <a:rPr lang="en-GB" sz="2400" dirty="0"/>
              <a:t> yang </a:t>
            </a:r>
            <a:r>
              <a:rPr lang="en-GB" sz="2400" dirty="0" err="1"/>
              <a:t>ada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waktu</a:t>
            </a:r>
            <a:r>
              <a:rPr lang="en-GB" sz="2400" dirty="0"/>
              <a:t> yang </a:t>
            </a:r>
            <a:r>
              <a:rPr lang="en-GB" sz="2400" dirty="0" err="1"/>
              <a:t>singkat</a:t>
            </a:r>
            <a:r>
              <a:rPr lang="en-GB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err="1"/>
              <a:t>Mendeteksi</a:t>
            </a:r>
            <a:r>
              <a:rPr lang="en-GB" sz="2400" dirty="0"/>
              <a:t> </a:t>
            </a:r>
            <a:r>
              <a:rPr lang="en-GB" sz="2400" dirty="0" err="1"/>
              <a:t>perilaku</a:t>
            </a:r>
            <a:r>
              <a:rPr lang="en-GB" sz="2400" dirty="0"/>
              <a:t> </a:t>
            </a:r>
            <a:r>
              <a:rPr lang="en-GB" sz="2400" dirty="0" err="1"/>
              <a:t>penipuan</a:t>
            </a:r>
            <a:r>
              <a:rPr lang="en-GB" sz="2400" dirty="0"/>
              <a:t> yang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mempengaruhi</a:t>
            </a:r>
            <a:r>
              <a:rPr lang="en-GB" sz="2400" dirty="0"/>
              <a:t> </a:t>
            </a:r>
            <a:r>
              <a:rPr lang="en-GB" sz="2400" dirty="0" err="1"/>
              <a:t>organisasi</a:t>
            </a:r>
            <a:r>
              <a:rPr lang="en-GB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err="1"/>
              <a:t>Pengembangan</a:t>
            </a:r>
            <a:r>
              <a:rPr lang="en-GB" sz="2400" dirty="0"/>
              <a:t> </a:t>
            </a:r>
            <a:r>
              <a:rPr lang="en-GB" sz="2400" dirty="0" err="1"/>
              <a:t>produk</a:t>
            </a:r>
            <a:r>
              <a:rPr lang="en-GB" sz="2400" dirty="0"/>
              <a:t> </a:t>
            </a:r>
            <a:r>
              <a:rPr lang="en-GB" sz="2400" dirty="0" err="1"/>
              <a:t>baru</a:t>
            </a:r>
            <a:r>
              <a:rPr lang="en-GB" sz="2400" dirty="0"/>
              <a:t> dan </a:t>
            </a:r>
            <a:r>
              <a:rPr lang="en-GB" sz="2400" dirty="0" err="1"/>
              <a:t>optimalisasi</a:t>
            </a:r>
            <a:r>
              <a:rPr lang="en-GB" sz="2400" dirty="0"/>
              <a:t> </a:t>
            </a:r>
            <a:r>
              <a:rPr lang="en-GB" sz="2400" dirty="0" err="1"/>
              <a:t>penawaran</a:t>
            </a:r>
            <a:r>
              <a:rPr lang="en-GB" sz="2400" dirty="0"/>
              <a:t> </a:t>
            </a:r>
            <a:r>
              <a:rPr lang="en-GB" sz="2400" dirty="0" err="1"/>
              <a:t>produk</a:t>
            </a:r>
            <a:r>
              <a:rPr lang="en-GB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err="1"/>
              <a:t>Pengambilan</a:t>
            </a:r>
            <a:r>
              <a:rPr lang="en-GB" sz="2400" dirty="0"/>
              <a:t> </a:t>
            </a:r>
            <a:r>
              <a:rPr lang="en-GB" sz="2400" dirty="0" err="1"/>
              <a:t>keputusan</a:t>
            </a:r>
            <a:r>
              <a:rPr lang="en-GB" sz="2400" dirty="0"/>
              <a:t> dan strategi </a:t>
            </a:r>
            <a:r>
              <a:rPr lang="en-GB" sz="2400" dirty="0" err="1"/>
              <a:t>bisnis</a:t>
            </a:r>
            <a:r>
              <a:rPr lang="en-GB" sz="2400" dirty="0"/>
              <a:t> yang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baik</a:t>
            </a:r>
            <a:r>
              <a:rPr lang="en-GB" sz="24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 </a:t>
            </a:r>
            <a:r>
              <a:rPr lang="en-GB" sz="2400" dirty="0" err="1"/>
              <a:t>Pengurangan</a:t>
            </a:r>
            <a:r>
              <a:rPr lang="en-GB" sz="2400" dirty="0"/>
              <a:t> </a:t>
            </a:r>
            <a:r>
              <a:rPr lang="en-GB" sz="2400" dirty="0" err="1"/>
              <a:t>biaya</a:t>
            </a:r>
            <a:r>
              <a:rPr lang="en-GB" sz="2400" dirty="0"/>
              <a:t> dan </a:t>
            </a:r>
            <a:r>
              <a:rPr lang="en-GB" sz="2400" dirty="0" err="1"/>
              <a:t>waktu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75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8143" y="298165"/>
            <a:ext cx="9935953" cy="429491"/>
          </a:xfrm>
        </p:spPr>
        <p:txBody>
          <a:bodyPr/>
          <a:lstStyle/>
          <a:p>
            <a:pPr algn="ctr"/>
            <a:r>
              <a:rPr lang="en-US" sz="2800" b="1" dirty="0"/>
              <a:t>2. </a:t>
            </a:r>
            <a:r>
              <a:rPr lang="en-US" sz="2800" b="1" dirty="0" err="1"/>
              <a:t>Dekomposisi</a:t>
            </a:r>
            <a:r>
              <a:rPr lang="en-US" sz="2800" b="1" dirty="0"/>
              <a:t> Data </a:t>
            </a:r>
            <a:r>
              <a:rPr lang="en-US" sz="2800" b="1" dirty="0" err="1"/>
              <a:t>menggunakan</a:t>
            </a:r>
            <a:r>
              <a:rPr lang="en-US" sz="2800" b="1" dirty="0"/>
              <a:t> </a:t>
            </a:r>
            <a:r>
              <a:rPr lang="en-US" sz="2800" b="1" dirty="0" err="1"/>
              <a:t>Perangkat</a:t>
            </a:r>
            <a:r>
              <a:rPr lang="en-US" sz="2800" b="1" dirty="0"/>
              <a:t> </a:t>
            </a:r>
            <a:r>
              <a:rPr lang="en-US" sz="2800" b="1" dirty="0" err="1"/>
              <a:t>Lunak</a:t>
            </a:r>
            <a:br>
              <a:rPr lang="en-US" sz="2800" dirty="0"/>
            </a:br>
            <a:r>
              <a:rPr lang="en-US" sz="2800" dirty="0"/>
              <a:t>	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5174" y="1168802"/>
            <a:ext cx="9420895" cy="496154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Kita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dekomposisi</a:t>
            </a:r>
            <a:r>
              <a:rPr lang="en-US" sz="2000" dirty="0"/>
              <a:t> data </a:t>
            </a:r>
            <a:r>
              <a:rPr lang="en-US" sz="2000" dirty="0" err="1"/>
              <a:t>kompleks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bantuan</a:t>
            </a:r>
            <a:r>
              <a:rPr lang="en-US" sz="2000" dirty="0"/>
              <a:t> 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lunak</a:t>
            </a:r>
            <a:r>
              <a:rPr lang="en-US" sz="2000" dirty="0"/>
              <a:t>, </a:t>
            </a:r>
            <a:r>
              <a:rPr lang="en-US" sz="2000" dirty="0" err="1"/>
              <a:t>misalkan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Microsoft Excel.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langkah-langkah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dekomposisi</a:t>
            </a:r>
            <a:r>
              <a:rPr lang="en-US" sz="2000" dirty="0"/>
              <a:t> data </a:t>
            </a:r>
            <a:r>
              <a:rPr lang="en-US" sz="2000" dirty="0" err="1"/>
              <a:t>dengan</a:t>
            </a:r>
            <a:r>
              <a:rPr lang="en-US" sz="2000" dirty="0"/>
              <a:t> Microsoft Excel 2016.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err="1"/>
              <a:t>Ketik</a:t>
            </a:r>
            <a:r>
              <a:rPr lang="en-US" sz="2000" dirty="0"/>
              <a:t> data pada worksheet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000" dirty="0" err="1"/>
              <a:t>Klik</a:t>
            </a:r>
            <a:r>
              <a:rPr lang="en-US" sz="2000" dirty="0"/>
              <a:t> tab data,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klik</a:t>
            </a:r>
            <a:r>
              <a:rPr lang="en-US" sz="2000" dirty="0"/>
              <a:t> ikon from table pada </a:t>
            </a:r>
            <a:r>
              <a:rPr lang="en-US" sz="2000" dirty="0" err="1"/>
              <a:t>grup</a:t>
            </a:r>
            <a:r>
              <a:rPr lang="en-US" sz="2000" dirty="0"/>
              <a:t> Get &amp; Transform</a:t>
            </a:r>
          </a:p>
          <a:p>
            <a:pPr marL="514350" indent="-514350">
              <a:buFont typeface="+mj-lt"/>
              <a:buAutoNum type="alphaLcPeriod"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lphaLcPeriod"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7BA23E-5A8C-4688-A0BB-1EA9DA6E2723}"/>
              </a:ext>
            </a:extLst>
          </p:cNvPr>
          <p:cNvPicPr/>
          <p:nvPr/>
        </p:nvPicPr>
        <p:blipFill rotWithShape="1">
          <a:blip r:embed="rId2"/>
          <a:srcRect l="2564" r="26923" b="24173"/>
          <a:stretch/>
        </p:blipFill>
        <p:spPr bwMode="auto">
          <a:xfrm>
            <a:off x="1893404" y="2930481"/>
            <a:ext cx="6667500" cy="28968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922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016093-129D-4037-B4C3-7BA9228DC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486" y="926284"/>
            <a:ext cx="9303027" cy="479972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c. Pada </a:t>
            </a:r>
            <a:r>
              <a:rPr lang="en-US" dirty="0" err="1"/>
              <a:t>kotak</a:t>
            </a:r>
            <a:r>
              <a:rPr lang="en-US" dirty="0"/>
              <a:t> dialog Create Table, </a:t>
            </a: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range table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olah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ok.</a:t>
            </a:r>
          </a:p>
          <a:p>
            <a:pPr marL="0" indent="0">
              <a:buNone/>
            </a:pPr>
            <a:r>
              <a:rPr lang="en-US" dirty="0"/>
              <a:t>d. Pada </a:t>
            </a:r>
            <a:r>
              <a:rPr lang="en-US" dirty="0" err="1"/>
              <a:t>jendela</a:t>
            </a:r>
            <a:r>
              <a:rPr lang="en-US" dirty="0"/>
              <a:t> Table 2 Query editor, </a:t>
            </a:r>
            <a:r>
              <a:rPr lang="en-US" dirty="0" err="1"/>
              <a:t>klik</a:t>
            </a:r>
            <a:r>
              <a:rPr lang="en-US" dirty="0"/>
              <a:t> pada kata query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&gt; </a:t>
            </a:r>
            <a:r>
              <a:rPr lang="en-US" dirty="0" err="1"/>
              <a:t>disisi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memunculkan</a:t>
            </a:r>
            <a:r>
              <a:rPr lang="en-US" dirty="0"/>
              <a:t> panel Query.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pada </a:t>
            </a:r>
            <a:r>
              <a:rPr lang="en-US" dirty="0" err="1"/>
              <a:t>tabel</a:t>
            </a:r>
            <a:r>
              <a:rPr lang="en-US" dirty="0"/>
              <a:t> 2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duplicate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menggandakan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.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3 kali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4 </a:t>
            </a:r>
            <a:r>
              <a:rPr lang="en-US" dirty="0" err="1"/>
              <a:t>tabel</a:t>
            </a:r>
            <a:r>
              <a:rPr lang="en-US" dirty="0"/>
              <a:t>  pada panel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1B8A5F-1543-47C8-85C0-815A62F18C57}"/>
              </a:ext>
            </a:extLst>
          </p:cNvPr>
          <p:cNvPicPr/>
          <p:nvPr/>
        </p:nvPicPr>
        <p:blipFill rotWithShape="1">
          <a:blip r:embed="rId2"/>
          <a:srcRect l="28525" t="53877" r="54808" b="26169"/>
          <a:stretch/>
        </p:blipFill>
        <p:spPr bwMode="auto">
          <a:xfrm>
            <a:off x="4911588" y="4108174"/>
            <a:ext cx="3543300" cy="16178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7270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38C286C-6274-4A39-BA0F-E7C0DE99188A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r="7182" b="5427"/>
          <a:stretch/>
        </p:blipFill>
        <p:spPr>
          <a:xfrm>
            <a:off x="1824396" y="963974"/>
            <a:ext cx="7535855" cy="411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0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209" y="692582"/>
            <a:ext cx="9309100" cy="5084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e. </a:t>
            </a:r>
            <a:r>
              <a:rPr lang="en-US" dirty="0" err="1"/>
              <a:t>Klik</a:t>
            </a:r>
            <a:r>
              <a:rPr lang="en-US" dirty="0"/>
              <a:t> table 2 </a:t>
            </a:r>
            <a:r>
              <a:rPr lang="en-US" dirty="0" err="1"/>
              <a:t>pada</a:t>
            </a:r>
            <a:r>
              <a:rPr lang="en-US" dirty="0"/>
              <a:t> panel query,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icon choose columns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manage columns.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kotak</a:t>
            </a:r>
            <a:r>
              <a:rPr lang="en-US" dirty="0"/>
              <a:t> dialog choose columns,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ceklis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ok. </a:t>
            </a:r>
            <a:r>
              <a:rPr lang="en-US" dirty="0" err="1"/>
              <a:t>Tampilan</a:t>
            </a:r>
            <a:r>
              <a:rPr lang="en-US" dirty="0"/>
              <a:t> table2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menyisakan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 dan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467455-0D20-4A94-8268-5F9713B3A497}"/>
              </a:ext>
            </a:extLst>
          </p:cNvPr>
          <p:cNvPicPr/>
          <p:nvPr/>
        </p:nvPicPr>
        <p:blipFill rotWithShape="1">
          <a:blip r:embed="rId2"/>
          <a:srcRect l="37018" t="6272" r="36540" b="45553"/>
          <a:stretch/>
        </p:blipFill>
        <p:spPr bwMode="auto">
          <a:xfrm>
            <a:off x="6579382" y="3429000"/>
            <a:ext cx="3356735" cy="21312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9664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79550" y="1035050"/>
            <a:ext cx="9232900" cy="2927350"/>
          </a:xfrm>
        </p:spPr>
        <p:txBody>
          <a:bodyPr/>
          <a:lstStyle/>
          <a:p>
            <a:br>
              <a:rPr lang="en-US" sz="2400" dirty="0"/>
            </a:br>
            <a:r>
              <a:rPr lang="en-US" sz="2800" dirty="0"/>
              <a:t>f. </a:t>
            </a:r>
            <a:r>
              <a:rPr lang="en-US" sz="2800" dirty="0" err="1"/>
              <a:t>Klik</a:t>
            </a:r>
            <a:r>
              <a:rPr lang="en-US" sz="2800" dirty="0"/>
              <a:t> table 2 </a:t>
            </a:r>
            <a:r>
              <a:rPr lang="en-US" sz="2800" dirty="0" err="1"/>
              <a:t>pada</a:t>
            </a:r>
            <a:r>
              <a:rPr lang="en-US" sz="2800" dirty="0"/>
              <a:t> panel query,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langlah</a:t>
            </a:r>
            <a:r>
              <a:rPr lang="en-US" sz="2800" dirty="0"/>
              <a:t> e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menghilangkan</a:t>
            </a:r>
            <a:r>
              <a:rPr lang="en-US" sz="2800" dirty="0"/>
              <a:t> </a:t>
            </a:r>
            <a:r>
              <a:rPr lang="en-US" sz="2800" dirty="0" err="1"/>
              <a:t>kolom</a:t>
            </a:r>
            <a:r>
              <a:rPr lang="en-US" sz="2800" dirty="0"/>
              <a:t> </a:t>
            </a:r>
            <a:r>
              <a:rPr lang="en-US" sz="2800" dirty="0" err="1"/>
              <a:t>nomor</a:t>
            </a:r>
            <a:r>
              <a:rPr lang="en-US" sz="2800" dirty="0"/>
              <a:t> </a:t>
            </a:r>
            <a:r>
              <a:rPr lang="en-US" sz="2800" dirty="0" err="1"/>
              <a:t>induk</a:t>
            </a:r>
            <a:r>
              <a:rPr lang="en-US" sz="2800" dirty="0"/>
              <a:t>,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kelamin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alamat</a:t>
            </a:r>
            <a:r>
              <a:rPr lang="en-US" sz="2800" dirty="0"/>
              <a:t>. </a:t>
            </a:r>
            <a:r>
              <a:rPr lang="en-US" sz="2800" dirty="0" err="1"/>
              <a:t>Ulangi</a:t>
            </a:r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table 2 </a:t>
            </a:r>
            <a:r>
              <a:rPr lang="en-US" sz="2800" dirty="0" err="1"/>
              <a:t>yakni</a:t>
            </a:r>
            <a:r>
              <a:rPr lang="en-US" sz="2800" dirty="0"/>
              <a:t> </a:t>
            </a:r>
            <a:r>
              <a:rPr lang="en-US" sz="2800" dirty="0" err="1"/>
              <a:t>menghilangkan</a:t>
            </a:r>
            <a:r>
              <a:rPr lang="en-US" sz="2800" dirty="0"/>
              <a:t> </a:t>
            </a:r>
            <a:r>
              <a:rPr lang="en-US" sz="2800" dirty="0" err="1"/>
              <a:t>kolom</a:t>
            </a:r>
            <a:r>
              <a:rPr lang="en-US" sz="2800" dirty="0"/>
              <a:t> </a:t>
            </a:r>
            <a:r>
              <a:rPr lang="en-US" sz="2800" dirty="0" err="1"/>
              <a:t>nomor</a:t>
            </a:r>
            <a:r>
              <a:rPr lang="en-US" sz="2800" dirty="0"/>
              <a:t> </a:t>
            </a:r>
            <a:r>
              <a:rPr lang="en-US" sz="2800" dirty="0" err="1"/>
              <a:t>induk</a:t>
            </a:r>
            <a:r>
              <a:rPr lang="en-US" sz="2800" dirty="0"/>
              <a:t>, </a:t>
            </a:r>
            <a:r>
              <a:rPr lang="en-US" sz="2800" dirty="0" err="1"/>
              <a:t>tanggal</a:t>
            </a:r>
            <a:r>
              <a:rPr lang="en-US" sz="2800" dirty="0"/>
              <a:t> </a:t>
            </a:r>
            <a:r>
              <a:rPr lang="en-US" sz="2800" dirty="0" err="1"/>
              <a:t>lahir</a:t>
            </a:r>
            <a:r>
              <a:rPr lang="en-US" sz="2800" dirty="0"/>
              <a:t> dan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kelamin</a:t>
            </a:r>
            <a:r>
              <a:rPr lang="en-US" sz="28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603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909" y="307397"/>
            <a:ext cx="9410700" cy="551151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g. </a:t>
            </a: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penghilangan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table.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close &amp; load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excel. </a:t>
            </a:r>
            <a:r>
              <a:rPr lang="en-US" dirty="0" err="1"/>
              <a:t>Tabel-tabel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dekomposisi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pada sheet yang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sheet 2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sheet 4.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4F3259-028C-4D1D-B540-D94E9F5CCBE1}"/>
              </a:ext>
            </a:extLst>
          </p:cNvPr>
          <p:cNvPicPr/>
          <p:nvPr/>
        </p:nvPicPr>
        <p:blipFill rotWithShape="1">
          <a:blip r:embed="rId2"/>
          <a:srcRect r="27405" b="7924"/>
          <a:stretch/>
        </p:blipFill>
        <p:spPr bwMode="auto">
          <a:xfrm>
            <a:off x="1089370" y="2737446"/>
            <a:ext cx="5404195" cy="24277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266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826" y="245049"/>
            <a:ext cx="9378674" cy="6446695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    3. Data </a:t>
            </a:r>
            <a:r>
              <a:rPr lang="en-US" sz="4000" dirty="0" err="1"/>
              <a:t>Besar</a:t>
            </a:r>
            <a:endParaRPr lang="en-US" sz="4000" dirty="0"/>
          </a:p>
          <a:p>
            <a:pPr marL="0" indent="0">
              <a:buNone/>
            </a:pPr>
            <a:r>
              <a:rPr lang="en-US" sz="2400" dirty="0"/>
              <a:t>Data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kumpulan</a:t>
            </a:r>
            <a:r>
              <a:rPr lang="en-US" sz="2400" dirty="0"/>
              <a:t> data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. Data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lima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/>
              <a:t>Data </a:t>
            </a:r>
            <a:r>
              <a:rPr lang="en-US" sz="2400" dirty="0" err="1"/>
              <a:t>operasional</a:t>
            </a:r>
            <a:r>
              <a:rPr lang="en-US" sz="2400" dirty="0"/>
              <a:t> 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system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tradisional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sensor </a:t>
            </a:r>
            <a:r>
              <a:rPr lang="en-US" sz="2400" dirty="0" err="1"/>
              <a:t>tertentu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/>
              <a:t>Data </a:t>
            </a:r>
            <a:r>
              <a:rPr lang="en-US" sz="2400" dirty="0" err="1"/>
              <a:t>gelap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kumpulan</a:t>
            </a:r>
            <a:r>
              <a:rPr lang="en-US" sz="2400" dirty="0"/>
              <a:t> data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miliki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manfaatkan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/>
              <a:t>Data </a:t>
            </a:r>
            <a:r>
              <a:rPr lang="en-US" sz="2400" dirty="0" err="1"/>
              <a:t>komersial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data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,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badan </a:t>
            </a:r>
            <a:r>
              <a:rPr lang="en-US" sz="2400" dirty="0" err="1"/>
              <a:t>milik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/>
              <a:t>Data </a:t>
            </a:r>
            <a:r>
              <a:rPr lang="en-US" sz="2400" dirty="0" err="1"/>
              <a:t>sosial</a:t>
            </a:r>
            <a:r>
              <a:rPr lang="en-US" sz="2400" dirty="0"/>
              <a:t> 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media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Facebook, twitter dan Instagram.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/>
              <a:t>Data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data </a:t>
            </a:r>
            <a:r>
              <a:rPr lang="en-US" sz="2400" dirty="0" err="1"/>
              <a:t>perekonomian</a:t>
            </a:r>
            <a:r>
              <a:rPr lang="en-US" sz="2400" dirty="0"/>
              <a:t>, </a:t>
            </a:r>
            <a:r>
              <a:rPr lang="en-US" sz="2400" dirty="0" err="1"/>
              <a:t>sosiodemografik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cuaca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61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522" y="684896"/>
            <a:ext cx="9037983" cy="45985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Ada 4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yang </a:t>
            </a:r>
            <a:r>
              <a:rPr lang="en-US" dirty="0" err="1"/>
              <a:t>membedakan</a:t>
            </a:r>
            <a:r>
              <a:rPr lang="en-US" dirty="0"/>
              <a:t> data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Volume,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data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Variasi</a:t>
            </a:r>
            <a:r>
              <a:rPr lang="en-US" dirty="0"/>
              <a:t> (Variety)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keberagaman</a:t>
            </a:r>
            <a:r>
              <a:rPr lang="en-US" dirty="0"/>
              <a:t> data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Kecepatan</a:t>
            </a:r>
            <a:r>
              <a:rPr lang="en-US" dirty="0"/>
              <a:t>  (Velocity)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data.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Ketepatan</a:t>
            </a:r>
            <a:r>
              <a:rPr lang="en-US" dirty="0"/>
              <a:t> (Veracity)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keakuratan</a:t>
            </a:r>
            <a:r>
              <a:rPr lang="en-US" dirty="0"/>
              <a:t> dan </a:t>
            </a:r>
            <a:r>
              <a:rPr lang="en-US" dirty="0" err="1"/>
              <a:t>ketepatan</a:t>
            </a:r>
            <a:r>
              <a:rPr lang="en-US" dirty="0"/>
              <a:t> data.</a:t>
            </a:r>
          </a:p>
        </p:txBody>
      </p:sp>
    </p:spTree>
    <p:extLst>
      <p:ext uri="{BB962C8B-B14F-4D97-AF65-F5344CB8AC3E}">
        <p14:creationId xmlns:p14="http://schemas.microsoft.com/office/powerpoint/2010/main" val="282550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682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2. Dekomposisi Data menggunakan Perangkat Lunak  </vt:lpstr>
      <vt:lpstr>PowerPoint Presentation</vt:lpstr>
      <vt:lpstr>PowerPoint Presentation</vt:lpstr>
      <vt:lpstr>PowerPoint Presentation</vt:lpstr>
      <vt:lpstr> f. Klik table 2 pada panel query, kemudian lakukan seperti langlah e untuk menghilangkan kolom nomor induk, jenis kelamin dan alamat. Ulangi langkah yang sama untuk table 2 yakni menghilangkan kolom nomor induk, tanggal lahir dan jenis kelamin.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jJOY</dc:creator>
  <cp:lastModifiedBy>Windows User</cp:lastModifiedBy>
  <cp:revision>49</cp:revision>
  <dcterms:created xsi:type="dcterms:W3CDTF">2020-09-25T13:34:59Z</dcterms:created>
  <dcterms:modified xsi:type="dcterms:W3CDTF">2021-09-06T16:55:42Z</dcterms:modified>
</cp:coreProperties>
</file>