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06"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1CE118-BB6B-4DCB-B944-70866DF0E746}" type="datetimeFigureOut">
              <a:rPr lang="id-ID" smtClean="0"/>
              <a:pPr/>
              <a:t>05/11/2020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230B1BF-113F-4B4D-9D85-F224A72C7EBC}"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CE118-BB6B-4DCB-B944-70866DF0E746}" type="datetimeFigureOut">
              <a:rPr lang="id-ID" smtClean="0"/>
              <a:pPr/>
              <a:t>05/11/2020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0B1BF-113F-4B4D-9D85-F224A72C7EBC}"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fontScale="90000"/>
          </a:bodyPr>
          <a:lstStyle/>
          <a:p>
            <a:r>
              <a:rPr lang="id-ID" dirty="0" smtClean="0"/>
              <a:t/>
            </a:r>
            <a:br>
              <a:rPr lang="id-ID" dirty="0" smtClean="0"/>
            </a:br>
            <a:endParaRPr lang="id-ID" dirty="0"/>
          </a:p>
        </p:txBody>
      </p:sp>
      <p:sp>
        <p:nvSpPr>
          <p:cNvPr id="3" name="Content Placeholder 2"/>
          <p:cNvSpPr>
            <a:spLocks noGrp="1"/>
          </p:cNvSpPr>
          <p:nvPr>
            <p:ph idx="1"/>
          </p:nvPr>
        </p:nvSpPr>
        <p:spPr>
          <a:xfrm>
            <a:off x="457200" y="2459930"/>
            <a:ext cx="8229600" cy="3666233"/>
          </a:xfrm>
        </p:spPr>
        <p:txBody>
          <a:bodyPr>
            <a:normAutofit/>
          </a:bodyPr>
          <a:lstStyle/>
          <a:p>
            <a:endParaRPr lang="id-ID" dirty="0" smtClean="0">
              <a:latin typeface="Angsana New" pitchFamily="18" charset="-34"/>
              <a:cs typeface="Angsana New" pitchFamily="18" charset="-34"/>
            </a:endParaRPr>
          </a:p>
          <a:p>
            <a:pPr marL="0" indent="0">
              <a:buNone/>
            </a:pPr>
            <a:r>
              <a:rPr lang="id-ID" dirty="0"/>
              <a:t> </a:t>
            </a:r>
            <a:r>
              <a:rPr lang="id-ID" dirty="0" smtClean="0"/>
              <a:t>                    chairussuriyati SH.Mh</a:t>
            </a:r>
            <a:endParaRPr lang="id-ID" dirty="0"/>
          </a:p>
        </p:txBody>
      </p:sp>
      <p:sp>
        <p:nvSpPr>
          <p:cNvPr id="4" name="Rectangle 3"/>
          <p:cNvSpPr/>
          <p:nvPr/>
        </p:nvSpPr>
        <p:spPr>
          <a:xfrm>
            <a:off x="857224" y="571480"/>
            <a:ext cx="7500990" cy="1214446"/>
          </a:xfrm>
          <a:prstGeom prst="rect">
            <a:avLst/>
          </a:prstGeom>
          <a:solidFill>
            <a:srgbClr val="00B0F0"/>
          </a:solidFill>
          <a:effectLst>
            <a:outerShdw blurRad="190500" dist="228600" dir="2700000" sy="90000" rotWithShape="0">
              <a:srgbClr val="000000">
                <a:alpha val="25500"/>
              </a:srgbClr>
            </a:outerShdw>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d-ID"/>
          </a:p>
        </p:txBody>
      </p:sp>
      <p:sp>
        <p:nvSpPr>
          <p:cNvPr id="6" name="Rectangle 5"/>
          <p:cNvSpPr/>
          <p:nvPr/>
        </p:nvSpPr>
        <p:spPr>
          <a:xfrm>
            <a:off x="2400347" y="2967335"/>
            <a:ext cx="184731" cy="923330"/>
          </a:xfrm>
          <a:prstGeom prst="rect">
            <a:avLst/>
          </a:prstGeom>
          <a:noFill/>
        </p:spPr>
        <p:txBody>
          <a:bodyPr wrap="none" lIns="91440" tIns="45720" rIns="91440" bIns="45720">
            <a:spAutoFit/>
          </a:bodyPr>
          <a:lstStyle/>
          <a:p>
            <a:pPr algn="ct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785786" y="428605"/>
            <a:ext cx="7500990" cy="2031325"/>
          </a:xfrm>
          <a:prstGeom prst="rect">
            <a:avLst/>
          </a:prstGeom>
          <a:noFill/>
        </p:spPr>
        <p:txBody>
          <a:bodyPr wrap="square" lIns="91440" tIns="45720" rIns="91440" bIns="45720">
            <a:spAutoFit/>
          </a:bodyPr>
          <a:lstStyle/>
          <a:p>
            <a:pPr algn="ctr"/>
            <a:endParaRPr lang="id-ID" sz="2400" dirty="0" smtClean="0"/>
          </a:p>
          <a:p>
            <a:pPr algn="ctr"/>
            <a:r>
              <a:rPr lang="id-ID" sz="2400" dirty="0" smtClean="0"/>
              <a:t>Pengaruh positif dan negatif kemajuan IPTEK terhadap Negara Kesatuan Republik Indonesia</a:t>
            </a:r>
          </a:p>
          <a:p>
            <a:pPr algn="ctr"/>
            <a:endParaRPr lang="id-ID"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876"/>
            <a:ext cx="9144000" cy="3286124"/>
          </a:xfrm>
        </p:spPr>
        <p:txBody>
          <a:bodyPr/>
          <a:lstStyle/>
          <a:p>
            <a:endParaRPr lang="id-ID" dirty="0" smtClean="0"/>
          </a:p>
          <a:p>
            <a:endParaRPr lang="id-ID" dirty="0"/>
          </a:p>
        </p:txBody>
      </p:sp>
      <p:sp>
        <p:nvSpPr>
          <p:cNvPr id="5" name="Flowchart: Multidocument 4"/>
          <p:cNvSpPr/>
          <p:nvPr/>
        </p:nvSpPr>
        <p:spPr>
          <a:xfrm>
            <a:off x="0" y="0"/>
            <a:ext cx="9144000" cy="3429000"/>
          </a:xfrm>
          <a:prstGeom prst="flowChartMultidocument">
            <a:avLst/>
          </a:prstGeom>
          <a:solidFill>
            <a:srgbClr val="00B0F0"/>
          </a:solidFill>
        </p:spPr>
        <p:style>
          <a:lnRef idx="2">
            <a:schemeClr val="dk1"/>
          </a:lnRef>
          <a:fillRef idx="1">
            <a:schemeClr val="lt1"/>
          </a:fillRef>
          <a:effectRef idx="0">
            <a:schemeClr val="dk1"/>
          </a:effectRef>
          <a:fontRef idx="minor">
            <a:schemeClr val="dk1"/>
          </a:fontRef>
        </p:style>
        <p:txBody>
          <a:bodyPr rtlCol="0" anchor="ctr"/>
          <a:lstStyle/>
          <a:p>
            <a:r>
              <a:rPr lang="id-ID" b="1" dirty="0" smtClean="0"/>
              <a:t>2. Bertambahnya pengetahuan dan wawasan</a:t>
            </a:r>
            <a:r>
              <a:rPr lang="id-ID" dirty="0" smtClean="0"/>
              <a:t/>
            </a:r>
            <a:br>
              <a:rPr lang="id-ID" dirty="0" smtClean="0"/>
            </a:br>
            <a:r>
              <a:rPr lang="id-ID" dirty="0" smtClean="0"/>
              <a:t>Komputer dahulu termasuk jenis peralatan yang sangat canggih, dimana hanya orang-orang tertentu yang mampu membelinya apalagi menggunakannya. Namun seiring dengan perkembangan iptek, peralatan elektronik seperti computer, internet, dan handphone (Hp) sudah menjadi benda yang menjamur. Dimana tidak hanya orang-orang tertentu yang mampu menggunakannya, bahkan anak-anak di bawah umurpun dapat menggunakannya. Inilah pengaruh positif perkembangan iptek di era globalisasi terhadap ilmu pengetahuan dan wawasan masyarakat kita.</a:t>
            </a:r>
            <a:br>
              <a:rPr lang="id-ID" dirty="0" smtClean="0"/>
            </a:br>
            <a:endParaRPr lang="id-ID" dirty="0"/>
          </a:p>
        </p:txBody>
      </p:sp>
      <p:sp>
        <p:nvSpPr>
          <p:cNvPr id="8" name="Rectangle 7"/>
          <p:cNvSpPr/>
          <p:nvPr/>
        </p:nvSpPr>
        <p:spPr>
          <a:xfrm>
            <a:off x="0" y="3500438"/>
            <a:ext cx="9144000" cy="3357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ectangle 8"/>
          <p:cNvSpPr/>
          <p:nvPr/>
        </p:nvSpPr>
        <p:spPr>
          <a:xfrm>
            <a:off x="0" y="3643314"/>
            <a:ext cx="9144000" cy="3093154"/>
          </a:xfrm>
          <a:prstGeom prst="rect">
            <a:avLst/>
          </a:prstGeom>
          <a:solidFill>
            <a:schemeClr val="accent4">
              <a:lumMod val="20000"/>
              <a:lumOff val="80000"/>
            </a:schemeClr>
          </a:solidFill>
        </p:spPr>
        <p:txBody>
          <a:bodyPr wrap="square" lIns="91440" tIns="45720" rIns="91440" bIns="45720">
            <a:spAutoFit/>
          </a:bodyPr>
          <a:lstStyle/>
          <a:p>
            <a:pPr>
              <a:lnSpc>
                <a:spcPct val="150000"/>
              </a:lnSpc>
            </a:pPr>
            <a:r>
              <a:rPr lang="id-ID" b="1" dirty="0" smtClean="0">
                <a:latin typeface="Andalus" pitchFamily="18" charset="-78"/>
                <a:cs typeface="Andalus" pitchFamily="18" charset="-78"/>
              </a:rPr>
              <a:t>3. Mempermudah meluasnya berbagai informasi</a:t>
            </a:r>
            <a:r>
              <a:rPr lang="id-ID" dirty="0" smtClean="0">
                <a:latin typeface="Andalus" pitchFamily="18" charset="-78"/>
                <a:cs typeface="Andalus" pitchFamily="18" charset="-78"/>
              </a:rPr>
              <a:t/>
            </a:r>
            <a:br>
              <a:rPr lang="id-ID" dirty="0" smtClean="0">
                <a:latin typeface="Andalus" pitchFamily="18" charset="-78"/>
                <a:cs typeface="Andalus" pitchFamily="18" charset="-78"/>
              </a:rPr>
            </a:br>
            <a:r>
              <a:rPr lang="id-ID" sz="1600" dirty="0" smtClean="0">
                <a:latin typeface="Andalus" pitchFamily="18" charset="-78"/>
                <a:cs typeface="Andalus" pitchFamily="18" charset="-78"/>
              </a:rPr>
              <a:t>Informasi merupakan hal yang sangat penting bagi kita, dimana tanpa informasi kita akan serba ketinggaln. terlebih lagi ketika berbagai media cetak dan elektronik berkembang pesat. Hal ini memaksa kita untuk mau tidak mau harus bisa dan selalu mendapatkan berbagai informasi. Pada masa dahulu, kegiatan pengiriman berita sangat lambat, hal ini di karenakan kegiatan tersebut masih di lakukan secara tradisional baik itu secara lisan maupun dengan menggunakan sepucuk surat. Namun sekarang kegiatan semacam ini sudah hampir punah, dimana perkembangan IPTEK telah merubah segalanya, dan kita pun tidak perlu menunggu lama untuk mengirim atau menerima berita.</a:t>
            </a:r>
            <a:endParaRPr lang="en-US" sz="1600" cap="none" spc="0" dirty="0">
              <a:ln w="12700">
                <a:solidFill>
                  <a:schemeClr val="tx2">
                    <a:satMod val="155000"/>
                  </a:schemeClr>
                </a:solidFill>
                <a:prstDash val="solid"/>
              </a:ln>
              <a:effectLst>
                <a:outerShdw blurRad="41275" dist="20320" dir="1800000" algn="tl" rotWithShape="0">
                  <a:srgbClr val="000000">
                    <a:alpha val="40000"/>
                  </a:srgbClr>
                </a:outerShdw>
              </a:effectLst>
              <a:latin typeface="Andalus" pitchFamily="18" charset="-78"/>
              <a:cs typeface="Andalus" pitchFamily="18" charset="-78"/>
            </a:endParaRPr>
          </a:p>
        </p:txBody>
      </p:sp>
    </p:spTree>
  </p:cSld>
  <p:clrMapOvr>
    <a:masterClrMapping/>
  </p:clrMapOvr>
  <p:transition>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a:xfrm>
            <a:off x="285720" y="1600200"/>
            <a:ext cx="8643998" cy="4525963"/>
          </a:xfrm>
          <a:solidFill>
            <a:srgbClr val="C00000"/>
          </a:solidFill>
        </p:spPr>
        <p:txBody>
          <a:bodyPr/>
          <a:lstStyle/>
          <a:p>
            <a:pPr>
              <a:buNone/>
            </a:pPr>
            <a:endParaRPr lang="id-ID" dirty="0" smtClean="0"/>
          </a:p>
          <a:p>
            <a:pPr>
              <a:buNone/>
            </a:pPr>
            <a:endParaRPr lang="id-ID" dirty="0"/>
          </a:p>
        </p:txBody>
      </p:sp>
      <p:sp>
        <p:nvSpPr>
          <p:cNvPr id="4" name="Rounded Rectangle 3"/>
          <p:cNvSpPr/>
          <p:nvPr/>
        </p:nvSpPr>
        <p:spPr>
          <a:xfrm>
            <a:off x="428596" y="214290"/>
            <a:ext cx="8286808" cy="12144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lnSpc>
                <a:spcPct val="200000"/>
              </a:lnSpc>
            </a:pPr>
            <a:endParaRPr lang="id-ID" sz="2400" dirty="0" smtClean="0"/>
          </a:p>
          <a:p>
            <a:pPr algn="ctr">
              <a:lnSpc>
                <a:spcPct val="200000"/>
              </a:lnSpc>
            </a:pPr>
            <a:r>
              <a:rPr lang="id-ID" sz="2400" dirty="0" smtClean="0"/>
              <a:t> </a:t>
            </a:r>
            <a:r>
              <a:rPr lang="en-US" sz="2400" dirty="0" err="1" smtClean="0"/>
              <a:t>Dampak</a:t>
            </a:r>
            <a:r>
              <a:rPr lang="en-US" sz="2400" dirty="0" smtClean="0"/>
              <a:t> </a:t>
            </a:r>
            <a:r>
              <a:rPr lang="id-ID" sz="2400" dirty="0" err="1" smtClean="0"/>
              <a:t>N</a:t>
            </a:r>
            <a:r>
              <a:rPr lang="en-US" sz="2400" dirty="0" err="1" smtClean="0"/>
              <a:t>egatif</a:t>
            </a:r>
            <a:r>
              <a:rPr lang="en-US" sz="2400" dirty="0" smtClean="0"/>
              <a:t>  </a:t>
            </a:r>
            <a:r>
              <a:rPr lang="id-ID" sz="2400" dirty="0" err="1" smtClean="0"/>
              <a:t>P</a:t>
            </a:r>
            <a:r>
              <a:rPr lang="en-US" sz="2400" dirty="0" err="1" smtClean="0"/>
              <a:t>erkembangan</a:t>
            </a:r>
            <a:r>
              <a:rPr lang="en-US" sz="2400" dirty="0" smtClean="0"/>
              <a:t> IPTEK</a:t>
            </a:r>
            <a:endParaRPr lang="id-ID" sz="2400" dirty="0" smtClean="0"/>
          </a:p>
          <a:p>
            <a:pPr algn="ctr">
              <a:lnSpc>
                <a:spcPct val="200000"/>
              </a:lnSpc>
            </a:pPr>
            <a:endParaRPr lang="id-ID" sz="2400" dirty="0"/>
          </a:p>
        </p:txBody>
      </p:sp>
      <p:sp>
        <p:nvSpPr>
          <p:cNvPr id="6" name="Rectangle 5"/>
          <p:cNvSpPr/>
          <p:nvPr/>
        </p:nvSpPr>
        <p:spPr>
          <a:xfrm>
            <a:off x="500034" y="1928802"/>
            <a:ext cx="8286808" cy="464347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ectangle 13"/>
          <p:cNvSpPr/>
          <p:nvPr/>
        </p:nvSpPr>
        <p:spPr>
          <a:xfrm>
            <a:off x="785786" y="2428868"/>
            <a:ext cx="7643866" cy="4247317"/>
          </a:xfrm>
          <a:prstGeom prst="rect">
            <a:avLst/>
          </a:prstGeom>
          <a:solidFill>
            <a:srgbClr val="FFFF00"/>
          </a:solidFill>
        </p:spPr>
        <p:txBody>
          <a:bodyPr wrap="square" lIns="91440" tIns="45720" rIns="91440" bIns="45720">
            <a:spAutoFit/>
          </a:bodyPr>
          <a:lstStyle/>
          <a:p>
            <a:pPr>
              <a:lnSpc>
                <a:spcPct val="150000"/>
              </a:lnSpc>
            </a:pPr>
            <a:r>
              <a:rPr lang="en-US" sz="2000" dirty="0" smtClean="0">
                <a:latin typeface="Andalus" pitchFamily="18" charset="-78"/>
                <a:cs typeface="Andalus" pitchFamily="18" charset="-78"/>
              </a:rPr>
              <a:t>1.Mempengaruhi </a:t>
            </a:r>
            <a:r>
              <a:rPr lang="en-US" sz="2000" dirty="0" err="1" smtClean="0">
                <a:latin typeface="Andalus" pitchFamily="18" charset="-78"/>
                <a:cs typeface="Andalus" pitchFamily="18" charset="-78"/>
              </a:rPr>
              <a:t>pola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berpikir</a:t>
            </a:r>
            <a:endParaRPr lang="id-ID" sz="2000" dirty="0" smtClean="0">
              <a:latin typeface="Andalus" pitchFamily="18" charset="-78"/>
              <a:cs typeface="Andalus" pitchFamily="18" charset="-78"/>
            </a:endParaRPr>
          </a:p>
          <a:p>
            <a:pPr>
              <a:lnSpc>
                <a:spcPct val="150000"/>
              </a:lnSpc>
            </a:pPr>
            <a:r>
              <a:rPr lang="en-US" sz="2000" dirty="0" err="1" smtClean="0">
                <a:latin typeface="Andalus" pitchFamily="18" charset="-78"/>
                <a:cs typeface="Andalus" pitchFamily="18" charset="-78"/>
              </a:rPr>
              <a:t>Masyarakat</a:t>
            </a:r>
            <a:r>
              <a:rPr lang="en-US" sz="2000" dirty="0" smtClean="0">
                <a:latin typeface="Andalus" pitchFamily="18" charset="-78"/>
                <a:cs typeface="Andalus" pitchFamily="18" charset="-78"/>
              </a:rPr>
              <a:t> Indonesia </a:t>
            </a:r>
            <a:r>
              <a:rPr lang="en-US" sz="2000" dirty="0" err="1" smtClean="0">
                <a:latin typeface="Andalus" pitchFamily="18" charset="-78"/>
                <a:cs typeface="Andalus" pitchFamily="18" charset="-78"/>
              </a:rPr>
              <a:t>adalah</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masyarakat</a:t>
            </a:r>
            <a:r>
              <a:rPr lang="en-US" sz="2000" dirty="0" smtClean="0">
                <a:latin typeface="Andalus" pitchFamily="18" charset="-78"/>
                <a:cs typeface="Andalus" pitchFamily="18" charset="-78"/>
              </a:rPr>
              <a:t> yang </a:t>
            </a:r>
            <a:r>
              <a:rPr lang="en-US" sz="2000" dirty="0" err="1" smtClean="0">
                <a:latin typeface="Andalus" pitchFamily="18" charset="-78"/>
                <a:cs typeface="Andalus" pitchFamily="18" charset="-78"/>
              </a:rPr>
              <a:t>agresif</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penasaran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serta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suka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dengan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hal</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baru</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Terutama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sekali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dengan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adanya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berbagai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perubahan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pada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berbagai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peralatan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elektronik</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Namun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ternyata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perkembangan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tersebut</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tidak</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hanya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berdampak</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terhadap</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pola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berpikir</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anak</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juga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berdampak</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terhadap</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pola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berpikir</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orang</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dewasa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orang</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tua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Terlebih</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lagi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setiap</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harinya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masyarakat</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kita</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sajikan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dengan</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berbagai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siaran</a:t>
            </a:r>
            <a:r>
              <a:rPr lang="en-US" sz="2000" dirty="0" smtClean="0">
                <a:latin typeface="Andalus" pitchFamily="18" charset="-78"/>
                <a:cs typeface="Andalus" pitchFamily="18" charset="-78"/>
              </a:rPr>
              <a:t> yang </a:t>
            </a:r>
            <a:r>
              <a:rPr lang="en-US" sz="2000" dirty="0" err="1" smtClean="0">
                <a:latin typeface="Andalus" pitchFamily="18" charset="-78"/>
                <a:cs typeface="Andalus" pitchFamily="18" charset="-78"/>
              </a:rPr>
              <a:t>kurang</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bermanfaat</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dari</a:t>
            </a:r>
            <a:r>
              <a:rPr lang="en-US" sz="2000" dirty="0" smtClean="0">
                <a:latin typeface="Andalus" pitchFamily="18" charset="-78"/>
                <a:cs typeface="Andalus" pitchFamily="18" charset="-78"/>
              </a:rPr>
              <a:t> </a:t>
            </a:r>
            <a:r>
              <a:rPr lang="en-US" sz="2000" dirty="0" err="1" smtClean="0">
                <a:latin typeface="Andalus" pitchFamily="18" charset="-78"/>
                <a:cs typeface="Andalus" pitchFamily="18" charset="-78"/>
              </a:rPr>
              <a:t>berbagi</a:t>
            </a:r>
            <a:r>
              <a:rPr lang="en-US" sz="2000" dirty="0" smtClean="0">
                <a:latin typeface="Andalus" pitchFamily="18" charset="-78"/>
                <a:cs typeface="Andalus" pitchFamily="18" charset="-78"/>
              </a:rPr>
              <a:t> media </a:t>
            </a:r>
            <a:r>
              <a:rPr lang="en-US" sz="2000" dirty="0" err="1" smtClean="0">
                <a:latin typeface="Andalus" pitchFamily="18" charset="-78"/>
                <a:cs typeface="Andalus" pitchFamily="18" charset="-78"/>
              </a:rPr>
              <a:t>elektronik</a:t>
            </a:r>
            <a:r>
              <a:rPr lang="en-US" sz="2000" dirty="0" smtClean="0">
                <a:latin typeface="Andalus" pitchFamily="18" charset="-78"/>
                <a:cs typeface="Andalus" pitchFamily="18" charset="-78"/>
              </a:rPr>
              <a:t>.</a:t>
            </a:r>
            <a:endParaRPr lang="id-ID" sz="2000" dirty="0" smtClean="0">
              <a:latin typeface="Andalus" pitchFamily="18" charset="-78"/>
              <a:cs typeface="Andalus" pitchFamily="18" charset="-78"/>
            </a:endParaRPr>
          </a:p>
          <a:p>
            <a:pPr algn="ctr">
              <a:lnSpc>
                <a:spcPct val="150000"/>
              </a:lnSpc>
            </a:pPr>
            <a:endParaRPr lang="en-US"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ndalus" pitchFamily="18" charset="-78"/>
              <a:cs typeface="Andalus" pitchFamily="18" charset="-78"/>
            </a:endParaRPr>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2214554"/>
          </a:xfrm>
          <a:solidFill>
            <a:schemeClr val="accent2">
              <a:lumMod val="20000"/>
              <a:lumOff val="80000"/>
            </a:schemeClr>
          </a:solidFill>
        </p:spPr>
        <p:txBody>
          <a:bodyPr/>
          <a:lstStyle/>
          <a:p>
            <a:endParaRPr lang="id-ID" dirty="0"/>
          </a:p>
        </p:txBody>
      </p:sp>
      <p:sp>
        <p:nvSpPr>
          <p:cNvPr id="3" name="Content Placeholder 2"/>
          <p:cNvSpPr>
            <a:spLocks noGrp="1"/>
          </p:cNvSpPr>
          <p:nvPr>
            <p:ph idx="1"/>
          </p:nvPr>
        </p:nvSpPr>
        <p:spPr>
          <a:xfrm>
            <a:off x="457200" y="2714620"/>
            <a:ext cx="8229600" cy="3411543"/>
          </a:xfrm>
        </p:spPr>
        <p:txBody>
          <a:bodyPr/>
          <a:lstStyle/>
          <a:p>
            <a:pPr>
              <a:buNone/>
            </a:pPr>
            <a:endParaRPr lang="id-ID" dirty="0" smtClean="0"/>
          </a:p>
          <a:p>
            <a:pPr>
              <a:buNone/>
            </a:pPr>
            <a:endParaRPr lang="id-ID" dirty="0" smtClean="0"/>
          </a:p>
          <a:p>
            <a:pPr>
              <a:buNone/>
            </a:pPr>
            <a:endParaRPr lang="id-ID" dirty="0"/>
          </a:p>
        </p:txBody>
      </p:sp>
      <p:sp>
        <p:nvSpPr>
          <p:cNvPr id="5" name="Rectangle 4"/>
          <p:cNvSpPr/>
          <p:nvPr/>
        </p:nvSpPr>
        <p:spPr>
          <a:xfrm>
            <a:off x="2400347" y="2967335"/>
            <a:ext cx="184731" cy="923330"/>
          </a:xfrm>
          <a:prstGeom prst="rect">
            <a:avLst/>
          </a:prstGeom>
          <a:noFill/>
        </p:spPr>
        <p:txBody>
          <a:bodyPr wrap="none" lIns="91440" tIns="45720" rIns="91440" bIns="45720">
            <a:spAutoFit/>
          </a:bodyPr>
          <a:lstStyle/>
          <a:p>
            <a:pPr algn="ct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0" y="428604"/>
            <a:ext cx="9144000" cy="2000264"/>
          </a:xfrm>
          <a:prstGeom prst="rect">
            <a:avLst/>
          </a:prstGeom>
          <a:solidFill>
            <a:schemeClr val="tx2">
              <a:lumMod val="20000"/>
              <a:lumOff val="8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id-ID"/>
          </a:p>
        </p:txBody>
      </p:sp>
      <p:sp>
        <p:nvSpPr>
          <p:cNvPr id="7" name="Rectangle 6"/>
          <p:cNvSpPr/>
          <p:nvPr/>
        </p:nvSpPr>
        <p:spPr>
          <a:xfrm>
            <a:off x="0" y="0"/>
            <a:ext cx="9144000" cy="2246769"/>
          </a:xfrm>
          <a:prstGeom prst="rect">
            <a:avLst/>
          </a:prstGeom>
          <a:solidFill>
            <a:srgbClr val="00B0F0"/>
          </a:solidFill>
        </p:spPr>
        <p:txBody>
          <a:bodyPr wrap="square" lIns="91440" tIns="45720" rIns="91440" bIns="45720">
            <a:spAutoFit/>
          </a:bodyPr>
          <a:lstStyle/>
          <a:p>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2.Hilangnya </a:t>
            </a:r>
            <a:r>
              <a:rPr lang="en-U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budaya</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Tradisional</a:t>
            </a:r>
            <a:endParaRPr lang="id-ID"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endParaRPr>
          </a:p>
          <a:p>
            <a:pPr>
              <a:lnSpc>
                <a:spcPct val="150000"/>
              </a:lnSpc>
            </a:pP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Dengan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berdirinya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berbagai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gedung</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mewah</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seperti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mal,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perhotelan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dll</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mengakibatkan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hilangnya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budaya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tradisional</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seperti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kegiatan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dalam</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perdagangan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yang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dulunya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lebih</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di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kenal</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sebagai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pasar</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tradisional</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kini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berubah</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menjadi</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pasar</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modern.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Begitu</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juga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terhadap</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pergaulan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anak-anak</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dan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remaja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yang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sekarang</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sudah</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mengarah</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kepada</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pergaulan</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 </a:t>
            </a:r>
            <a:r>
              <a:rPr lang="en-US"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bebas</a:t>
            </a:r>
            <a:r>
              <a:rPr lang="id-ID"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ndalus" pitchFamily="18" charset="-78"/>
                <a:cs typeface="Andalus" pitchFamily="18" charset="-78"/>
              </a:rPr>
              <a:t>.</a:t>
            </a:r>
          </a:p>
          <a:p>
            <a:pPr algn="ctr"/>
            <a:endParaRPr lang="en-US" sz="1200" b="1" cap="none" spc="0"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latin typeface="Andalus" pitchFamily="18" charset="-78"/>
              <a:cs typeface="Andalus" pitchFamily="18" charset="-78"/>
            </a:endParaRPr>
          </a:p>
        </p:txBody>
      </p:sp>
      <p:sp>
        <p:nvSpPr>
          <p:cNvPr id="8" name="Rectangle 7"/>
          <p:cNvSpPr/>
          <p:nvPr/>
        </p:nvSpPr>
        <p:spPr>
          <a:xfrm>
            <a:off x="0" y="2571744"/>
            <a:ext cx="9144000" cy="4286256"/>
          </a:xfrm>
          <a:prstGeom prst="rect">
            <a:avLst/>
          </a:prstGeom>
          <a:solidFill>
            <a:schemeClr val="accent1">
              <a:lumMod val="60000"/>
              <a:lumOff val="4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d-ID"/>
          </a:p>
        </p:txBody>
      </p:sp>
      <p:sp>
        <p:nvSpPr>
          <p:cNvPr id="11" name="Rectangle 10"/>
          <p:cNvSpPr/>
          <p:nvPr/>
        </p:nvSpPr>
        <p:spPr>
          <a:xfrm>
            <a:off x="0" y="2571745"/>
            <a:ext cx="9144000" cy="4429156"/>
          </a:xfrm>
          <a:prstGeom prst="rect">
            <a:avLst/>
          </a:prstGeom>
          <a:noFill/>
        </p:spPr>
        <p:txBody>
          <a:bodyPr wrap="square" lIns="91440" tIns="45720" rIns="91440" bIns="45720">
            <a:spAutoFit/>
          </a:bodyPr>
          <a:lstStyle/>
          <a:p>
            <a:r>
              <a:rPr lang="en-US" sz="1100" dirty="0" smtClean="0"/>
              <a:t> </a:t>
            </a:r>
            <a:endParaRPr lang="id-ID" sz="1100" dirty="0" smtClean="0"/>
          </a:p>
          <a:p>
            <a:pPr>
              <a:lnSpc>
                <a:spcPct val="150000"/>
              </a:lnSpc>
            </a:pPr>
            <a:r>
              <a:rPr lang="en-US" sz="2400" dirty="0" smtClean="0">
                <a:latin typeface="Arabic Typesetting" pitchFamily="66" charset="-78"/>
                <a:cs typeface="Arabic Typesetting" pitchFamily="66" charset="-78"/>
              </a:rPr>
              <a:t>3.Banyak </a:t>
            </a:r>
            <a:r>
              <a:rPr lang="en-US" sz="2400" dirty="0" err="1" smtClean="0">
                <a:latin typeface="Arabic Typesetting" pitchFamily="66" charset="-78"/>
                <a:cs typeface="Arabic Typesetting" pitchFamily="66" charset="-78"/>
              </a:rPr>
              <a:t>menimbulkan</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berbagai</a:t>
            </a:r>
            <a:r>
              <a:rPr lang="en-US" sz="2400" dirty="0" smtClean="0">
                <a:latin typeface="Arabic Typesetting" pitchFamily="66" charset="-78"/>
                <a:cs typeface="Arabic Typesetting" pitchFamily="66" charset="-78"/>
              </a:rPr>
              <a:t> </a:t>
            </a:r>
            <a:r>
              <a:rPr lang="en-US" sz="2400" dirty="0" err="1" smtClean="0">
                <a:latin typeface="Arabic Typesetting" pitchFamily="66" charset="-78"/>
                <a:cs typeface="Arabic Typesetting" pitchFamily="66" charset="-78"/>
              </a:rPr>
              <a:t>kerusakan</a:t>
            </a:r>
            <a:endParaRPr lang="id-ID" sz="2400" dirty="0" smtClean="0">
              <a:latin typeface="Arabic Typesetting" pitchFamily="66" charset="-78"/>
              <a:cs typeface="Arabic Typesetting" pitchFamily="66" charset="-78"/>
            </a:endParaRPr>
          </a:p>
          <a:p>
            <a:pPr>
              <a:lnSpc>
                <a:spcPct val="150000"/>
              </a:lnSpc>
            </a:pPr>
            <a:r>
              <a:rPr lang="en-US" sz="2200" dirty="0" smtClean="0">
                <a:latin typeface="Arabic Typesetting" pitchFamily="66" charset="-78"/>
                <a:cs typeface="Arabic Typesetting" pitchFamily="66" charset="-78"/>
              </a:rPr>
              <a:t>Indonesia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kenal</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sebagai</a:t>
            </a:r>
            <a:r>
              <a:rPr lang="en-US" sz="2200" dirty="0" smtClean="0">
                <a:latin typeface="Arabic Typesetting" pitchFamily="66" charset="-78"/>
                <a:cs typeface="Arabic Typesetting" pitchFamily="66" charset="-78"/>
              </a:rPr>
              <a:t> Negara yang </a:t>
            </a:r>
            <a:r>
              <a:rPr lang="en-US" sz="2200" dirty="0" err="1" smtClean="0">
                <a:latin typeface="Arabic Typesetting" pitchFamily="66" charset="-78"/>
                <a:cs typeface="Arabic Typesetting" pitchFamily="66" charset="-78"/>
              </a:rPr>
              <a:t>kaya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akan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sumber</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daya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alamnya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namun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hingga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akhir</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ini</a:t>
            </a:r>
            <a:r>
              <a:rPr lang="en-US" sz="2200" dirty="0" smtClean="0">
                <a:latin typeface="Arabic Typesetting" pitchFamily="66" charset="-78"/>
                <a:cs typeface="Arabic Typesetting" pitchFamily="66" charset="-78"/>
              </a:rPr>
              <a:t>, Indonesia </a:t>
            </a:r>
            <a:r>
              <a:rPr lang="en-US" sz="2200" dirty="0" err="1" smtClean="0">
                <a:latin typeface="Arabic Typesetting" pitchFamily="66" charset="-78"/>
                <a:cs typeface="Arabic Typesetting" pitchFamily="66" charset="-78"/>
              </a:rPr>
              <a:t>lebih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kenal</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sebagai</a:t>
            </a:r>
            <a:r>
              <a:rPr lang="en-US" sz="2200" dirty="0" smtClean="0">
                <a:latin typeface="Arabic Typesetting" pitchFamily="66" charset="-78"/>
                <a:cs typeface="Arabic Typesetting" pitchFamily="66" charset="-78"/>
              </a:rPr>
              <a:t> Negara yang </a:t>
            </a:r>
            <a:r>
              <a:rPr lang="en-US" sz="2200" dirty="0" err="1" smtClean="0">
                <a:latin typeface="Arabic Typesetting" pitchFamily="66" charset="-78"/>
                <a:cs typeface="Arabic Typesetting" pitchFamily="66" charset="-78"/>
              </a:rPr>
              <a:t>sedang</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berkembang</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terus</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berkembang</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entah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sampai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kapan</a:t>
            </a:r>
            <a:r>
              <a:rPr lang="en-US" sz="2200" dirty="0" smtClean="0">
                <a:latin typeface="Arabic Typesetting" pitchFamily="66" charset="-78"/>
                <a:cs typeface="Arabic Typesetting" pitchFamily="66" charset="-78"/>
              </a:rPr>
              <a:t>. Dan </a:t>
            </a:r>
            <a:r>
              <a:rPr lang="en-US" sz="2200" dirty="0" err="1" smtClean="0">
                <a:latin typeface="Arabic Typesetting" pitchFamily="66" charset="-78"/>
                <a:cs typeface="Arabic Typesetting" pitchFamily="66" charset="-78"/>
              </a:rPr>
              <a:t>kita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juga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tidak</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mengetahui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kapan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istilah</a:t>
            </a:r>
            <a:r>
              <a:rPr lang="en-US" sz="2200" dirty="0" smtClean="0">
                <a:latin typeface="Arabic Typesetting" pitchFamily="66" charset="-78"/>
                <a:cs typeface="Arabic Typesetting" pitchFamily="66" charset="-78"/>
              </a:rPr>
              <a:t> Negara </a:t>
            </a:r>
            <a:r>
              <a:rPr lang="en-US" sz="2200" dirty="0" err="1" smtClean="0">
                <a:latin typeface="Arabic Typesetting" pitchFamily="66" charset="-78"/>
                <a:cs typeface="Arabic Typesetting" pitchFamily="66" charset="-78"/>
              </a:rPr>
              <a:t>berkembang</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tersebut</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berubah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menjadi</a:t>
            </a:r>
            <a:r>
              <a:rPr lang="en-US" sz="2200" dirty="0" smtClean="0">
                <a:latin typeface="Arabic Typesetting" pitchFamily="66" charset="-78"/>
                <a:cs typeface="Arabic Typesetting" pitchFamily="66" charset="-78"/>
              </a:rPr>
              <a:t> Negara </a:t>
            </a:r>
            <a:r>
              <a:rPr lang="en-US" sz="2200" dirty="0" err="1" smtClean="0">
                <a:latin typeface="Arabic Typesetting" pitchFamily="66" charset="-78"/>
                <a:cs typeface="Arabic Typesetting" pitchFamily="66" charset="-78"/>
              </a:rPr>
              <a:t>maju</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Salah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satu</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contoh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kecil</a:t>
            </a:r>
            <a:r>
              <a:rPr lang="en-US" sz="2200" dirty="0" smtClean="0">
                <a:latin typeface="Arabic Typesetting" pitchFamily="66" charset="-78"/>
                <a:cs typeface="Arabic Typesetting" pitchFamily="66" charset="-78"/>
              </a:rPr>
              <a:t> yang </a:t>
            </a:r>
            <a:r>
              <a:rPr lang="en-US" sz="2200" dirty="0" err="1" smtClean="0">
                <a:latin typeface="Arabic Typesetting" pitchFamily="66" charset="-78"/>
                <a:cs typeface="Arabic Typesetting" pitchFamily="66" charset="-78"/>
              </a:rPr>
              <a:t>lebih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spesifik</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adalah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beberapa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tahun</a:t>
            </a:r>
            <a:r>
              <a:rPr lang="en-US" sz="2200" dirty="0" smtClean="0">
                <a:latin typeface="Arabic Typesetting" pitchFamily="66" charset="-78"/>
                <a:cs typeface="Arabic Typesetting" pitchFamily="66" charset="-78"/>
              </a:rPr>
              <a:t> yang </a:t>
            </a:r>
            <a:r>
              <a:rPr lang="en-US" sz="2200" dirty="0" err="1" smtClean="0">
                <a:latin typeface="Arabic Typesetting" pitchFamily="66" charset="-78"/>
                <a:cs typeface="Arabic Typesetting" pitchFamily="66" charset="-78"/>
              </a:rPr>
              <a:t>lalu</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sekitar</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bawah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tahun</a:t>
            </a:r>
            <a:r>
              <a:rPr lang="en-US" sz="2200" dirty="0" smtClean="0">
                <a:latin typeface="Arabic Typesetting" pitchFamily="66" charset="-78"/>
                <a:cs typeface="Arabic Typesetting" pitchFamily="66" charset="-78"/>
              </a:rPr>
              <a:t> 2004, </a:t>
            </a:r>
            <a:r>
              <a:rPr lang="en-US" sz="2200" dirty="0" err="1" smtClean="0">
                <a:latin typeface="Arabic Typesetting" pitchFamily="66" charset="-78"/>
                <a:cs typeface="Arabic Typesetting" pitchFamily="66" charset="-78"/>
              </a:rPr>
              <a:t>kota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pekanbaru</a:t>
            </a:r>
            <a:r>
              <a:rPr lang="en-US" sz="2200" dirty="0" smtClean="0">
                <a:latin typeface="Arabic Typesetting" pitchFamily="66" charset="-78"/>
                <a:cs typeface="Arabic Typesetting" pitchFamily="66" charset="-78"/>
              </a:rPr>
              <a:t> yang </a:t>
            </a:r>
            <a:r>
              <a:rPr lang="en-US" sz="2200" dirty="0" err="1" smtClean="0">
                <a:latin typeface="Arabic Typesetting" pitchFamily="66" charset="-78"/>
                <a:cs typeface="Arabic Typesetting" pitchFamily="66" charset="-78"/>
              </a:rPr>
              <a:t>terletak</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propinsi</a:t>
            </a:r>
            <a:r>
              <a:rPr lang="en-US" sz="2200" dirty="0" smtClean="0">
                <a:latin typeface="Arabic Typesetting" pitchFamily="66" charset="-78"/>
                <a:cs typeface="Arabic Typesetting" pitchFamily="66" charset="-78"/>
              </a:rPr>
              <a:t> Riau, </a:t>
            </a:r>
            <a:r>
              <a:rPr lang="en-US" sz="2200" dirty="0" err="1" smtClean="0">
                <a:latin typeface="Arabic Typesetting" pitchFamily="66" charset="-78"/>
                <a:cs typeface="Arabic Typesetting" pitchFamily="66" charset="-78"/>
              </a:rPr>
              <a:t>lebih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kenal</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sebagi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kota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Seribu</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Hutan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namun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dalam</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waktu</a:t>
            </a:r>
            <a:r>
              <a:rPr lang="en-US" sz="2200" dirty="0" smtClean="0">
                <a:latin typeface="Arabic Typesetting" pitchFamily="66" charset="-78"/>
                <a:cs typeface="Arabic Typesetting" pitchFamily="66" charset="-78"/>
              </a:rPr>
              <a:t> yang relative </a:t>
            </a:r>
            <a:r>
              <a:rPr lang="en-US" sz="2200" dirty="0" err="1" smtClean="0">
                <a:latin typeface="Arabic Typesetting" pitchFamily="66" charset="-78"/>
                <a:cs typeface="Arabic Typesetting" pitchFamily="66" charset="-78"/>
              </a:rPr>
              <a:t>singkat</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istilah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seribu</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hutan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kini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telah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berubah</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menjadi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istilah</a:t>
            </a:r>
            <a:r>
              <a:rPr lang="en-US" sz="2200" dirty="0" smtClean="0">
                <a:latin typeface="Arabic Typesetting" pitchFamily="66" charset="-78"/>
                <a:cs typeface="Arabic Typesetting" pitchFamily="66" charset="-78"/>
              </a:rPr>
              <a:t> yang </a:t>
            </a:r>
            <a:r>
              <a:rPr lang="en-US" sz="2200" dirty="0" err="1" smtClean="0">
                <a:latin typeface="Arabic Typesetting" pitchFamily="66" charset="-78"/>
                <a:cs typeface="Arabic Typesetting" pitchFamily="66" charset="-78"/>
              </a:rPr>
              <a:t>lebih</a:t>
            </a:r>
            <a:r>
              <a:rPr lang="en-US" sz="2200" dirty="0" smtClean="0">
                <a:latin typeface="Arabic Typesetting" pitchFamily="66" charset="-78"/>
                <a:cs typeface="Arabic Typesetting" pitchFamily="66" charset="-78"/>
              </a:rPr>
              <a:t> modern, </a:t>
            </a:r>
            <a:r>
              <a:rPr lang="en-US" sz="2200" dirty="0" err="1" smtClean="0">
                <a:latin typeface="Arabic Typesetting" pitchFamily="66" charset="-78"/>
                <a:cs typeface="Arabic Typesetting" pitchFamily="66" charset="-78"/>
              </a:rPr>
              <a:t>yakni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kota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Seribu</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Ruko</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mana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dalam</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waktu</a:t>
            </a:r>
            <a:r>
              <a:rPr lang="en-US" sz="2200" dirty="0" smtClean="0">
                <a:latin typeface="Arabic Typesetting" pitchFamily="66" charset="-78"/>
                <a:cs typeface="Arabic Typesetting" pitchFamily="66" charset="-78"/>
              </a:rPr>
              <a:t> yang </a:t>
            </a:r>
            <a:r>
              <a:rPr lang="en-US" sz="2200" dirty="0" err="1" smtClean="0">
                <a:latin typeface="Arabic Typesetting" pitchFamily="66" charset="-78"/>
                <a:cs typeface="Arabic Typesetting" pitchFamily="66" charset="-78"/>
              </a:rPr>
              <a:t>singkat</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perkembangan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pembangunan</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di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kota</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ini</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amat</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sangat</a:t>
            </a:r>
            <a:r>
              <a:rPr lang="en-US" sz="2200" dirty="0" smtClean="0">
                <a:latin typeface="Arabic Typesetting" pitchFamily="66" charset="-78"/>
                <a:cs typeface="Arabic Typesetting" pitchFamily="66" charset="-78"/>
              </a:rPr>
              <a:t> </a:t>
            </a:r>
            <a:r>
              <a:rPr lang="en-US" sz="2200" dirty="0" err="1" smtClean="0">
                <a:latin typeface="Arabic Typesetting" pitchFamily="66" charset="-78"/>
                <a:cs typeface="Arabic Typesetting" pitchFamily="66" charset="-78"/>
              </a:rPr>
              <a:t>pesat</a:t>
            </a:r>
            <a:r>
              <a:rPr lang="en-US" sz="2200" dirty="0" smtClean="0">
                <a:latin typeface="Arabic Typesetting" pitchFamily="66" charset="-78"/>
                <a:cs typeface="Arabic Typesetting" pitchFamily="66" charset="-78"/>
              </a:rPr>
              <a:t>.</a:t>
            </a:r>
            <a:endParaRPr lang="en-US" sz="2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abic Typesetting" pitchFamily="66" charset="-78"/>
              <a:cs typeface="Arabic Typesetting" pitchFamily="66"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0"/>
            <a:ext cx="9144000" cy="6643662"/>
          </a:xfrm>
        </p:spPr>
        <p:txBody>
          <a:bodyPr/>
          <a:lstStyle/>
          <a:p>
            <a:pPr>
              <a:buNone/>
            </a:pPr>
            <a:endParaRPr lang="id-ID" dirty="0" smtClean="0"/>
          </a:p>
          <a:p>
            <a:pPr>
              <a:buNone/>
            </a:pPr>
            <a:endParaRPr lang="id-ID" dirty="0"/>
          </a:p>
        </p:txBody>
      </p:sp>
      <p:sp>
        <p:nvSpPr>
          <p:cNvPr id="5" name="Rectangle 4"/>
          <p:cNvSpPr/>
          <p:nvPr/>
        </p:nvSpPr>
        <p:spPr>
          <a:xfrm>
            <a:off x="3500430" y="357166"/>
            <a:ext cx="2000264" cy="400110"/>
          </a:xfrm>
          <a:prstGeom prst="rect">
            <a:avLst/>
          </a:prstGeom>
          <a:noFill/>
        </p:spPr>
        <p:txBody>
          <a:bodyPr wrap="square" lIns="91440" tIns="45720" rIns="91440" bIns="45720">
            <a:spAutoFit/>
          </a:bodyPr>
          <a:lstStyle/>
          <a:p>
            <a:pPr algn="ctr"/>
            <a:r>
              <a:rPr lang="id-ID" sz="2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BAB 3</a:t>
            </a:r>
            <a:endParaRPr lang="en-US" sz="2000" b="1" cap="none" spc="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cxnSp>
        <p:nvCxnSpPr>
          <p:cNvPr id="9" name="Straight Connector 8"/>
          <p:cNvCxnSpPr>
            <a:stCxn id="5" idx="2"/>
          </p:cNvCxnSpPr>
          <p:nvPr/>
        </p:nvCxnSpPr>
        <p:spPr>
          <a:xfrm rot="5400000">
            <a:off x="4343427" y="914411"/>
            <a:ext cx="31427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142976" y="1000108"/>
            <a:ext cx="6643734" cy="1071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ectangle 10"/>
          <p:cNvSpPr/>
          <p:nvPr/>
        </p:nvSpPr>
        <p:spPr>
          <a:xfrm>
            <a:off x="1214414" y="1142984"/>
            <a:ext cx="6500858" cy="646331"/>
          </a:xfrm>
          <a:prstGeom prst="rect">
            <a:avLst/>
          </a:prstGeom>
          <a:noFill/>
        </p:spPr>
        <p:txBody>
          <a:bodyPr wrap="square" lIns="91440" tIns="45720" rIns="91440" bIns="45720">
            <a:spAutoFit/>
          </a:bodyPr>
          <a:lstStyle/>
          <a:p>
            <a:pPr algn="ctr"/>
            <a:r>
              <a:rPr lang="id-ID"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Pengaruh positif dan negatif </a:t>
            </a:r>
          </a:p>
          <a:p>
            <a:pPr algn="ctr"/>
            <a:r>
              <a:rPr lang="id-ID"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Kemajuan IPTEK terhadap Negara Kesatuan Republik Indonesia </a:t>
            </a:r>
            <a:endParaRPr lang="en-US" b="1" cap="none" spc="0"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cxnSp>
        <p:nvCxnSpPr>
          <p:cNvPr id="15" name="Straight Connector 14"/>
          <p:cNvCxnSpPr/>
          <p:nvPr/>
        </p:nvCxnSpPr>
        <p:spPr>
          <a:xfrm rot="5400000">
            <a:off x="4286248" y="2357430"/>
            <a:ext cx="4286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000364" y="2571744"/>
            <a:ext cx="3143272"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Pengertian IPTEK</a:t>
            </a:r>
            <a:endPar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id-ID" dirty="0"/>
          </a:p>
        </p:txBody>
      </p:sp>
      <p:cxnSp>
        <p:nvCxnSpPr>
          <p:cNvPr id="21" name="Straight Connector 20"/>
          <p:cNvCxnSpPr/>
          <p:nvPr/>
        </p:nvCxnSpPr>
        <p:spPr>
          <a:xfrm rot="5400000">
            <a:off x="4321967" y="3464719"/>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H="1" flipV="1">
            <a:off x="4500562" y="3714752"/>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0800000">
            <a:off x="2000232" y="3643314"/>
            <a:ext cx="250033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357686" y="3643314"/>
            <a:ext cx="271464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1785918" y="385762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6893735" y="3821909"/>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321967" y="3821909"/>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500034" y="4071942"/>
            <a:ext cx="2786082" cy="2286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Faktor yang mempengaruhi</a:t>
            </a: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Perkembangan</a:t>
            </a: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IPTEK diIndonesia</a:t>
            </a:r>
            <a:endPar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id-ID" dirty="0"/>
          </a:p>
        </p:txBody>
      </p:sp>
      <p:sp>
        <p:nvSpPr>
          <p:cNvPr id="57" name="Rectangle 56"/>
          <p:cNvSpPr/>
          <p:nvPr/>
        </p:nvSpPr>
        <p:spPr>
          <a:xfrm>
            <a:off x="3714744" y="4000504"/>
            <a:ext cx="1928826"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Perkembangan </a:t>
            </a: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IPTEK di</a:t>
            </a: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Indonesia</a:t>
            </a:r>
            <a:endPar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id-ID" dirty="0"/>
          </a:p>
        </p:txBody>
      </p:sp>
      <p:sp>
        <p:nvSpPr>
          <p:cNvPr id="58" name="Rectangle 57"/>
          <p:cNvSpPr/>
          <p:nvPr/>
        </p:nvSpPr>
        <p:spPr>
          <a:xfrm>
            <a:off x="6072198" y="4000504"/>
            <a:ext cx="2786082"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Dampak positif dan</a:t>
            </a: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Negatif perkembangan</a:t>
            </a:r>
          </a:p>
          <a:p>
            <a:pPr algn="ctr"/>
            <a:r>
              <a:rPr lang="id-ID"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IPTEK</a:t>
            </a:r>
            <a:endParaRPr lang="id-ID"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54098"/>
          </a:xfrm>
        </p:spPr>
        <p:txBody>
          <a:bodyPr>
            <a:normAutofit/>
          </a:bodyPr>
          <a:lstStyle/>
          <a:p>
            <a:r>
              <a:rPr lang="id-ID" sz="2400" b="1" dirty="0" smtClean="0"/>
              <a:t> </a:t>
            </a:r>
            <a:r>
              <a:rPr lang="en-US" sz="2400" b="1" dirty="0" err="1" smtClean="0"/>
              <a:t>Pengaruh</a:t>
            </a:r>
            <a:r>
              <a:rPr lang="en-US" sz="2400" b="1" dirty="0" smtClean="0"/>
              <a:t> </a:t>
            </a:r>
            <a:r>
              <a:rPr lang="en-US" sz="2400" b="1" dirty="0" err="1" smtClean="0"/>
              <a:t>positif</a:t>
            </a:r>
            <a:r>
              <a:rPr lang="en-US" sz="2400" b="1" dirty="0" smtClean="0"/>
              <a:t> </a:t>
            </a:r>
            <a:r>
              <a:rPr lang="en-US" sz="2400" b="1" dirty="0" err="1" smtClean="0"/>
              <a:t>dan</a:t>
            </a:r>
            <a:r>
              <a:rPr lang="en-US" sz="2400" b="1" dirty="0" smtClean="0"/>
              <a:t> </a:t>
            </a:r>
            <a:r>
              <a:rPr lang="en-US" sz="2400" b="1" dirty="0" err="1" smtClean="0"/>
              <a:t>negatif</a:t>
            </a:r>
            <a:r>
              <a:rPr lang="en-US" sz="2400" b="1" dirty="0" smtClean="0"/>
              <a:t> </a:t>
            </a:r>
            <a:r>
              <a:rPr lang="en-US" sz="2400" b="1" dirty="0" err="1" smtClean="0"/>
              <a:t>kemajuan</a:t>
            </a:r>
            <a:r>
              <a:rPr lang="en-US" sz="2400" b="1" dirty="0" smtClean="0"/>
              <a:t> IPTEK </a:t>
            </a:r>
            <a:r>
              <a:rPr lang="en-US" sz="2400" b="1" dirty="0" err="1" smtClean="0"/>
              <a:t>terhadap</a:t>
            </a:r>
            <a:r>
              <a:rPr lang="en-US" sz="2400" b="1" dirty="0" smtClean="0"/>
              <a:t> </a:t>
            </a:r>
            <a:r>
              <a:rPr lang="en-US" sz="2400" b="1" dirty="0" err="1" smtClean="0"/>
              <a:t>negara</a:t>
            </a:r>
            <a:r>
              <a:rPr lang="en-US" sz="2400" b="1" dirty="0" smtClean="0"/>
              <a:t> </a:t>
            </a:r>
            <a:r>
              <a:rPr lang="en-US" sz="2400" b="1" dirty="0" err="1" smtClean="0"/>
              <a:t>Kesatuan</a:t>
            </a:r>
            <a:r>
              <a:rPr lang="en-US" sz="2400" b="1" dirty="0" smtClean="0"/>
              <a:t> </a:t>
            </a:r>
            <a:r>
              <a:rPr lang="en-US" sz="2400" b="1" dirty="0" err="1" smtClean="0"/>
              <a:t>Republik</a:t>
            </a:r>
            <a:r>
              <a:rPr lang="en-US" sz="2400" b="1" dirty="0" smtClean="0"/>
              <a:t> Indonesia</a:t>
            </a:r>
            <a:endParaRPr lang="id-ID" sz="2400" b="1" dirty="0"/>
          </a:p>
        </p:txBody>
      </p:sp>
      <p:sp>
        <p:nvSpPr>
          <p:cNvPr id="3" name="Content Placeholder 2"/>
          <p:cNvSpPr>
            <a:spLocks noGrp="1"/>
          </p:cNvSpPr>
          <p:nvPr>
            <p:ph idx="1"/>
          </p:nvPr>
        </p:nvSpPr>
        <p:spPr>
          <a:xfrm>
            <a:off x="428596" y="1357298"/>
            <a:ext cx="8286808" cy="5143536"/>
          </a:xfrm>
        </p:spPr>
        <p:style>
          <a:lnRef idx="2">
            <a:schemeClr val="accent1"/>
          </a:lnRef>
          <a:fillRef idx="1">
            <a:schemeClr val="lt1"/>
          </a:fillRef>
          <a:effectRef idx="0">
            <a:schemeClr val="accent1"/>
          </a:effectRef>
          <a:fontRef idx="minor">
            <a:schemeClr val="dk1"/>
          </a:fontRef>
        </p:style>
        <p:txBody>
          <a:bodyPr>
            <a:normAutofit fontScale="40000" lnSpcReduction="20000"/>
          </a:bodyPr>
          <a:lstStyle/>
          <a:p>
            <a:pPr>
              <a:buNone/>
            </a:pPr>
            <a:r>
              <a:rPr lang="en-US" sz="2000" dirty="0" smtClean="0"/>
              <a:t/>
            </a:r>
            <a:br>
              <a:rPr lang="en-US" sz="2000" dirty="0" smtClean="0"/>
            </a:br>
            <a:r>
              <a:rPr lang="en-US" sz="6000" dirty="0" smtClean="0"/>
              <a:t>A.    </a:t>
            </a:r>
            <a:r>
              <a:rPr lang="en-US" sz="6000" dirty="0" err="1" smtClean="0"/>
              <a:t>Pengertian</a:t>
            </a:r>
            <a:r>
              <a:rPr lang="en-US" sz="6000" dirty="0" smtClean="0"/>
              <a:t> </a:t>
            </a:r>
            <a:r>
              <a:rPr lang="en-US" sz="6000" dirty="0" err="1" smtClean="0"/>
              <a:t>Iptek</a:t>
            </a:r>
            <a:endParaRPr lang="id-ID" sz="6000" dirty="0" smtClean="0"/>
          </a:p>
          <a:p>
            <a:pPr>
              <a:lnSpc>
                <a:spcPct val="170000"/>
              </a:lnSpc>
              <a:buNone/>
            </a:pPr>
            <a:r>
              <a:rPr lang="en-US" sz="3400" dirty="0" smtClean="0"/>
              <a:t/>
            </a:r>
            <a:br>
              <a:rPr lang="en-US" sz="3400" dirty="0" smtClean="0"/>
            </a:br>
            <a:r>
              <a:rPr lang="en-US" sz="3400" dirty="0" smtClean="0"/>
              <a:t>	</a:t>
            </a:r>
            <a:r>
              <a:rPr lang="en-US" sz="3400" dirty="0" err="1" smtClean="0"/>
              <a:t>Ilmu</a:t>
            </a:r>
            <a:r>
              <a:rPr lang="en-US" sz="3400" dirty="0" smtClean="0"/>
              <a:t> </a:t>
            </a:r>
            <a:r>
              <a:rPr lang="en-US" sz="3400" dirty="0" err="1" smtClean="0"/>
              <a:t>pengetahuan</a:t>
            </a:r>
            <a:r>
              <a:rPr lang="en-US" sz="3400" dirty="0" smtClean="0"/>
              <a:t> (</a:t>
            </a:r>
            <a:r>
              <a:rPr lang="en-US" sz="3400" dirty="0" err="1" smtClean="0"/>
              <a:t>sains</a:t>
            </a:r>
            <a:r>
              <a:rPr lang="en-US" sz="3400" dirty="0" smtClean="0"/>
              <a:t>) </a:t>
            </a:r>
            <a:r>
              <a:rPr lang="en-US" sz="3400" dirty="0" err="1" smtClean="0"/>
              <a:t>adalah</a:t>
            </a:r>
            <a:r>
              <a:rPr lang="en-US" sz="3400" dirty="0" smtClean="0"/>
              <a:t> </a:t>
            </a:r>
            <a:r>
              <a:rPr lang="en-US" sz="3400" dirty="0" err="1" smtClean="0"/>
              <a:t>pengetahuan</a:t>
            </a:r>
            <a:r>
              <a:rPr lang="en-US" sz="3400" dirty="0" smtClean="0"/>
              <a:t> </a:t>
            </a:r>
            <a:r>
              <a:rPr lang="en-US" sz="3400" dirty="0" err="1" smtClean="0"/>
              <a:t>tentang</a:t>
            </a:r>
            <a:r>
              <a:rPr lang="en-US" sz="3400" dirty="0" smtClean="0"/>
              <a:t> </a:t>
            </a:r>
            <a:r>
              <a:rPr lang="en-US" sz="3400" dirty="0" err="1" smtClean="0"/>
              <a:t>gejala</a:t>
            </a:r>
            <a:r>
              <a:rPr lang="en-US" sz="3400" dirty="0" smtClean="0"/>
              <a:t> </a:t>
            </a:r>
            <a:r>
              <a:rPr lang="en-US" sz="3400" dirty="0" err="1" smtClean="0"/>
              <a:t>alam</a:t>
            </a:r>
            <a:r>
              <a:rPr lang="en-US" sz="3400" dirty="0" smtClean="0"/>
              <a:t> yang </a:t>
            </a:r>
            <a:r>
              <a:rPr lang="en-US" sz="3400" dirty="0" err="1" smtClean="0"/>
              <a:t>diperoleh</a:t>
            </a:r>
            <a:r>
              <a:rPr lang="en-US" sz="3400" dirty="0" smtClean="0"/>
              <a:t> </a:t>
            </a:r>
            <a:r>
              <a:rPr lang="en-US" sz="3400" dirty="0" err="1" smtClean="0"/>
              <a:t>melalui</a:t>
            </a:r>
            <a:r>
              <a:rPr lang="en-US" sz="3400" dirty="0" smtClean="0"/>
              <a:t> </a:t>
            </a:r>
            <a:r>
              <a:rPr lang="en-US" sz="3400" dirty="0" err="1" smtClean="0"/>
              <a:t>proses</a:t>
            </a:r>
            <a:r>
              <a:rPr lang="en-US" sz="3400" dirty="0" smtClean="0"/>
              <a:t> yang </a:t>
            </a:r>
            <a:r>
              <a:rPr lang="en-US" sz="3400" dirty="0" err="1" smtClean="0"/>
              <a:t>disebut</a:t>
            </a:r>
            <a:r>
              <a:rPr lang="en-US" sz="3400" dirty="0" smtClean="0"/>
              <a:t> </a:t>
            </a:r>
            <a:r>
              <a:rPr lang="en-US" sz="3400" dirty="0" err="1" smtClean="0"/>
              <a:t>metode</a:t>
            </a:r>
            <a:r>
              <a:rPr lang="en-US" sz="3400" dirty="0" smtClean="0"/>
              <a:t> </a:t>
            </a:r>
            <a:r>
              <a:rPr lang="en-US" sz="3400" dirty="0" err="1" smtClean="0"/>
              <a:t>ilmiah</a:t>
            </a:r>
            <a:r>
              <a:rPr lang="en-US" sz="3400" dirty="0" smtClean="0"/>
              <a:t> (scientific method) , </a:t>
            </a:r>
            <a:r>
              <a:rPr lang="en-US" sz="3400" dirty="0" err="1" smtClean="0"/>
              <a:t>Sedang</a:t>
            </a:r>
            <a:r>
              <a:rPr lang="en-US" sz="3400" dirty="0" smtClean="0"/>
              <a:t> </a:t>
            </a:r>
            <a:r>
              <a:rPr lang="en-US" sz="3400" dirty="0" err="1" smtClean="0"/>
              <a:t>Teknologi</a:t>
            </a:r>
            <a:r>
              <a:rPr lang="en-US" sz="3400" dirty="0" smtClean="0"/>
              <a:t> </a:t>
            </a:r>
            <a:r>
              <a:rPr lang="en-US" sz="3400" dirty="0" err="1" smtClean="0"/>
              <a:t>adalah</a:t>
            </a:r>
            <a:r>
              <a:rPr lang="en-US" sz="3400" dirty="0" smtClean="0"/>
              <a:t> </a:t>
            </a:r>
            <a:r>
              <a:rPr lang="en-US" sz="3400" dirty="0" err="1" smtClean="0"/>
              <a:t>pengetahuan</a:t>
            </a:r>
            <a:r>
              <a:rPr lang="en-US" sz="3400" dirty="0" smtClean="0"/>
              <a:t> </a:t>
            </a:r>
            <a:r>
              <a:rPr lang="en-US" sz="3400" dirty="0" err="1" smtClean="0"/>
              <a:t>dan</a:t>
            </a:r>
            <a:r>
              <a:rPr lang="en-US" sz="3400" dirty="0" smtClean="0"/>
              <a:t> </a:t>
            </a:r>
            <a:r>
              <a:rPr lang="en-US" sz="3400" dirty="0" err="1" smtClean="0"/>
              <a:t>ketrampilan</a:t>
            </a:r>
            <a:r>
              <a:rPr lang="en-US" sz="3400" dirty="0" smtClean="0"/>
              <a:t> yang </a:t>
            </a:r>
            <a:r>
              <a:rPr lang="en-US" sz="3400" dirty="0" err="1" smtClean="0"/>
              <a:t>merupakan</a:t>
            </a:r>
            <a:r>
              <a:rPr lang="en-US" sz="3400" dirty="0" smtClean="0"/>
              <a:t> </a:t>
            </a:r>
            <a:r>
              <a:rPr lang="en-US" sz="3400" dirty="0" err="1" smtClean="0"/>
              <a:t>penerapan</a:t>
            </a:r>
            <a:r>
              <a:rPr lang="en-US" sz="3400" dirty="0" smtClean="0"/>
              <a:t> </a:t>
            </a:r>
            <a:r>
              <a:rPr lang="en-US" sz="3400" dirty="0" err="1" smtClean="0"/>
              <a:t>ilmu</a:t>
            </a:r>
            <a:r>
              <a:rPr lang="en-US" sz="3400" dirty="0" smtClean="0"/>
              <a:t> </a:t>
            </a:r>
            <a:r>
              <a:rPr lang="en-US" sz="3400" dirty="0" err="1" smtClean="0"/>
              <a:t>pengetahuan</a:t>
            </a:r>
            <a:r>
              <a:rPr lang="en-US" sz="3400" dirty="0" smtClean="0"/>
              <a:t> </a:t>
            </a:r>
            <a:r>
              <a:rPr lang="en-US" sz="3400" dirty="0" err="1" smtClean="0"/>
              <a:t>dalam</a:t>
            </a:r>
            <a:r>
              <a:rPr lang="en-US" sz="3400" dirty="0" smtClean="0"/>
              <a:t> </a:t>
            </a:r>
            <a:r>
              <a:rPr lang="en-US" sz="3400" dirty="0" err="1" smtClean="0"/>
              <a:t>kehidupan</a:t>
            </a:r>
            <a:r>
              <a:rPr lang="en-US" sz="3400" dirty="0" smtClean="0"/>
              <a:t> </a:t>
            </a:r>
            <a:r>
              <a:rPr lang="en-US" sz="3400" dirty="0" err="1" smtClean="0"/>
              <a:t>manusia</a:t>
            </a:r>
            <a:r>
              <a:rPr lang="en-US" sz="3400" dirty="0" smtClean="0"/>
              <a:t> </a:t>
            </a:r>
            <a:r>
              <a:rPr lang="en-US" sz="3400" dirty="0" err="1" smtClean="0"/>
              <a:t>sehari-hari</a:t>
            </a:r>
            <a:r>
              <a:rPr lang="en-US" sz="3400" dirty="0" smtClean="0"/>
              <a:t>.</a:t>
            </a:r>
            <a:br>
              <a:rPr lang="en-US" sz="3400" dirty="0" smtClean="0"/>
            </a:br>
            <a:r>
              <a:rPr lang="en-US" sz="3400" dirty="0" smtClean="0"/>
              <a:t/>
            </a:r>
            <a:br>
              <a:rPr lang="en-US" sz="3400" dirty="0" smtClean="0"/>
            </a:br>
            <a:r>
              <a:rPr lang="en-US" sz="3400" dirty="0" smtClean="0"/>
              <a:t>	</a:t>
            </a:r>
            <a:r>
              <a:rPr lang="en-US" sz="3400" dirty="0" err="1" smtClean="0"/>
              <a:t>Jadi</a:t>
            </a:r>
            <a:r>
              <a:rPr lang="en-US" sz="3400" dirty="0" smtClean="0"/>
              <a:t> </a:t>
            </a:r>
            <a:r>
              <a:rPr lang="en-US" sz="3400" dirty="0" err="1" smtClean="0"/>
              <a:t>iptek</a:t>
            </a:r>
            <a:r>
              <a:rPr lang="en-US" sz="3400" dirty="0" smtClean="0"/>
              <a:t> </a:t>
            </a:r>
            <a:r>
              <a:rPr lang="en-US" sz="3400" dirty="0" err="1" smtClean="0"/>
              <a:t>adalah</a:t>
            </a:r>
            <a:r>
              <a:rPr lang="en-US" sz="3400" dirty="0" smtClean="0"/>
              <a:t> </a:t>
            </a:r>
            <a:r>
              <a:rPr lang="en-US" sz="3400" dirty="0" err="1" smtClean="0"/>
              <a:t>ilmu</a:t>
            </a:r>
            <a:r>
              <a:rPr lang="en-US" sz="3400" dirty="0" smtClean="0"/>
              <a:t> yang </a:t>
            </a:r>
            <a:r>
              <a:rPr lang="en-US" sz="3400" dirty="0" err="1" smtClean="0"/>
              <a:t>mempelajari</a:t>
            </a:r>
            <a:r>
              <a:rPr lang="en-US" sz="3400" dirty="0" smtClean="0"/>
              <a:t> </a:t>
            </a:r>
            <a:r>
              <a:rPr lang="en-US" sz="3400" dirty="0" err="1" smtClean="0"/>
              <a:t>tentang</a:t>
            </a:r>
            <a:r>
              <a:rPr lang="en-US" sz="3400" dirty="0" smtClean="0"/>
              <a:t> </a:t>
            </a:r>
            <a:r>
              <a:rPr lang="en-US" sz="3400" dirty="0" err="1" smtClean="0"/>
              <a:t>gejala</a:t>
            </a:r>
            <a:r>
              <a:rPr lang="en-US" sz="3400" dirty="0" smtClean="0"/>
              <a:t> </a:t>
            </a:r>
            <a:r>
              <a:rPr lang="en-US" sz="3400" dirty="0" err="1" smtClean="0"/>
              <a:t>alam</a:t>
            </a:r>
            <a:r>
              <a:rPr lang="en-US" sz="3400" dirty="0" smtClean="0"/>
              <a:t> </a:t>
            </a:r>
            <a:r>
              <a:rPr lang="en-US" sz="3400" dirty="0" err="1" smtClean="0"/>
              <a:t>dengan</a:t>
            </a:r>
            <a:r>
              <a:rPr lang="en-US" sz="3400" dirty="0" smtClean="0"/>
              <a:t> </a:t>
            </a:r>
            <a:r>
              <a:rPr lang="en-US" sz="3400" dirty="0" err="1" smtClean="0"/>
              <a:t>dibantu</a:t>
            </a:r>
            <a:r>
              <a:rPr lang="en-US" sz="3400" dirty="0" smtClean="0"/>
              <a:t> </a:t>
            </a:r>
            <a:r>
              <a:rPr lang="en-US" sz="3400" dirty="0" err="1" smtClean="0"/>
              <a:t>atau</a:t>
            </a:r>
            <a:r>
              <a:rPr lang="en-US" sz="3400" dirty="0" smtClean="0"/>
              <a:t> </a:t>
            </a:r>
            <a:r>
              <a:rPr lang="en-US" sz="3400" dirty="0" err="1" smtClean="0"/>
              <a:t>di</a:t>
            </a:r>
            <a:r>
              <a:rPr lang="en-US" sz="3400" dirty="0" smtClean="0"/>
              <a:t> </a:t>
            </a:r>
            <a:r>
              <a:rPr lang="en-US" sz="3400" dirty="0" err="1" smtClean="0"/>
              <a:t>dorong</a:t>
            </a:r>
            <a:r>
              <a:rPr lang="en-US" sz="3400" dirty="0" smtClean="0"/>
              <a:t> </a:t>
            </a:r>
            <a:r>
              <a:rPr lang="en-US" sz="3400" dirty="0" err="1" smtClean="0"/>
              <a:t>dengan</a:t>
            </a:r>
            <a:r>
              <a:rPr lang="en-US" sz="3400" dirty="0" smtClean="0"/>
              <a:t> </a:t>
            </a:r>
            <a:r>
              <a:rPr lang="en-US" sz="3400" dirty="0" err="1" smtClean="0"/>
              <a:t>perkembangan</a:t>
            </a:r>
            <a:r>
              <a:rPr lang="en-US" sz="3400" dirty="0" smtClean="0"/>
              <a:t> </a:t>
            </a:r>
            <a:r>
              <a:rPr lang="en-US" sz="3400" dirty="0" err="1" smtClean="0"/>
              <a:t>teknologi</a:t>
            </a:r>
            <a:r>
              <a:rPr lang="en-US" sz="3400" dirty="0" smtClean="0"/>
              <a:t>. </a:t>
            </a:r>
            <a:r>
              <a:rPr lang="en-US" sz="3400" dirty="0" err="1" smtClean="0"/>
              <a:t>Perkembangan</a:t>
            </a:r>
            <a:r>
              <a:rPr lang="en-US" sz="3400" dirty="0" smtClean="0"/>
              <a:t> IPTEK </a:t>
            </a:r>
            <a:r>
              <a:rPr lang="en-US" sz="3400" dirty="0" err="1" smtClean="0"/>
              <a:t>adalah</a:t>
            </a:r>
            <a:r>
              <a:rPr lang="en-US" sz="3400" dirty="0" smtClean="0"/>
              <a:t> </a:t>
            </a:r>
            <a:r>
              <a:rPr lang="en-US" sz="3400" dirty="0" err="1" smtClean="0"/>
              <a:t>hasil</a:t>
            </a:r>
            <a:r>
              <a:rPr lang="en-US" sz="3400" dirty="0" smtClean="0"/>
              <a:t> </a:t>
            </a:r>
            <a:r>
              <a:rPr lang="en-US" sz="3400" dirty="0" err="1" smtClean="0"/>
              <a:t>dari</a:t>
            </a:r>
            <a:r>
              <a:rPr lang="en-US" sz="3400" dirty="0" smtClean="0"/>
              <a:t> </a:t>
            </a:r>
            <a:r>
              <a:rPr lang="en-US" sz="3400" dirty="0" err="1" smtClean="0"/>
              <a:t>segala</a:t>
            </a:r>
            <a:r>
              <a:rPr lang="en-US" sz="3400" dirty="0" smtClean="0"/>
              <a:t> </a:t>
            </a:r>
            <a:r>
              <a:rPr lang="en-US" sz="3400" dirty="0" err="1" smtClean="0"/>
              <a:t>langkah</a:t>
            </a:r>
            <a:r>
              <a:rPr lang="en-US" sz="3400" dirty="0" smtClean="0"/>
              <a:t> </a:t>
            </a:r>
            <a:r>
              <a:rPr lang="en-US" sz="3400" dirty="0" err="1" smtClean="0"/>
              <a:t>dan</a:t>
            </a:r>
            <a:r>
              <a:rPr lang="en-US" sz="3400" dirty="0" smtClean="0"/>
              <a:t> </a:t>
            </a:r>
            <a:r>
              <a:rPr lang="en-US" sz="3400" dirty="0" err="1" smtClean="0"/>
              <a:t>pemikiran</a:t>
            </a:r>
            <a:r>
              <a:rPr lang="en-US" sz="3400" dirty="0" smtClean="0"/>
              <a:t> </a:t>
            </a:r>
            <a:r>
              <a:rPr lang="en-US" sz="3400" dirty="0" err="1" smtClean="0"/>
              <a:t>untuk</a:t>
            </a:r>
            <a:r>
              <a:rPr lang="en-US" sz="3400" dirty="0" smtClean="0"/>
              <a:t> </a:t>
            </a:r>
            <a:r>
              <a:rPr lang="en-US" sz="3400" dirty="0" err="1" smtClean="0"/>
              <a:t>memperluas</a:t>
            </a:r>
            <a:r>
              <a:rPr lang="en-US" sz="3400" dirty="0" smtClean="0"/>
              <a:t>, </a:t>
            </a:r>
            <a:r>
              <a:rPr lang="en-US" sz="3400" dirty="0" err="1" smtClean="0"/>
              <a:t>memperdalam</a:t>
            </a:r>
            <a:r>
              <a:rPr lang="en-US" sz="3400" dirty="0" smtClean="0"/>
              <a:t>, </a:t>
            </a:r>
            <a:r>
              <a:rPr lang="en-US" sz="3400" dirty="0" err="1" smtClean="0"/>
              <a:t>dan</a:t>
            </a:r>
            <a:r>
              <a:rPr lang="en-US" sz="3400" dirty="0" smtClean="0"/>
              <a:t> </a:t>
            </a:r>
            <a:r>
              <a:rPr lang="en-US" sz="3400" dirty="0" err="1" smtClean="0"/>
              <a:t>mengembangkan</a:t>
            </a:r>
            <a:r>
              <a:rPr lang="en-US" sz="3400" dirty="0" smtClean="0"/>
              <a:t> IPTEK.</a:t>
            </a:r>
            <a:br>
              <a:rPr lang="en-US" sz="3400" dirty="0" smtClean="0"/>
            </a:br>
            <a:r>
              <a:rPr lang="en-US" sz="3400" dirty="0" smtClean="0"/>
              <a:t/>
            </a:r>
            <a:br>
              <a:rPr lang="en-US" sz="3400" dirty="0" smtClean="0"/>
            </a:br>
            <a:r>
              <a:rPr lang="en-US" sz="3400" dirty="0" smtClean="0"/>
              <a:t>	IPTEK </a:t>
            </a:r>
            <a:r>
              <a:rPr lang="en-US" sz="3400" dirty="0" err="1" smtClean="0"/>
              <a:t>adalah</a:t>
            </a:r>
            <a:r>
              <a:rPr lang="en-US" sz="3400" dirty="0" smtClean="0"/>
              <a:t> </a:t>
            </a:r>
            <a:r>
              <a:rPr lang="en-US" sz="3400" dirty="0" err="1" smtClean="0"/>
              <a:t>hasil</a:t>
            </a:r>
            <a:r>
              <a:rPr lang="en-US" sz="3400" dirty="0" smtClean="0"/>
              <a:t> </a:t>
            </a:r>
            <a:r>
              <a:rPr lang="en-US" sz="3400" dirty="0" err="1" smtClean="0"/>
              <a:t>karya</a:t>
            </a:r>
            <a:r>
              <a:rPr lang="en-US" sz="3400" dirty="0" smtClean="0"/>
              <a:t> </a:t>
            </a:r>
            <a:r>
              <a:rPr lang="en-US" sz="3400" dirty="0" err="1" smtClean="0"/>
              <a:t>manusia</a:t>
            </a:r>
            <a:r>
              <a:rPr lang="en-US" sz="3400" dirty="0" smtClean="0"/>
              <a:t>. </a:t>
            </a:r>
            <a:r>
              <a:rPr lang="en-US" sz="3400" dirty="0" err="1" smtClean="0"/>
              <a:t>Karya</a:t>
            </a:r>
            <a:r>
              <a:rPr lang="en-US" sz="3400" dirty="0" smtClean="0"/>
              <a:t> </a:t>
            </a:r>
            <a:r>
              <a:rPr lang="en-US" sz="3400" dirty="0" err="1" smtClean="0"/>
              <a:t>tersebut</a:t>
            </a:r>
            <a:r>
              <a:rPr lang="en-US" sz="3400" dirty="0" smtClean="0"/>
              <a:t> </a:t>
            </a:r>
            <a:r>
              <a:rPr lang="en-US" sz="3400" dirty="0" err="1" smtClean="0"/>
              <a:t>pada</a:t>
            </a:r>
            <a:r>
              <a:rPr lang="en-US" sz="3400" dirty="0" smtClean="0"/>
              <a:t> </a:t>
            </a:r>
            <a:r>
              <a:rPr lang="en-US" sz="3400" dirty="0" err="1" smtClean="0"/>
              <a:t>dasarnya</a:t>
            </a:r>
            <a:r>
              <a:rPr lang="en-US" sz="3400" dirty="0" smtClean="0"/>
              <a:t> </a:t>
            </a:r>
            <a:r>
              <a:rPr lang="en-US" sz="3400" dirty="0" err="1" smtClean="0"/>
              <a:t>dipergunakan</a:t>
            </a:r>
            <a:r>
              <a:rPr lang="en-US" sz="3400" dirty="0" smtClean="0"/>
              <a:t> </a:t>
            </a:r>
            <a:r>
              <a:rPr lang="en-US" sz="3400" dirty="0" err="1" smtClean="0"/>
              <a:t>untuk</a:t>
            </a:r>
            <a:r>
              <a:rPr lang="en-US" sz="3400" dirty="0" smtClean="0"/>
              <a:t> </a:t>
            </a:r>
            <a:r>
              <a:rPr lang="en-US" sz="3400" dirty="0" err="1" smtClean="0"/>
              <a:t>membantu</a:t>
            </a:r>
            <a:r>
              <a:rPr lang="en-US" sz="3400" dirty="0" smtClean="0"/>
              <a:t>  </a:t>
            </a:r>
            <a:r>
              <a:rPr lang="en-US" sz="3400" dirty="0" err="1" smtClean="0"/>
              <a:t>keperluan</a:t>
            </a:r>
            <a:r>
              <a:rPr lang="en-US" sz="3400" dirty="0" smtClean="0"/>
              <a:t> </a:t>
            </a:r>
            <a:r>
              <a:rPr lang="en-US" sz="3400" dirty="0" err="1" smtClean="0"/>
              <a:t>manusia</a:t>
            </a:r>
            <a:r>
              <a:rPr lang="en-US" sz="3400" dirty="0" smtClean="0"/>
              <a:t> </a:t>
            </a:r>
            <a:r>
              <a:rPr lang="en-US" sz="3400" dirty="0" err="1" smtClean="0"/>
              <a:t>dalam</a:t>
            </a:r>
            <a:r>
              <a:rPr lang="en-US" sz="3400" dirty="0" smtClean="0"/>
              <a:t> </a:t>
            </a:r>
            <a:r>
              <a:rPr lang="en-US" sz="3400" dirty="0" err="1" smtClean="0"/>
              <a:t>menghadapi</a:t>
            </a:r>
            <a:r>
              <a:rPr lang="en-US" sz="3400" dirty="0" smtClean="0"/>
              <a:t> </a:t>
            </a:r>
            <a:r>
              <a:rPr lang="en-US" sz="3400" dirty="0" err="1" smtClean="0"/>
              <a:t>kehidupannya</a:t>
            </a:r>
            <a:r>
              <a:rPr lang="en-US" sz="3400" dirty="0" smtClean="0"/>
              <a:t>. IPTEK </a:t>
            </a:r>
            <a:r>
              <a:rPr lang="en-US" sz="3400" dirty="0" err="1" smtClean="0"/>
              <a:t>tersebut</a:t>
            </a:r>
            <a:r>
              <a:rPr lang="en-US" sz="3400" dirty="0" smtClean="0"/>
              <a:t> </a:t>
            </a:r>
            <a:r>
              <a:rPr lang="en-US" sz="3400" dirty="0" err="1" smtClean="0"/>
              <a:t>ada</a:t>
            </a:r>
            <a:r>
              <a:rPr lang="en-US" sz="3400" dirty="0" smtClean="0"/>
              <a:t> </a:t>
            </a:r>
            <a:r>
              <a:rPr lang="en-US" sz="3400" dirty="0" err="1" smtClean="0"/>
              <a:t>saja</a:t>
            </a:r>
            <a:r>
              <a:rPr lang="en-US" sz="3400" dirty="0" smtClean="0"/>
              <a:t> yang </a:t>
            </a:r>
            <a:r>
              <a:rPr lang="en-US" sz="3400" dirty="0" err="1" smtClean="0"/>
              <a:t>memanfaatkannya</a:t>
            </a:r>
            <a:r>
              <a:rPr lang="en-US" sz="3400" dirty="0" smtClean="0"/>
              <a:t> </a:t>
            </a:r>
            <a:r>
              <a:rPr lang="en-US" sz="3400" dirty="0" err="1" smtClean="0"/>
              <a:t>untuk</a:t>
            </a:r>
            <a:r>
              <a:rPr lang="en-US" sz="3400" dirty="0" smtClean="0"/>
              <a:t> </a:t>
            </a:r>
            <a:r>
              <a:rPr lang="en-US" sz="3400" dirty="0" err="1" smtClean="0"/>
              <a:t>kepentingan</a:t>
            </a:r>
            <a:r>
              <a:rPr lang="en-US" sz="3400" dirty="0" smtClean="0"/>
              <a:t> </a:t>
            </a:r>
            <a:r>
              <a:rPr lang="en-US" sz="3400" dirty="0" err="1" smtClean="0"/>
              <a:t>tertentu</a:t>
            </a:r>
            <a:r>
              <a:rPr lang="en-US" sz="3400" dirty="0" smtClean="0"/>
              <a:t> </a:t>
            </a:r>
            <a:r>
              <a:rPr lang="en-US" sz="3400" dirty="0" err="1" smtClean="0"/>
              <a:t>baik</a:t>
            </a:r>
            <a:r>
              <a:rPr lang="en-US" sz="3400" dirty="0" smtClean="0"/>
              <a:t> yang </a:t>
            </a:r>
            <a:r>
              <a:rPr lang="en-US" sz="3400" dirty="0" err="1" smtClean="0"/>
              <a:t>berdampak</a:t>
            </a:r>
            <a:r>
              <a:rPr lang="en-US" sz="3400" dirty="0" smtClean="0"/>
              <a:t> </a:t>
            </a:r>
            <a:r>
              <a:rPr lang="en-US" sz="3400" dirty="0" err="1" smtClean="0"/>
              <a:t>positif</a:t>
            </a:r>
            <a:r>
              <a:rPr lang="en-US" sz="3400" dirty="0" smtClean="0"/>
              <a:t> </a:t>
            </a:r>
            <a:r>
              <a:rPr lang="en-US" sz="3400" dirty="0" err="1" smtClean="0"/>
              <a:t>maupun</a:t>
            </a:r>
            <a:r>
              <a:rPr lang="en-US" sz="3400" dirty="0" smtClean="0"/>
              <a:t> </a:t>
            </a:r>
            <a:r>
              <a:rPr lang="en-US" sz="3400" dirty="0" err="1" smtClean="0"/>
              <a:t>negatif</a:t>
            </a:r>
            <a:r>
              <a:rPr lang="en-US" sz="3400" dirty="0" smtClean="0"/>
              <a:t>.</a:t>
            </a:r>
            <a:br>
              <a:rPr lang="en-US" sz="3400" dirty="0" smtClean="0"/>
            </a:br>
            <a:endParaRPr lang="id-ID" sz="3400" dirty="0"/>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b="1" dirty="0" smtClean="0"/>
              <a:t>B.</a:t>
            </a:r>
            <a:r>
              <a:rPr lang="en-US" sz="2400" b="1" dirty="0" smtClean="0"/>
              <a:t> </a:t>
            </a:r>
            <a:r>
              <a:rPr lang="en-US" sz="2400" b="1" dirty="0" err="1" smtClean="0"/>
              <a:t>Faktor-Faktor</a:t>
            </a:r>
            <a:r>
              <a:rPr lang="en-US" sz="2400" b="1" dirty="0" smtClean="0"/>
              <a:t> Yang </a:t>
            </a:r>
            <a:r>
              <a:rPr lang="en-US" sz="2400" b="1" dirty="0" err="1" smtClean="0"/>
              <a:t>Mempengaruhi</a:t>
            </a:r>
            <a:r>
              <a:rPr lang="en-US" sz="2400" b="1" dirty="0" smtClean="0"/>
              <a:t> </a:t>
            </a:r>
            <a:r>
              <a:rPr lang="en-US" sz="2400" b="1" dirty="0" err="1" smtClean="0"/>
              <a:t>perkembangan</a:t>
            </a:r>
            <a:r>
              <a:rPr lang="en-US" sz="2400" b="1" dirty="0" smtClean="0"/>
              <a:t> </a:t>
            </a:r>
            <a:r>
              <a:rPr lang="en-US" sz="2400" b="1" dirty="0" err="1" smtClean="0"/>
              <a:t>Iptek</a:t>
            </a:r>
            <a:r>
              <a:rPr lang="en-US" sz="2400" b="1" dirty="0" smtClean="0"/>
              <a:t> </a:t>
            </a:r>
            <a:r>
              <a:rPr lang="en-US" sz="2400" b="1" dirty="0" err="1" smtClean="0"/>
              <a:t>di</a:t>
            </a:r>
            <a:r>
              <a:rPr lang="en-US" sz="2400" b="1" dirty="0" smtClean="0"/>
              <a:t> </a:t>
            </a:r>
            <a:r>
              <a:rPr lang="en-US" sz="2400" b="1" dirty="0" err="1" smtClean="0"/>
              <a:t>indonesia</a:t>
            </a:r>
            <a:endParaRPr lang="id-ID" sz="2400" b="1" dirty="0"/>
          </a:p>
        </p:txBody>
      </p:sp>
      <p:sp>
        <p:nvSpPr>
          <p:cNvPr id="3" name="Content Placeholder 2"/>
          <p:cNvSpPr>
            <a:spLocks noGrp="1"/>
          </p:cNvSpPr>
          <p:nvPr>
            <p:ph idx="1"/>
          </p:nvPr>
        </p:nvSpPr>
        <p:spPr>
          <a:xfrm>
            <a:off x="214282" y="1214422"/>
            <a:ext cx="8786874" cy="5429288"/>
          </a:xfrm>
          <a:solidFill>
            <a:schemeClr val="bg1"/>
          </a:solidFill>
        </p:spPr>
        <p:txBody>
          <a:bodyPr>
            <a:normAutofit fontScale="25000" lnSpcReduction="20000"/>
          </a:bodyPr>
          <a:lstStyle/>
          <a:p>
            <a:pPr>
              <a:lnSpc>
                <a:spcPct val="170000"/>
              </a:lnSpc>
              <a:buNone/>
            </a:pPr>
            <a:r>
              <a:rPr lang="id-ID" sz="6400" b="1" dirty="0" smtClean="0"/>
              <a:t>	</a:t>
            </a:r>
            <a:r>
              <a:rPr lang="en-US" sz="6400" dirty="0" err="1" smtClean="0"/>
              <a:t>a.Peranan</a:t>
            </a:r>
            <a:r>
              <a:rPr lang="en-US" sz="6400" dirty="0" smtClean="0"/>
              <a:t> </a:t>
            </a:r>
            <a:r>
              <a:rPr lang="en-US" sz="6400" dirty="0" err="1" smtClean="0"/>
              <a:t>pemerintah</a:t>
            </a:r>
            <a:r>
              <a:rPr lang="en-US" sz="6400" dirty="0" smtClean="0"/>
              <a:t/>
            </a:r>
            <a:br>
              <a:rPr lang="en-US" sz="6400" dirty="0" smtClean="0"/>
            </a:br>
            <a:r>
              <a:rPr lang="en-US" sz="6400" dirty="0" smtClean="0"/>
              <a:t>	</a:t>
            </a:r>
            <a:r>
              <a:rPr lang="en-US" sz="6400" dirty="0" err="1" smtClean="0"/>
              <a:t>Peranan</a:t>
            </a:r>
            <a:r>
              <a:rPr lang="en-US" sz="6400" dirty="0" smtClean="0"/>
              <a:t> </a:t>
            </a:r>
            <a:r>
              <a:rPr lang="en-US" sz="6400" dirty="0" err="1" smtClean="0"/>
              <a:t>pemerintah</a:t>
            </a:r>
            <a:r>
              <a:rPr lang="en-US" sz="6400" dirty="0" smtClean="0"/>
              <a:t> </a:t>
            </a:r>
            <a:r>
              <a:rPr lang="en-US" sz="6400" dirty="0" err="1" smtClean="0"/>
              <a:t>sangat</a:t>
            </a:r>
            <a:r>
              <a:rPr lang="en-US" sz="6400" dirty="0" smtClean="0"/>
              <a:t> </a:t>
            </a:r>
            <a:r>
              <a:rPr lang="en-US" sz="6400" dirty="0" err="1" smtClean="0"/>
              <a:t>penting</a:t>
            </a:r>
            <a:r>
              <a:rPr lang="en-US" sz="6400" dirty="0" smtClean="0"/>
              <a:t> </a:t>
            </a:r>
            <a:r>
              <a:rPr lang="en-US" sz="6400" dirty="0" err="1" smtClean="0"/>
              <a:t>dalam</a:t>
            </a:r>
            <a:r>
              <a:rPr lang="en-US" sz="6400" dirty="0" smtClean="0"/>
              <a:t> </a:t>
            </a:r>
            <a:r>
              <a:rPr lang="en-US" sz="6400" dirty="0" err="1" smtClean="0"/>
              <a:t>mengembangkan</a:t>
            </a:r>
            <a:r>
              <a:rPr lang="en-US" sz="6400" dirty="0" smtClean="0"/>
              <a:t> IPTEK </a:t>
            </a:r>
            <a:r>
              <a:rPr lang="en-US" sz="6400" dirty="0" err="1" smtClean="0"/>
              <a:t>di</a:t>
            </a:r>
            <a:r>
              <a:rPr lang="en-US" sz="6400" dirty="0" smtClean="0"/>
              <a:t> </a:t>
            </a:r>
            <a:r>
              <a:rPr lang="en-US" sz="6400" dirty="0" err="1" smtClean="0"/>
              <a:t>indonesia</a:t>
            </a:r>
            <a:r>
              <a:rPr lang="en-US" sz="6400" dirty="0" smtClean="0"/>
              <a:t> </a:t>
            </a:r>
            <a:r>
              <a:rPr lang="en-US" sz="6400" dirty="0" err="1" smtClean="0"/>
              <a:t>karena</a:t>
            </a:r>
            <a:r>
              <a:rPr lang="en-US" sz="6400" dirty="0" smtClean="0"/>
              <a:t> IPTEK </a:t>
            </a:r>
            <a:r>
              <a:rPr lang="en-US" sz="6400" dirty="0" err="1" smtClean="0"/>
              <a:t>dapat</a:t>
            </a:r>
            <a:r>
              <a:rPr lang="en-US" sz="6400" dirty="0" smtClean="0"/>
              <a:t> </a:t>
            </a:r>
            <a:r>
              <a:rPr lang="en-US" sz="6400" dirty="0" err="1" smtClean="0"/>
              <a:t>maju</a:t>
            </a:r>
            <a:r>
              <a:rPr lang="en-US" sz="6400" dirty="0" smtClean="0"/>
              <a:t> </a:t>
            </a:r>
            <a:r>
              <a:rPr lang="en-US" sz="6400" dirty="0" err="1" smtClean="0"/>
              <a:t>dan</a:t>
            </a:r>
            <a:r>
              <a:rPr lang="en-US" sz="6400" dirty="0" smtClean="0"/>
              <a:t> </a:t>
            </a:r>
            <a:r>
              <a:rPr lang="en-US" sz="6400" dirty="0" err="1" smtClean="0"/>
              <a:t>berkembang</a:t>
            </a:r>
            <a:r>
              <a:rPr lang="en-US" sz="6400" dirty="0" smtClean="0"/>
              <a:t> </a:t>
            </a:r>
            <a:r>
              <a:rPr lang="en-US" sz="6400" dirty="0" err="1" smtClean="0"/>
              <a:t>jika</a:t>
            </a:r>
            <a:r>
              <a:rPr lang="en-US" sz="6400" dirty="0" smtClean="0"/>
              <a:t> </a:t>
            </a:r>
            <a:r>
              <a:rPr lang="en-US" sz="6400" dirty="0" err="1" smtClean="0"/>
              <a:t>pemerintah</a:t>
            </a:r>
            <a:r>
              <a:rPr lang="en-US" sz="6400" dirty="0" smtClean="0"/>
              <a:t> </a:t>
            </a:r>
            <a:r>
              <a:rPr lang="en-US" sz="6400" dirty="0" err="1" smtClean="0"/>
              <a:t>memberikan</a:t>
            </a:r>
            <a:r>
              <a:rPr lang="en-US" sz="6400" dirty="0" smtClean="0"/>
              <a:t> </a:t>
            </a:r>
            <a:r>
              <a:rPr lang="en-US" sz="6400" dirty="0" err="1" smtClean="0"/>
              <a:t>dukungan</a:t>
            </a:r>
            <a:r>
              <a:rPr lang="en-US" sz="6400" dirty="0" smtClean="0"/>
              <a:t> </a:t>
            </a:r>
            <a:r>
              <a:rPr lang="en-US" sz="6400" dirty="0" err="1" smtClean="0"/>
              <a:t>penuh</a:t>
            </a:r>
            <a:r>
              <a:rPr lang="en-US" sz="6400" dirty="0" smtClean="0"/>
              <a:t> </a:t>
            </a:r>
            <a:r>
              <a:rPr lang="en-US" sz="6400" dirty="0" err="1" smtClean="0"/>
              <a:t>baik</a:t>
            </a:r>
            <a:r>
              <a:rPr lang="en-US" sz="6400" dirty="0" smtClean="0"/>
              <a:t> </a:t>
            </a:r>
            <a:r>
              <a:rPr lang="en-US" sz="6400" dirty="0" err="1" smtClean="0"/>
              <a:t>berwujud</a:t>
            </a:r>
            <a:r>
              <a:rPr lang="en-US" sz="6400" dirty="0" smtClean="0"/>
              <a:t> material </a:t>
            </a:r>
            <a:r>
              <a:rPr lang="en-US" sz="6400" dirty="0" err="1" smtClean="0"/>
              <a:t>maupun</a:t>
            </a:r>
            <a:r>
              <a:rPr lang="en-US" sz="6400" dirty="0" smtClean="0"/>
              <a:t> spiritual </a:t>
            </a:r>
            <a:r>
              <a:rPr lang="en-US" sz="6400" dirty="0" err="1" smtClean="0"/>
              <a:t>demi</a:t>
            </a:r>
            <a:r>
              <a:rPr lang="en-US" sz="6400" dirty="0" smtClean="0"/>
              <a:t> </a:t>
            </a:r>
            <a:r>
              <a:rPr lang="en-US" sz="6400" dirty="0" err="1" smtClean="0"/>
              <a:t>berkembangnya</a:t>
            </a:r>
            <a:r>
              <a:rPr lang="en-US" sz="6400" dirty="0" smtClean="0"/>
              <a:t> IPTEK </a:t>
            </a:r>
            <a:r>
              <a:rPr lang="en-US" sz="6400" dirty="0" err="1" smtClean="0"/>
              <a:t>di</a:t>
            </a:r>
            <a:r>
              <a:rPr lang="en-US" sz="6400" dirty="0" smtClean="0"/>
              <a:t> </a:t>
            </a:r>
            <a:r>
              <a:rPr lang="en-US" sz="6400" dirty="0" err="1" smtClean="0"/>
              <a:t>indonesia</a:t>
            </a:r>
            <a:r>
              <a:rPr lang="en-US" sz="6400" dirty="0" smtClean="0"/>
              <a:t>.</a:t>
            </a:r>
            <a:br>
              <a:rPr lang="en-US" sz="6400" dirty="0" smtClean="0"/>
            </a:br>
            <a:r>
              <a:rPr lang="en-US" sz="6400" b="1" dirty="0" err="1" smtClean="0"/>
              <a:t>Contoh</a:t>
            </a:r>
            <a:r>
              <a:rPr lang="en-US" sz="6400" b="1" dirty="0" smtClean="0"/>
              <a:t>: </a:t>
            </a:r>
            <a:r>
              <a:rPr lang="en-US" sz="6400" dirty="0" err="1" smtClean="0"/>
              <a:t>pengadaan</a:t>
            </a:r>
            <a:r>
              <a:rPr lang="en-US" sz="6400" dirty="0" smtClean="0"/>
              <a:t>/</a:t>
            </a:r>
            <a:r>
              <a:rPr lang="en-US" sz="6400" dirty="0" err="1" smtClean="0"/>
              <a:t>pembangunan</a:t>
            </a:r>
            <a:r>
              <a:rPr lang="en-US" sz="6400" dirty="0" smtClean="0"/>
              <a:t> </a:t>
            </a:r>
            <a:r>
              <a:rPr lang="en-US" sz="6400" dirty="0" err="1" smtClean="0"/>
              <a:t>infrastruktur</a:t>
            </a:r>
            <a:r>
              <a:rPr lang="en-US" sz="6400" dirty="0" smtClean="0"/>
              <a:t>.</a:t>
            </a:r>
            <a:br>
              <a:rPr lang="en-US" sz="6400" dirty="0" smtClean="0"/>
            </a:br>
            <a:r>
              <a:rPr lang="en-US" sz="6400" dirty="0" smtClean="0"/>
              <a:t/>
            </a:r>
            <a:br>
              <a:rPr lang="en-US" sz="6400" dirty="0" smtClean="0"/>
            </a:br>
            <a:r>
              <a:rPr lang="en-US" sz="6400" dirty="0" err="1" smtClean="0"/>
              <a:t>b.Sumber</a:t>
            </a:r>
            <a:r>
              <a:rPr lang="en-US" sz="6400" dirty="0" smtClean="0"/>
              <a:t> </a:t>
            </a:r>
            <a:r>
              <a:rPr lang="en-US" sz="6400" dirty="0" err="1" smtClean="0"/>
              <a:t>daya</a:t>
            </a:r>
            <a:r>
              <a:rPr lang="en-US" sz="6400" dirty="0" smtClean="0"/>
              <a:t> </a:t>
            </a:r>
            <a:r>
              <a:rPr lang="en-US" sz="6400" dirty="0" err="1" smtClean="0"/>
              <a:t>manusia</a:t>
            </a:r>
            <a:r>
              <a:rPr lang="en-US" sz="6400" dirty="0" smtClean="0"/>
              <a:t> yang </a:t>
            </a:r>
            <a:r>
              <a:rPr lang="en-US" sz="6400" dirty="0" err="1" smtClean="0"/>
              <a:t>berkualitas</a:t>
            </a:r>
            <a:r>
              <a:rPr lang="en-US" sz="6400" dirty="0" smtClean="0"/>
              <a:t/>
            </a:r>
            <a:br>
              <a:rPr lang="en-US" sz="6400" dirty="0" smtClean="0"/>
            </a:br>
            <a:r>
              <a:rPr lang="en-US" sz="6400" dirty="0" smtClean="0"/>
              <a:t>	</a:t>
            </a:r>
            <a:r>
              <a:rPr lang="en-US" sz="6400" dirty="0" err="1" smtClean="0"/>
              <a:t>Suatu</a:t>
            </a:r>
            <a:r>
              <a:rPr lang="en-US" sz="6400" dirty="0" smtClean="0"/>
              <a:t> </a:t>
            </a:r>
            <a:r>
              <a:rPr lang="en-US" sz="6400" dirty="0" err="1" smtClean="0"/>
              <a:t>ilmu</a:t>
            </a:r>
            <a:r>
              <a:rPr lang="en-US" sz="6400" dirty="0" smtClean="0"/>
              <a:t> </a:t>
            </a:r>
            <a:r>
              <a:rPr lang="en-US" sz="6400" dirty="0" err="1" smtClean="0"/>
              <a:t>pengetahuan</a:t>
            </a:r>
            <a:r>
              <a:rPr lang="en-US" sz="6400" dirty="0" smtClean="0"/>
              <a:t> </a:t>
            </a:r>
            <a:r>
              <a:rPr lang="en-US" sz="6400" dirty="0" err="1" smtClean="0"/>
              <a:t>dan</a:t>
            </a:r>
            <a:r>
              <a:rPr lang="en-US" sz="6400" dirty="0" smtClean="0"/>
              <a:t> </a:t>
            </a:r>
            <a:r>
              <a:rPr lang="en-US" sz="6400" dirty="0" err="1" smtClean="0"/>
              <a:t>teknologi</a:t>
            </a:r>
            <a:r>
              <a:rPr lang="en-US" sz="6400" dirty="0" smtClean="0"/>
              <a:t> </a:t>
            </a:r>
            <a:r>
              <a:rPr lang="en-US" sz="6400" dirty="0" err="1" smtClean="0"/>
              <a:t>memang</a:t>
            </a:r>
            <a:r>
              <a:rPr lang="en-US" sz="6400" dirty="0" smtClean="0"/>
              <a:t> </a:t>
            </a:r>
            <a:r>
              <a:rPr lang="en-US" sz="6400" dirty="0" err="1" smtClean="0"/>
              <a:t>har</a:t>
            </a:r>
            <a:r>
              <a:rPr lang="id-ID" sz="6400" dirty="0" smtClean="0"/>
              <a:t>u</a:t>
            </a:r>
            <a:r>
              <a:rPr lang="en-US" sz="6400" dirty="0" smtClean="0"/>
              <a:t>s </a:t>
            </a:r>
            <a:r>
              <a:rPr lang="en-US" sz="6400" dirty="0" err="1" smtClean="0"/>
              <a:t>berkembang</a:t>
            </a:r>
            <a:r>
              <a:rPr lang="en-US" sz="6400" dirty="0" smtClean="0"/>
              <a:t> </a:t>
            </a:r>
            <a:r>
              <a:rPr lang="en-US" sz="6400" dirty="0" err="1" smtClean="0"/>
              <a:t>tapi</a:t>
            </a:r>
            <a:r>
              <a:rPr lang="en-US" sz="6400" dirty="0" smtClean="0"/>
              <a:t> </a:t>
            </a:r>
            <a:r>
              <a:rPr lang="en-US" sz="6400" dirty="0" err="1" smtClean="0"/>
              <a:t>seiring</a:t>
            </a:r>
            <a:r>
              <a:rPr lang="en-US" sz="6400" dirty="0" smtClean="0"/>
              <a:t> </a:t>
            </a:r>
            <a:r>
              <a:rPr lang="en-US" sz="6400" dirty="0" err="1" smtClean="0"/>
              <a:t>dengan</a:t>
            </a:r>
            <a:r>
              <a:rPr lang="en-US" sz="6400" dirty="0" smtClean="0"/>
              <a:t> </a:t>
            </a:r>
            <a:r>
              <a:rPr lang="en-US" sz="6400" dirty="0" err="1" smtClean="0"/>
              <a:t>perkembangan</a:t>
            </a:r>
            <a:r>
              <a:rPr lang="en-US" sz="6400" dirty="0" smtClean="0"/>
              <a:t> IPTEK </a:t>
            </a:r>
            <a:r>
              <a:rPr lang="en-US" sz="6400" dirty="0" err="1" smtClean="0"/>
              <a:t>haruslah</a:t>
            </a:r>
            <a:r>
              <a:rPr lang="en-US" sz="6400" dirty="0" smtClean="0"/>
              <a:t> </a:t>
            </a:r>
            <a:r>
              <a:rPr lang="en-US" sz="6400" dirty="0" err="1" smtClean="0"/>
              <a:t>di</a:t>
            </a:r>
            <a:r>
              <a:rPr lang="en-US" sz="6400" dirty="0" smtClean="0"/>
              <a:t> </a:t>
            </a:r>
            <a:r>
              <a:rPr lang="en-US" sz="6400" dirty="0" err="1" smtClean="0"/>
              <a:t>iringi</a:t>
            </a:r>
            <a:r>
              <a:rPr lang="en-US" sz="6400" dirty="0" smtClean="0"/>
              <a:t> </a:t>
            </a:r>
            <a:r>
              <a:rPr lang="en-US" sz="6400" dirty="0" err="1" smtClean="0"/>
              <a:t>dengan</a:t>
            </a:r>
            <a:r>
              <a:rPr lang="en-US" sz="6400" dirty="0" smtClean="0"/>
              <a:t> </a:t>
            </a:r>
            <a:r>
              <a:rPr lang="en-US" sz="6400" dirty="0" err="1" smtClean="0"/>
              <a:t>perkembangan</a:t>
            </a:r>
            <a:r>
              <a:rPr lang="en-US" sz="6400" dirty="0" smtClean="0"/>
              <a:t> </a:t>
            </a:r>
            <a:r>
              <a:rPr lang="en-US" sz="6400" dirty="0" err="1" smtClean="0"/>
              <a:t>sumber</a:t>
            </a:r>
            <a:r>
              <a:rPr lang="en-US" sz="6400" dirty="0" smtClean="0"/>
              <a:t> </a:t>
            </a:r>
            <a:r>
              <a:rPr lang="en-US" sz="6400" dirty="0" err="1" smtClean="0"/>
              <a:t>daya</a:t>
            </a:r>
            <a:r>
              <a:rPr lang="en-US" sz="6400" dirty="0" smtClean="0"/>
              <a:t> </a:t>
            </a:r>
            <a:r>
              <a:rPr lang="en-US" sz="6400" dirty="0" err="1" smtClean="0"/>
              <a:t>manusia</a:t>
            </a:r>
            <a:r>
              <a:rPr lang="en-US" sz="6400" dirty="0" smtClean="0"/>
              <a:t> yang </a:t>
            </a:r>
            <a:r>
              <a:rPr lang="en-US" sz="6400" dirty="0" err="1" smtClean="0"/>
              <a:t>berkualitas</a:t>
            </a:r>
            <a:r>
              <a:rPr lang="en-US" sz="6400" dirty="0" smtClean="0"/>
              <a:t> </a:t>
            </a:r>
            <a:r>
              <a:rPr lang="en-US" sz="6400" dirty="0" err="1" smtClean="0"/>
              <a:t>karena</a:t>
            </a:r>
            <a:r>
              <a:rPr lang="en-US" sz="6400" dirty="0" smtClean="0"/>
              <a:t> </a:t>
            </a:r>
            <a:r>
              <a:rPr lang="en-US" sz="6400" dirty="0" err="1" smtClean="0"/>
              <a:t>jika</a:t>
            </a:r>
            <a:r>
              <a:rPr lang="en-US" sz="6400" dirty="0" smtClean="0"/>
              <a:t> </a:t>
            </a:r>
            <a:r>
              <a:rPr lang="en-US" sz="6400" dirty="0" err="1" smtClean="0"/>
              <a:t>tidak</a:t>
            </a:r>
            <a:r>
              <a:rPr lang="en-US" sz="6400" dirty="0" smtClean="0"/>
              <a:t> </a:t>
            </a:r>
            <a:r>
              <a:rPr lang="en-US" sz="6400" dirty="0" err="1" smtClean="0"/>
              <a:t>diiringi</a:t>
            </a:r>
            <a:r>
              <a:rPr lang="en-US" sz="6400" dirty="0" smtClean="0"/>
              <a:t> </a:t>
            </a:r>
            <a:r>
              <a:rPr lang="en-US" sz="6400" dirty="0" err="1" smtClean="0"/>
              <a:t>dengan</a:t>
            </a:r>
            <a:r>
              <a:rPr lang="en-US" sz="6400" dirty="0" smtClean="0"/>
              <a:t> </a:t>
            </a:r>
            <a:r>
              <a:rPr lang="en-US" sz="6400" dirty="0" err="1" smtClean="0"/>
              <a:t>perkembangan</a:t>
            </a:r>
            <a:r>
              <a:rPr lang="en-US" sz="6400" dirty="0" smtClean="0"/>
              <a:t> SDM </a:t>
            </a:r>
            <a:r>
              <a:rPr lang="en-US" sz="6400" dirty="0" err="1" smtClean="0"/>
              <a:t>maka</a:t>
            </a:r>
            <a:r>
              <a:rPr lang="en-US" sz="6400" dirty="0" smtClean="0"/>
              <a:t> </a:t>
            </a:r>
            <a:r>
              <a:rPr lang="en-US" sz="6400" dirty="0" err="1" smtClean="0"/>
              <a:t>akan</a:t>
            </a:r>
            <a:r>
              <a:rPr lang="en-US" sz="6400" dirty="0" smtClean="0"/>
              <a:t> </a:t>
            </a:r>
            <a:r>
              <a:rPr lang="en-US" sz="6400" dirty="0" err="1" smtClean="0"/>
              <a:t>sama</a:t>
            </a:r>
            <a:r>
              <a:rPr lang="en-US" sz="6400" dirty="0" smtClean="0"/>
              <a:t> </a:t>
            </a:r>
            <a:r>
              <a:rPr lang="en-US" sz="6400" dirty="0" err="1" smtClean="0"/>
              <a:t>saja</a:t>
            </a:r>
            <a:r>
              <a:rPr lang="en-US" sz="6400" dirty="0" smtClean="0"/>
              <a:t> </a:t>
            </a:r>
            <a:r>
              <a:rPr lang="en-US" sz="6400" dirty="0" err="1" smtClean="0"/>
              <a:t>atau</a:t>
            </a:r>
            <a:r>
              <a:rPr lang="en-US" sz="6400" dirty="0" smtClean="0"/>
              <a:t> </a:t>
            </a:r>
            <a:r>
              <a:rPr lang="en-US" sz="6400" dirty="0" err="1" smtClean="0"/>
              <a:t>bahkan</a:t>
            </a:r>
            <a:r>
              <a:rPr lang="en-US" sz="6400" dirty="0" smtClean="0"/>
              <a:t> </a:t>
            </a:r>
            <a:r>
              <a:rPr lang="en-US" sz="6400" dirty="0" err="1" smtClean="0"/>
              <a:t>lebih</a:t>
            </a:r>
            <a:r>
              <a:rPr lang="en-US" sz="6400" dirty="0" smtClean="0"/>
              <a:t> </a:t>
            </a:r>
            <a:r>
              <a:rPr lang="en-US" sz="6400" dirty="0" err="1" smtClean="0"/>
              <a:t>buruknya</a:t>
            </a:r>
            <a:r>
              <a:rPr lang="en-US" sz="6400" dirty="0" smtClean="0"/>
              <a:t> </a:t>
            </a:r>
            <a:r>
              <a:rPr lang="en-US" sz="6400" dirty="0" err="1" smtClean="0"/>
              <a:t>lagi</a:t>
            </a:r>
            <a:r>
              <a:rPr lang="en-US" sz="6400" dirty="0" smtClean="0"/>
              <a:t> </a:t>
            </a:r>
            <a:r>
              <a:rPr lang="en-US" sz="6400" dirty="0" err="1" smtClean="0"/>
              <a:t>kita</a:t>
            </a:r>
            <a:r>
              <a:rPr lang="en-US" sz="6400" dirty="0" smtClean="0"/>
              <a:t> </a:t>
            </a:r>
            <a:r>
              <a:rPr lang="en-US" sz="6400" dirty="0" err="1" smtClean="0"/>
              <a:t>hanya</a:t>
            </a:r>
            <a:r>
              <a:rPr lang="en-US" sz="6400" dirty="0" smtClean="0"/>
              <a:t> </a:t>
            </a:r>
            <a:r>
              <a:rPr lang="en-US" sz="6400" dirty="0" err="1" smtClean="0"/>
              <a:t>menjadi</a:t>
            </a:r>
            <a:r>
              <a:rPr lang="en-US" sz="6400" dirty="0" smtClean="0"/>
              <a:t> </a:t>
            </a:r>
            <a:r>
              <a:rPr lang="en-US" sz="6400" dirty="0" err="1" smtClean="0"/>
              <a:t>penonton</a:t>
            </a:r>
            <a:r>
              <a:rPr lang="en-US" sz="6400" dirty="0" smtClean="0"/>
              <a:t> </a:t>
            </a:r>
            <a:r>
              <a:rPr lang="en-US" sz="6400" dirty="0" err="1" smtClean="0"/>
              <a:t>dan</a:t>
            </a:r>
            <a:r>
              <a:rPr lang="en-US" sz="6400" dirty="0" smtClean="0"/>
              <a:t> </a:t>
            </a:r>
            <a:r>
              <a:rPr lang="en-US" sz="6400" dirty="0" err="1" smtClean="0"/>
              <a:t>penikmat</a:t>
            </a:r>
            <a:r>
              <a:rPr lang="en-US" sz="6400" dirty="0" smtClean="0"/>
              <a:t> </a:t>
            </a:r>
            <a:r>
              <a:rPr lang="en-US" sz="6400" dirty="0" err="1" smtClean="0"/>
              <a:t>perkembangan</a:t>
            </a:r>
            <a:r>
              <a:rPr lang="en-US" sz="6400" dirty="0" smtClean="0"/>
              <a:t> IPTEK </a:t>
            </a:r>
            <a:r>
              <a:rPr lang="en-US" sz="6400" dirty="0" err="1" smtClean="0"/>
              <a:t>saja</a:t>
            </a:r>
            <a:r>
              <a:rPr lang="en-US" sz="6400" dirty="0" smtClean="0"/>
              <a:t> </a:t>
            </a:r>
            <a:r>
              <a:rPr lang="en-US" sz="6400" dirty="0" err="1" smtClean="0"/>
              <a:t>tanpa</a:t>
            </a:r>
            <a:r>
              <a:rPr lang="en-US" sz="6400" dirty="0" smtClean="0"/>
              <a:t> </a:t>
            </a:r>
            <a:r>
              <a:rPr lang="en-US" sz="6400" dirty="0" err="1" smtClean="0"/>
              <a:t>ikut</a:t>
            </a:r>
            <a:r>
              <a:rPr lang="en-US" sz="6400" dirty="0" smtClean="0"/>
              <a:t> </a:t>
            </a:r>
            <a:r>
              <a:rPr lang="en-US" sz="6400" dirty="0" err="1" smtClean="0"/>
              <a:t>dalam</a:t>
            </a:r>
            <a:r>
              <a:rPr lang="en-US" sz="6400" dirty="0" smtClean="0"/>
              <a:t> </a:t>
            </a:r>
            <a:r>
              <a:rPr lang="en-US" sz="6400" dirty="0" err="1" smtClean="0"/>
              <a:t>mengembangkannya</a:t>
            </a:r>
            <a:r>
              <a:rPr lang="en-US" sz="6400" dirty="0" smtClean="0"/>
              <a:t>.</a:t>
            </a:r>
            <a:br>
              <a:rPr lang="en-US" sz="6400" dirty="0" smtClean="0"/>
            </a:br>
            <a:r>
              <a:rPr lang="en-US" sz="6400" b="1" dirty="0" err="1" smtClean="0"/>
              <a:t>Contoh</a:t>
            </a:r>
            <a:r>
              <a:rPr lang="en-US" sz="6400" b="1" dirty="0" smtClean="0"/>
              <a:t>: </a:t>
            </a:r>
            <a:r>
              <a:rPr lang="en-US" sz="6400" dirty="0" err="1" smtClean="0"/>
              <a:t>bisa</a:t>
            </a:r>
            <a:r>
              <a:rPr lang="en-US" sz="6400" dirty="0" smtClean="0"/>
              <a:t> </a:t>
            </a:r>
            <a:r>
              <a:rPr lang="en-US" sz="6400" dirty="0" err="1" smtClean="0"/>
              <a:t>dilihat</a:t>
            </a:r>
            <a:r>
              <a:rPr lang="en-US" sz="6400" dirty="0" smtClean="0"/>
              <a:t> </a:t>
            </a:r>
            <a:r>
              <a:rPr lang="en-US" sz="6400" dirty="0" err="1" smtClean="0"/>
              <a:t>dari</a:t>
            </a:r>
            <a:r>
              <a:rPr lang="en-US" sz="6400" dirty="0" smtClean="0"/>
              <a:t> </a:t>
            </a:r>
            <a:r>
              <a:rPr lang="en-US" sz="6400" dirty="0" err="1" smtClean="0"/>
              <a:t>sifat</a:t>
            </a:r>
            <a:r>
              <a:rPr lang="en-US" sz="6400" dirty="0" smtClean="0"/>
              <a:t> </a:t>
            </a:r>
            <a:r>
              <a:rPr lang="en-US" sz="6400" dirty="0" err="1" smtClean="0"/>
              <a:t>masyarakat</a:t>
            </a:r>
            <a:r>
              <a:rPr lang="en-US" sz="6400" dirty="0" smtClean="0"/>
              <a:t> </a:t>
            </a:r>
            <a:r>
              <a:rPr lang="en-US" sz="6400" dirty="0" err="1" smtClean="0"/>
              <a:t>indonesia</a:t>
            </a:r>
            <a:r>
              <a:rPr lang="en-US" sz="6400" dirty="0" smtClean="0"/>
              <a:t> yang </a:t>
            </a:r>
            <a:r>
              <a:rPr lang="en-US" sz="6400" dirty="0" err="1" smtClean="0"/>
              <a:t>tak</a:t>
            </a:r>
            <a:r>
              <a:rPr lang="en-US" sz="6400" dirty="0" smtClean="0"/>
              <a:t> </a:t>
            </a:r>
            <a:r>
              <a:rPr lang="en-US" sz="6400" dirty="0" err="1" smtClean="0"/>
              <a:t>mau</a:t>
            </a:r>
            <a:r>
              <a:rPr lang="en-US" sz="6400" dirty="0" smtClean="0"/>
              <a:t> </a:t>
            </a:r>
            <a:r>
              <a:rPr lang="en-US" sz="6400" dirty="0" err="1" smtClean="0"/>
              <a:t>kalah</a:t>
            </a:r>
            <a:r>
              <a:rPr lang="en-US" sz="6400" dirty="0" smtClean="0"/>
              <a:t> </a:t>
            </a:r>
            <a:r>
              <a:rPr lang="en-US" sz="6400" dirty="0" err="1" smtClean="0"/>
              <a:t>dengan</a:t>
            </a:r>
            <a:r>
              <a:rPr lang="en-US" sz="6400" dirty="0" smtClean="0"/>
              <a:t> </a:t>
            </a:r>
            <a:r>
              <a:rPr lang="en-US" sz="6400" dirty="0" err="1" smtClean="0"/>
              <a:t>masyarakat</a:t>
            </a:r>
            <a:r>
              <a:rPr lang="en-US" sz="6400" dirty="0" smtClean="0"/>
              <a:t> </a:t>
            </a:r>
            <a:r>
              <a:rPr lang="en-US" sz="6400" dirty="0" err="1" smtClean="0"/>
              <a:t>dari</a:t>
            </a:r>
            <a:r>
              <a:rPr lang="en-US" sz="6400" dirty="0" smtClean="0"/>
              <a:t> </a:t>
            </a:r>
            <a:r>
              <a:rPr lang="en-US" sz="6400" dirty="0" err="1" smtClean="0"/>
              <a:t>negara</a:t>
            </a:r>
            <a:r>
              <a:rPr lang="en-US" sz="6400" dirty="0" smtClean="0"/>
              <a:t> lain.</a:t>
            </a:r>
            <a:br>
              <a:rPr lang="en-US" sz="6400" dirty="0" smtClean="0"/>
            </a:br>
            <a:endParaRPr lang="id-ID" sz="6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1">
              <a:lumMod val="20000"/>
              <a:lumOff val="80000"/>
            </a:schemeClr>
          </a:solidFill>
          <a:effectLst>
            <a:reflection blurRad="6350" stA="50000" endA="300" endPos="55000" dir="5400000" sy="-100000" algn="bl" rotWithShape="0"/>
          </a:effectLst>
        </p:spPr>
        <p:txBody>
          <a:bodyPr>
            <a:normAutofit fontScale="40000" lnSpcReduction="20000"/>
          </a:bodyPr>
          <a:lstStyle/>
          <a:p>
            <a:pPr>
              <a:lnSpc>
                <a:spcPct val="120000"/>
              </a:lnSpc>
              <a:buNone/>
            </a:pPr>
            <a:r>
              <a:rPr lang="id-ID" b="1" dirty="0" smtClean="0"/>
              <a:t>	</a:t>
            </a:r>
          </a:p>
          <a:p>
            <a:pPr>
              <a:lnSpc>
                <a:spcPct val="120000"/>
              </a:lnSpc>
              <a:buNone/>
            </a:pPr>
            <a:r>
              <a:rPr lang="id-ID" sz="5100" b="1" dirty="0" smtClean="0">
                <a:latin typeface="Aparajita" pitchFamily="34" charset="0"/>
                <a:cs typeface="Aparajita" pitchFamily="34" charset="0"/>
              </a:rPr>
              <a:t>	</a:t>
            </a:r>
          </a:p>
          <a:p>
            <a:pPr>
              <a:lnSpc>
                <a:spcPct val="120000"/>
              </a:lnSpc>
              <a:buNone/>
            </a:pPr>
            <a:r>
              <a:rPr lang="id-ID" sz="5100" b="1" dirty="0" smtClean="0">
                <a:latin typeface="Aparajita" pitchFamily="34" charset="0"/>
                <a:cs typeface="Aparajita" pitchFamily="34" charset="0"/>
              </a:rPr>
              <a:t>	</a:t>
            </a:r>
          </a:p>
          <a:p>
            <a:pPr>
              <a:lnSpc>
                <a:spcPct val="120000"/>
              </a:lnSpc>
              <a:buNone/>
            </a:pPr>
            <a:r>
              <a:rPr lang="id-ID" sz="5100" b="1" dirty="0" smtClean="0">
                <a:latin typeface="Aparajita" pitchFamily="34" charset="0"/>
                <a:cs typeface="Aparajita" pitchFamily="34" charset="0"/>
              </a:rPr>
              <a:t>	</a:t>
            </a:r>
            <a:r>
              <a:rPr lang="en-US" sz="5100" b="1" dirty="0" smtClean="0">
                <a:latin typeface="Aparajita" pitchFamily="34" charset="0"/>
                <a:cs typeface="Aparajita" pitchFamily="34" charset="0"/>
              </a:rPr>
              <a:t>c. </a:t>
            </a:r>
            <a:r>
              <a:rPr lang="en-US" sz="5100" b="1" dirty="0" err="1" smtClean="0">
                <a:latin typeface="Aparajita" pitchFamily="34" charset="0"/>
                <a:cs typeface="Aparajita" pitchFamily="34" charset="0"/>
              </a:rPr>
              <a:t>Pengaruh</a:t>
            </a:r>
            <a:r>
              <a:rPr lang="en-US" sz="5100" b="1" dirty="0" smtClean="0">
                <a:latin typeface="Aparajita" pitchFamily="34" charset="0"/>
                <a:cs typeface="Aparajita" pitchFamily="34" charset="0"/>
              </a:rPr>
              <a:t> </a:t>
            </a:r>
            <a:r>
              <a:rPr lang="en-US" sz="5100" b="1" dirty="0" err="1" smtClean="0">
                <a:latin typeface="Aparajita" pitchFamily="34" charset="0"/>
                <a:cs typeface="Aparajita" pitchFamily="34" charset="0"/>
              </a:rPr>
              <a:t>dari</a:t>
            </a:r>
            <a:r>
              <a:rPr lang="en-US" sz="5100" b="1" dirty="0" smtClean="0">
                <a:latin typeface="Aparajita" pitchFamily="34" charset="0"/>
                <a:cs typeface="Aparajita" pitchFamily="34" charset="0"/>
              </a:rPr>
              <a:t> </a:t>
            </a:r>
            <a:r>
              <a:rPr lang="en-US" sz="5100" b="1" dirty="0" err="1" smtClean="0">
                <a:latin typeface="Aparajita" pitchFamily="34" charset="0"/>
                <a:cs typeface="Aparajita" pitchFamily="34" charset="0"/>
              </a:rPr>
              <a:t>negara</a:t>
            </a:r>
            <a:r>
              <a:rPr lang="en-US" sz="5100" b="1" dirty="0" smtClean="0">
                <a:latin typeface="Aparajita" pitchFamily="34" charset="0"/>
                <a:cs typeface="Aparajita" pitchFamily="34" charset="0"/>
              </a:rPr>
              <a:t> lain </a:t>
            </a:r>
            <a:r>
              <a:rPr lang="en-US" sz="5100" b="1" dirty="0" err="1" smtClean="0">
                <a:latin typeface="Aparajita" pitchFamily="34" charset="0"/>
                <a:cs typeface="Aparajita" pitchFamily="34" charset="0"/>
              </a:rPr>
              <a:t>atau</a:t>
            </a:r>
            <a:r>
              <a:rPr lang="en-US" sz="5100" b="1" dirty="0" smtClean="0">
                <a:latin typeface="Aparajita" pitchFamily="34" charset="0"/>
                <a:cs typeface="Aparajita" pitchFamily="34" charset="0"/>
              </a:rPr>
              <a:t> </a:t>
            </a:r>
            <a:r>
              <a:rPr lang="en-US" sz="5100" b="1" dirty="0" err="1" smtClean="0">
                <a:latin typeface="Aparajita" pitchFamily="34" charset="0"/>
                <a:cs typeface="Aparajita" pitchFamily="34" charset="0"/>
              </a:rPr>
              <a:t>negara</a:t>
            </a:r>
            <a:r>
              <a:rPr lang="en-US" sz="5100" b="1" dirty="0" smtClean="0">
                <a:latin typeface="Aparajita" pitchFamily="34" charset="0"/>
                <a:cs typeface="Aparajita" pitchFamily="34" charset="0"/>
              </a:rPr>
              <a:t> </a:t>
            </a:r>
            <a:r>
              <a:rPr lang="en-US" sz="5100" b="1" dirty="0" err="1" smtClean="0">
                <a:latin typeface="Aparajita" pitchFamily="34" charset="0"/>
                <a:cs typeface="Aparajita" pitchFamily="34" charset="0"/>
              </a:rPr>
              <a:t>maju</a:t>
            </a:r>
            <a:endParaRPr lang="id-ID" sz="5100" b="1" dirty="0" smtClean="0">
              <a:latin typeface="Aparajita" pitchFamily="34" charset="0"/>
              <a:cs typeface="Aparajita" pitchFamily="34" charset="0"/>
            </a:endParaRPr>
          </a:p>
          <a:p>
            <a:pPr>
              <a:lnSpc>
                <a:spcPct val="120000"/>
              </a:lnSpc>
              <a:buNone/>
            </a:pPr>
            <a:r>
              <a:rPr lang="en-US" sz="5100" dirty="0" smtClean="0">
                <a:latin typeface="Aparajita" pitchFamily="34" charset="0"/>
                <a:cs typeface="Aparajita" pitchFamily="34" charset="0"/>
              </a:rPr>
              <a:t/>
            </a:r>
            <a:br>
              <a:rPr lang="en-US" sz="5100" dirty="0" smtClean="0">
                <a:latin typeface="Aparajita" pitchFamily="34" charset="0"/>
                <a:cs typeface="Aparajita" pitchFamily="34" charset="0"/>
              </a:rPr>
            </a:br>
            <a:r>
              <a:rPr lang="en-US" sz="5100" dirty="0" err="1" smtClean="0">
                <a:latin typeface="Aparajita" pitchFamily="34" charset="0"/>
                <a:cs typeface="Aparajita" pitchFamily="34" charset="0"/>
              </a:rPr>
              <a:t>Perkembangan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iptek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indonesia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memang</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tidak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lepas</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dari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pengaruh</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negara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lain,hal</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bisa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sebabkan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karena</a:t>
            </a:r>
            <a:r>
              <a:rPr lang="en-US" sz="5100" dirty="0" smtClean="0">
                <a:latin typeface="Aparajita" pitchFamily="34" charset="0"/>
                <a:cs typeface="Aparajita" pitchFamily="34" charset="0"/>
              </a:rPr>
              <a:t> Indonesia </a:t>
            </a:r>
            <a:r>
              <a:rPr lang="en-US" sz="5100" dirty="0" err="1" smtClean="0">
                <a:latin typeface="Aparajita" pitchFamily="34" charset="0"/>
                <a:cs typeface="Aparajita" pitchFamily="34" charset="0"/>
              </a:rPr>
              <a:t>menjalin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kerjasama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dengan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negara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negar</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maju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oleh</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karena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itu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indonesia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tidak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menutup</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kemungkinan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untuk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mengikuti</a:t>
            </a:r>
            <a:r>
              <a:rPr lang="en-US" sz="5100" dirty="0" smtClean="0">
                <a:latin typeface="Aparajita" pitchFamily="34" charset="0"/>
                <a:cs typeface="Aparajita" pitchFamily="34" charset="0"/>
              </a:rPr>
              <a:t> at</a:t>
            </a:r>
            <a:r>
              <a:rPr lang="id-ID" sz="5100" dirty="0" smtClean="0">
                <a:latin typeface="Aparajita" pitchFamily="34" charset="0"/>
                <a:cs typeface="Aparajita" pitchFamily="34" charset="0"/>
              </a:rPr>
              <a:t>au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menyerap</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perkembangan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iptek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dari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negara-negara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maju</a:t>
            </a:r>
            <a:r>
              <a:rPr lang="en-US" sz="5100" dirty="0" smtClean="0">
                <a:latin typeface="Aparajita" pitchFamily="34" charset="0"/>
                <a:cs typeface="Aparajita" pitchFamily="34" charset="0"/>
              </a:rPr>
              <a:t> yang </a:t>
            </a:r>
            <a:r>
              <a:rPr lang="en-US" sz="5100" dirty="0" err="1" smtClean="0">
                <a:latin typeface="Aparajita" pitchFamily="34" charset="0"/>
                <a:cs typeface="Aparajita" pitchFamily="34" charset="0"/>
              </a:rPr>
              <a:t>menjalin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kerja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sama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dengan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indonesia</a:t>
            </a:r>
            <a:r>
              <a:rPr lang="id-ID" sz="5100" dirty="0" smtClean="0">
                <a:latin typeface="Aparajita" pitchFamily="34" charset="0"/>
                <a:cs typeface="Aparajita" pitchFamily="34" charset="0"/>
              </a:rPr>
              <a:t>. </a:t>
            </a:r>
            <a:r>
              <a:rPr lang="id-ID" sz="5100" b="1" dirty="0" smtClean="0">
                <a:latin typeface="Aparajita" pitchFamily="34" charset="0"/>
                <a:cs typeface="Aparajita" pitchFamily="34" charset="0"/>
              </a:rPr>
              <a:t>C</a:t>
            </a:r>
            <a:r>
              <a:rPr lang="en-US" sz="5100" b="1" dirty="0" err="1" smtClean="0">
                <a:latin typeface="Aparajita" pitchFamily="34" charset="0"/>
                <a:cs typeface="Aparajita" pitchFamily="34" charset="0"/>
              </a:rPr>
              <a:t>ontoh</a:t>
            </a:r>
            <a:r>
              <a:rPr lang="en-US" sz="5100" b="1" dirty="0" smtClean="0">
                <a:latin typeface="Aparajita" pitchFamily="34" charset="0"/>
                <a:cs typeface="Aparajita" pitchFamily="34" charset="0"/>
              </a:rPr>
              <a:t>:</a:t>
            </a:r>
            <a:r>
              <a:rPr lang="id-ID" sz="5100" b="1" dirty="0" smtClean="0">
                <a:latin typeface="Aparajita" pitchFamily="34" charset="0"/>
                <a:cs typeface="Aparajita" pitchFamily="34" charset="0"/>
              </a:rPr>
              <a:t> </a:t>
            </a:r>
            <a:r>
              <a:rPr lang="en-US" sz="5100" dirty="0" err="1" smtClean="0">
                <a:latin typeface="Aparajita" pitchFamily="34" charset="0"/>
                <a:cs typeface="Aparajita" pitchFamily="34" charset="0"/>
              </a:rPr>
              <a:t>tentang</a:t>
            </a:r>
            <a:r>
              <a:rPr lang="en-US" sz="5100" dirty="0" smtClean="0">
                <a:latin typeface="Aparajita" pitchFamily="34" charset="0"/>
                <a:cs typeface="Aparajita" pitchFamily="34" charset="0"/>
              </a:rPr>
              <a:t> model </a:t>
            </a:r>
            <a:r>
              <a:rPr lang="en-US" sz="5100" dirty="0" err="1" smtClean="0">
                <a:latin typeface="Aparajita" pitchFamily="34" charset="0"/>
                <a:cs typeface="Aparajita" pitchFamily="34" charset="0"/>
              </a:rPr>
              <a:t>pembayaran</a:t>
            </a:r>
            <a:r>
              <a:rPr lang="en-US" sz="5100" dirty="0" smtClean="0">
                <a:latin typeface="Aparajita" pitchFamily="34" charset="0"/>
                <a:cs typeface="Aparajita" pitchFamily="34" charset="0"/>
              </a:rPr>
              <a:t> yang </a:t>
            </a:r>
            <a:r>
              <a:rPr lang="en-US" sz="5100" dirty="0" err="1" smtClean="0">
                <a:latin typeface="Aparajita" pitchFamily="34" charset="0"/>
                <a:cs typeface="Aparajita" pitchFamily="34" charset="0"/>
              </a:rPr>
              <a:t>semakin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praktis</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dengan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memnggunakan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kartu</a:t>
            </a:r>
            <a:r>
              <a:rPr lang="en-US" sz="5100" dirty="0" smtClean="0">
                <a:latin typeface="Aparajita" pitchFamily="34" charset="0"/>
                <a:cs typeface="Aparajita" pitchFamily="34" charset="0"/>
              </a:rPr>
              <a:t> </a:t>
            </a:r>
            <a:r>
              <a:rPr lang="id-ID" sz="5100" dirty="0" err="1" smtClean="0">
                <a:latin typeface="Aparajita" pitchFamily="34" charset="0"/>
                <a:cs typeface="Aparajita" pitchFamily="34" charset="0"/>
              </a:rPr>
              <a:t>A</a:t>
            </a:r>
            <a:r>
              <a:rPr lang="en-US" sz="5100" dirty="0" smtClean="0">
                <a:latin typeface="Aparajita" pitchFamily="34" charset="0"/>
                <a:cs typeface="Aparajita" pitchFamily="34" charset="0"/>
              </a:rPr>
              <a:t>tm </a:t>
            </a:r>
            <a:r>
              <a:rPr lang="en-US" sz="5100" dirty="0" err="1" smtClean="0">
                <a:latin typeface="Aparajita" pitchFamily="34" charset="0"/>
                <a:cs typeface="Aparajita" pitchFamily="34" charset="0"/>
              </a:rPr>
              <a:t>atau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kredit</a:t>
            </a:r>
            <a:r>
              <a:rPr lang="en-US" sz="5100" dirty="0" smtClean="0">
                <a:latin typeface="Aparajita" pitchFamily="34" charset="0"/>
                <a:cs typeface="Aparajita" pitchFamily="34" charset="0"/>
              </a:rPr>
              <a:t>.</a:t>
            </a:r>
            <a:br>
              <a:rPr lang="en-US" sz="5100" dirty="0" smtClean="0">
                <a:latin typeface="Aparajita" pitchFamily="34" charset="0"/>
                <a:cs typeface="Aparajita" pitchFamily="34" charset="0"/>
              </a:rPr>
            </a:br>
            <a:r>
              <a:rPr lang="en-US" sz="5100" dirty="0" smtClean="0">
                <a:latin typeface="Aparajita" pitchFamily="34" charset="0"/>
                <a:cs typeface="Aparajita" pitchFamily="34" charset="0"/>
              </a:rPr>
              <a:t/>
            </a:r>
            <a:br>
              <a:rPr lang="en-US" sz="5100" dirty="0" smtClean="0">
                <a:latin typeface="Aparajita" pitchFamily="34" charset="0"/>
                <a:cs typeface="Aparajita" pitchFamily="34" charset="0"/>
              </a:rPr>
            </a:br>
            <a:r>
              <a:rPr lang="en-US" sz="5100" b="1" dirty="0" smtClean="0">
                <a:latin typeface="Aparajita" pitchFamily="34" charset="0"/>
                <a:cs typeface="Aparajita" pitchFamily="34" charset="0"/>
              </a:rPr>
              <a:t>d. </a:t>
            </a:r>
            <a:r>
              <a:rPr lang="en-US" sz="5100" b="1" dirty="0" err="1" smtClean="0">
                <a:latin typeface="Aparajita" pitchFamily="34" charset="0"/>
                <a:cs typeface="Aparajita" pitchFamily="34" charset="0"/>
              </a:rPr>
              <a:t>Arus</a:t>
            </a:r>
            <a:r>
              <a:rPr lang="en-US" sz="5100" b="1" dirty="0" smtClean="0">
                <a:latin typeface="Aparajita" pitchFamily="34" charset="0"/>
                <a:cs typeface="Aparajita" pitchFamily="34" charset="0"/>
              </a:rPr>
              <a:t> </a:t>
            </a:r>
            <a:r>
              <a:rPr lang="en-US" sz="5100" b="1" dirty="0" err="1" smtClean="0">
                <a:latin typeface="Aparajita" pitchFamily="34" charset="0"/>
                <a:cs typeface="Aparajita" pitchFamily="34" charset="0"/>
              </a:rPr>
              <a:t>globalisasi</a:t>
            </a:r>
            <a:endParaRPr lang="id-ID" sz="5100" b="1" dirty="0" smtClean="0">
              <a:latin typeface="Aparajita" pitchFamily="34" charset="0"/>
              <a:cs typeface="Aparajita" pitchFamily="34" charset="0"/>
            </a:endParaRPr>
          </a:p>
          <a:p>
            <a:pPr>
              <a:lnSpc>
                <a:spcPct val="120000"/>
              </a:lnSpc>
              <a:buNone/>
            </a:pPr>
            <a:r>
              <a:rPr lang="en-US" sz="5100" dirty="0" smtClean="0">
                <a:latin typeface="Aparajita" pitchFamily="34" charset="0"/>
                <a:cs typeface="Aparajita" pitchFamily="34" charset="0"/>
              </a:rPr>
              <a:t/>
            </a:r>
            <a:br>
              <a:rPr lang="en-US" sz="5100" dirty="0" smtClean="0">
                <a:latin typeface="Aparajita" pitchFamily="34" charset="0"/>
                <a:cs typeface="Aparajita" pitchFamily="34" charset="0"/>
              </a:rPr>
            </a:br>
            <a:r>
              <a:rPr lang="en-US" sz="5100" dirty="0" err="1" smtClean="0">
                <a:latin typeface="Aparajita" pitchFamily="34" charset="0"/>
                <a:cs typeface="Aparajita" pitchFamily="34" charset="0"/>
              </a:rPr>
              <a:t>Arus</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globalisasi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memicu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perkembangan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iptek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diindonesia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karena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globalisasi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itu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merupakan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penghilangan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batas-batas</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suatu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negara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dalam</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memperoleh</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informasi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Jadi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ada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hubungan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antara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arus</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globalisai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dengan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perkembangan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iptek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di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indonesia</a:t>
            </a:r>
            <a:r>
              <a:rPr lang="en-US" sz="5100" dirty="0" smtClean="0">
                <a:latin typeface="Aparajita" pitchFamily="34" charset="0"/>
                <a:cs typeface="Aparajita" pitchFamily="34" charset="0"/>
              </a:rPr>
              <a:t>.</a:t>
            </a:r>
            <a:br>
              <a:rPr lang="en-US" sz="5100" dirty="0" smtClean="0">
                <a:latin typeface="Aparajita" pitchFamily="34" charset="0"/>
                <a:cs typeface="Aparajita" pitchFamily="34" charset="0"/>
              </a:rPr>
            </a:br>
            <a:r>
              <a:rPr lang="en-US" sz="5100" b="1" dirty="0" err="1" smtClean="0">
                <a:latin typeface="Aparajita" pitchFamily="34" charset="0"/>
                <a:cs typeface="Aparajita" pitchFamily="34" charset="0"/>
              </a:rPr>
              <a:t>Contoh</a:t>
            </a:r>
            <a:r>
              <a:rPr lang="en-US" sz="5100" b="1" dirty="0" smtClean="0">
                <a:latin typeface="Aparajita" pitchFamily="34" charset="0"/>
                <a:cs typeface="Aparajita" pitchFamily="34" charset="0"/>
              </a:rPr>
              <a:t>: </a:t>
            </a:r>
            <a:r>
              <a:rPr lang="en-US" sz="5100" dirty="0" err="1" smtClean="0">
                <a:latin typeface="Aparajita" pitchFamily="34" charset="0"/>
                <a:cs typeface="Aparajita" pitchFamily="34" charset="0"/>
              </a:rPr>
              <a:t>dulu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orang</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indonesia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jika</a:t>
            </a:r>
            <a:r>
              <a:rPr lang="id-ID"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ingin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ke</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luar</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negeri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membutuhkan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waktu</a:t>
            </a:r>
            <a:r>
              <a:rPr lang="en-US" sz="5100" dirty="0" smtClean="0">
                <a:latin typeface="Aparajita" pitchFamily="34" charset="0"/>
                <a:cs typeface="Aparajita" pitchFamily="34" charset="0"/>
              </a:rPr>
              <a:t> yang lama </a:t>
            </a:r>
            <a:r>
              <a:rPr lang="en-US" sz="5100" dirty="0" err="1" smtClean="0">
                <a:latin typeface="Aparajita" pitchFamily="34" charset="0"/>
                <a:cs typeface="Aparajita" pitchFamily="34" charset="0"/>
              </a:rPr>
              <a:t>tapi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semenjak</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ada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pengaruh</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globalisasi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maka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orang</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indonesia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keluar</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negeri</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hanya</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membutuhkan</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waktu</a:t>
            </a:r>
            <a:r>
              <a:rPr lang="en-US" sz="5100" dirty="0" smtClean="0">
                <a:latin typeface="Aparajita" pitchFamily="34" charset="0"/>
                <a:cs typeface="Aparajita" pitchFamily="34" charset="0"/>
              </a:rPr>
              <a:t> </a:t>
            </a:r>
            <a:r>
              <a:rPr lang="en-US" sz="5100" dirty="0" err="1" smtClean="0">
                <a:latin typeface="Aparajita" pitchFamily="34" charset="0"/>
                <a:cs typeface="Aparajita" pitchFamily="34" charset="0"/>
              </a:rPr>
              <a:t>beberapa</a:t>
            </a:r>
            <a:r>
              <a:rPr lang="en-US" sz="5100" dirty="0" smtClean="0">
                <a:latin typeface="Aparajita" pitchFamily="34" charset="0"/>
                <a:cs typeface="Aparajita" pitchFamily="34" charset="0"/>
              </a:rPr>
              <a:t> jam </a:t>
            </a:r>
            <a:r>
              <a:rPr lang="en-US" sz="5100" dirty="0" err="1" smtClean="0">
                <a:latin typeface="Aparajita" pitchFamily="34" charset="0"/>
                <a:cs typeface="Aparajita" pitchFamily="34" charset="0"/>
              </a:rPr>
              <a:t>saja</a:t>
            </a:r>
            <a:r>
              <a:rPr lang="en-US" sz="5100" dirty="0" smtClean="0">
                <a:latin typeface="Aparajita" pitchFamily="34" charset="0"/>
                <a:cs typeface="Aparajita" pitchFamily="34" charset="0"/>
              </a:rPr>
              <a:t>.</a:t>
            </a:r>
            <a:br>
              <a:rPr lang="en-US" sz="5100" dirty="0" smtClean="0">
                <a:latin typeface="Aparajita" pitchFamily="34" charset="0"/>
                <a:cs typeface="Aparajita" pitchFamily="34" charset="0"/>
              </a:rPr>
            </a:br>
            <a:r>
              <a:rPr lang="en-US" sz="5100" dirty="0" smtClean="0">
                <a:latin typeface="Aparajita" pitchFamily="34" charset="0"/>
                <a:cs typeface="Aparajita" pitchFamily="34" charset="0"/>
              </a:rPr>
              <a:t> </a:t>
            </a:r>
            <a:br>
              <a:rPr lang="en-US" sz="5100" dirty="0" smtClean="0">
                <a:latin typeface="Aparajita" pitchFamily="34" charset="0"/>
                <a:cs typeface="Aparajita" pitchFamily="34" charset="0"/>
              </a:rPr>
            </a:br>
            <a:endParaRPr lang="id-ID" sz="5100" dirty="0">
              <a:latin typeface="Aparajita" pitchFamily="34" charset="0"/>
              <a:cs typeface="Aparajita" pitchFamily="34" charset="0"/>
            </a:endParaRPr>
          </a:p>
        </p:txBody>
      </p:sp>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714488"/>
            <a:ext cx="8329642" cy="4714908"/>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pPr>
              <a:buNone/>
            </a:pPr>
            <a:r>
              <a:rPr lang="id-ID" dirty="0" smtClean="0"/>
              <a:t>	</a:t>
            </a:r>
            <a:r>
              <a:rPr lang="en-US" dirty="0" err="1" smtClean="0">
                <a:latin typeface="Arabic Typesetting" pitchFamily="66" charset="-78"/>
                <a:cs typeface="Arabic Typesetting" pitchFamily="66" charset="-78"/>
              </a:rPr>
              <a:t>Ilmu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pengetahuan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muncul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sebagai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akibat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aktivitas</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untuk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memenuhi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kebutuhan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hidup</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manusia,baik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kebutuhan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jasmani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maupun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kebutuhan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rohani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Kemajuan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ilmu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pengetahuan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teknologi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tidak</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bisa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pisahkan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lembaga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br>
              <a:rPr lang="en-US" dirty="0" smtClean="0">
                <a:latin typeface="Arabic Typesetting" pitchFamily="66" charset="-78"/>
                <a:cs typeface="Arabic Typesetting" pitchFamily="66" charset="-78"/>
              </a:rPr>
            </a:br>
            <a:r>
              <a:rPr lang="en-US" dirty="0" smtClean="0">
                <a:latin typeface="Arabic Typesetting" pitchFamily="66" charset="-78"/>
                <a:cs typeface="Arabic Typesetting" pitchFamily="66" charset="-78"/>
              </a:rPr>
              <a:t/>
            </a:r>
            <a:br>
              <a:rPr lang="en-US" dirty="0" smtClean="0">
                <a:latin typeface="Arabic Typesetting" pitchFamily="66" charset="-78"/>
                <a:cs typeface="Arabic Typesetting" pitchFamily="66" charset="-78"/>
              </a:rPr>
            </a:br>
            <a:r>
              <a:rPr lang="en-US" dirty="0" err="1" smtClean="0">
                <a:latin typeface="Arabic Typesetting" pitchFamily="66" charset="-78"/>
                <a:cs typeface="Arabic Typesetting" pitchFamily="66" charset="-78"/>
              </a:rPr>
              <a:t>Dimana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pada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abad</a:t>
            </a:r>
            <a:r>
              <a:rPr lang="en-US" dirty="0" smtClean="0">
                <a:latin typeface="Arabic Typesetting" pitchFamily="66" charset="-78"/>
                <a:cs typeface="Arabic Typesetting" pitchFamily="66" charset="-78"/>
              </a:rPr>
              <a:t> 20 </a:t>
            </a:r>
            <a:r>
              <a:rPr lang="en-US" dirty="0" err="1" smtClean="0">
                <a:latin typeface="Arabic Typesetting" pitchFamily="66" charset="-78"/>
                <a:cs typeface="Arabic Typesetting" pitchFamily="66" charset="-78"/>
              </a:rPr>
              <a:t>peran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ilmu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pengetahuan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teknologi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sangat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berarti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bagi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lembaga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pendidikan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Sehingga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pada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abad</a:t>
            </a:r>
            <a:r>
              <a:rPr lang="en-US" dirty="0" smtClean="0">
                <a:latin typeface="Arabic Typesetting" pitchFamily="66" charset="-78"/>
                <a:cs typeface="Arabic Typesetting" pitchFamily="66" charset="-78"/>
              </a:rPr>
              <a:t> 20 </a:t>
            </a:r>
            <a:r>
              <a:rPr lang="en-US" dirty="0" err="1" smtClean="0">
                <a:latin typeface="Arabic Typesetting" pitchFamily="66" charset="-78"/>
                <a:cs typeface="Arabic Typesetting" pitchFamily="66" charset="-78"/>
              </a:rPr>
              <a:t>mampu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mendorong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lebih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cepat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dalam</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industri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Informasi,komunikasi,transportasi</a:t>
            </a:r>
            <a:r>
              <a:rPr lang="id-ID"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pertanian</a:t>
            </a:r>
            <a:r>
              <a:rPr lang="en-US" dirty="0" smtClean="0">
                <a:latin typeface="Arabic Typesetting" pitchFamily="66" charset="-78"/>
                <a:cs typeface="Arabic Typesetting" pitchFamily="66" charset="-78"/>
              </a:rPr>
              <a:t>.</a:t>
            </a:r>
            <a:br>
              <a:rPr lang="en-US" dirty="0" smtClean="0">
                <a:latin typeface="Arabic Typesetting" pitchFamily="66" charset="-78"/>
                <a:cs typeface="Arabic Typesetting" pitchFamily="66" charset="-78"/>
              </a:rPr>
            </a:br>
            <a:r>
              <a:rPr lang="en-US" dirty="0" smtClean="0">
                <a:latin typeface="Arabic Typesetting" pitchFamily="66" charset="-78"/>
                <a:cs typeface="Arabic Typesetting" pitchFamily="66" charset="-78"/>
              </a:rPr>
              <a:t/>
            </a:r>
            <a:br>
              <a:rPr lang="en-US" dirty="0" smtClean="0">
                <a:latin typeface="Arabic Typesetting" pitchFamily="66" charset="-78"/>
                <a:cs typeface="Arabic Typesetting" pitchFamily="66" charset="-78"/>
              </a:rPr>
            </a:br>
            <a:r>
              <a:rPr lang="en-US" dirty="0" err="1" smtClean="0">
                <a:latin typeface="Arabic Typesetting" pitchFamily="66" charset="-78"/>
                <a:cs typeface="Arabic Typesetting" pitchFamily="66" charset="-78"/>
              </a:rPr>
              <a:t>Perkembangan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ilmu</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pengetahuan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teknologi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Indonesia </a:t>
            </a:r>
            <a:r>
              <a:rPr lang="en-US" dirty="0" err="1" smtClean="0">
                <a:latin typeface="Arabic Typesetting" pitchFamily="66" charset="-78"/>
                <a:cs typeface="Arabic Typesetting" pitchFamily="66" charset="-78"/>
              </a:rPr>
              <a:t>tertinggal</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jauh</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sangat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memprihatinkan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dibanding</a:t>
            </a:r>
            <a:r>
              <a:rPr lang="en-US" dirty="0" smtClean="0">
                <a:latin typeface="Arabic Typesetting" pitchFamily="66" charset="-78"/>
                <a:cs typeface="Arabic Typesetting" pitchFamily="66" charset="-78"/>
              </a:rPr>
              <a:t> Negara-</a:t>
            </a:r>
            <a:r>
              <a:rPr lang="en-US" dirty="0" err="1" smtClean="0">
                <a:latin typeface="Arabic Typesetting" pitchFamily="66" charset="-78"/>
                <a:cs typeface="Arabic Typesetting" pitchFamily="66" charset="-78"/>
              </a:rPr>
              <a:t>negara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Eropa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Amerika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Serikat</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bahkan</a:t>
            </a:r>
            <a:r>
              <a:rPr lang="en-US" dirty="0" smtClean="0">
                <a:latin typeface="Arabic Typesetting" pitchFamily="66" charset="-78"/>
                <a:cs typeface="Arabic Typesetting" pitchFamily="66" charset="-78"/>
              </a:rPr>
              <a:t> pula </a:t>
            </a:r>
            <a:r>
              <a:rPr lang="en-US" dirty="0" err="1" smtClean="0">
                <a:latin typeface="Arabic Typesetting" pitchFamily="66" charset="-78"/>
                <a:cs typeface="Arabic Typesetting" pitchFamily="66" charset="-78"/>
              </a:rPr>
              <a:t>di</a:t>
            </a:r>
            <a:r>
              <a:rPr lang="en-US" dirty="0" smtClean="0">
                <a:latin typeface="Arabic Typesetting" pitchFamily="66" charset="-78"/>
                <a:cs typeface="Arabic Typesetting" pitchFamily="66" charset="-78"/>
              </a:rPr>
              <a:t> Negara-</a:t>
            </a:r>
            <a:r>
              <a:rPr lang="en-US" dirty="0" err="1" smtClean="0">
                <a:latin typeface="Arabic Typesetting" pitchFamily="66" charset="-78"/>
                <a:cs typeface="Arabic Typesetting" pitchFamily="66" charset="-78"/>
              </a:rPr>
              <a:t>negara</a:t>
            </a:r>
            <a:r>
              <a:rPr lang="en-US" dirty="0" smtClean="0">
                <a:latin typeface="Arabic Typesetting" pitchFamily="66" charset="-78"/>
                <a:cs typeface="Arabic Typesetting" pitchFamily="66" charset="-78"/>
              </a:rPr>
              <a:t> Asia </a:t>
            </a:r>
            <a:r>
              <a:rPr lang="en-US" dirty="0" err="1" smtClean="0">
                <a:latin typeface="Arabic Typesetting" pitchFamily="66" charset="-78"/>
                <a:cs typeface="Arabic Typesetting" pitchFamily="66" charset="-78"/>
              </a:rPr>
              <a:t>misalnya</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Jepang</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dan</a:t>
            </a:r>
            <a:r>
              <a:rPr lang="en-US" dirty="0" smtClean="0">
                <a:latin typeface="Arabic Typesetting" pitchFamily="66" charset="-78"/>
                <a:cs typeface="Arabic Typesetting" pitchFamily="66" charset="-78"/>
              </a:rPr>
              <a:t> China. Hal </a:t>
            </a:r>
            <a:r>
              <a:rPr lang="en-US" dirty="0" err="1" smtClean="0">
                <a:latin typeface="Arabic Typesetting" pitchFamily="66" charset="-78"/>
                <a:cs typeface="Arabic Typesetting" pitchFamily="66" charset="-78"/>
              </a:rPr>
              <a:t>ini</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disebabkan</a:t>
            </a:r>
            <a:r>
              <a:rPr lang="en-US" dirty="0" smtClean="0">
                <a:latin typeface="Arabic Typesetting" pitchFamily="66" charset="-78"/>
                <a:cs typeface="Arabic Typesetting" pitchFamily="66" charset="-78"/>
              </a:rPr>
              <a:t> </a:t>
            </a:r>
            <a:r>
              <a:rPr lang="en-US" dirty="0" err="1" smtClean="0">
                <a:latin typeface="Arabic Typesetting" pitchFamily="66" charset="-78"/>
                <a:cs typeface="Arabic Typesetting" pitchFamily="66" charset="-78"/>
              </a:rPr>
              <a:t>karena</a:t>
            </a:r>
            <a:r>
              <a:rPr lang="en-US" dirty="0" smtClean="0">
                <a:latin typeface="Arabic Typesetting" pitchFamily="66" charset="-78"/>
                <a:cs typeface="Arabic Typesetting" pitchFamily="66" charset="-78"/>
              </a:rPr>
              <a:t>:                                                           </a:t>
            </a:r>
            <a:r>
              <a:rPr lang="en-US" dirty="0" smtClean="0"/>
              <a:t>       </a:t>
            </a:r>
            <a:endParaRPr lang="id-ID" dirty="0"/>
          </a:p>
        </p:txBody>
      </p:sp>
      <p:sp>
        <p:nvSpPr>
          <p:cNvPr id="4" name="Rectangle 3"/>
          <p:cNvSpPr/>
          <p:nvPr/>
        </p:nvSpPr>
        <p:spPr>
          <a:xfrm>
            <a:off x="357158" y="357166"/>
            <a:ext cx="8286808" cy="107157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285720" y="714356"/>
            <a:ext cx="8072494" cy="830997"/>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p:spPr>
        <p:txBody>
          <a:bodyPr wrap="square" lIns="91440" tIns="45720" rIns="91440" bIns="45720">
            <a:spAutoFit/>
          </a:bodyPr>
          <a:lstStyle/>
          <a:p>
            <a:pPr algn="ctr">
              <a:lnSpc>
                <a:spcPct val="150000"/>
              </a:lnSpc>
            </a:pPr>
            <a:r>
              <a:rPr lang="id-ID" sz="3200" dirty="0" smtClean="0"/>
              <a:t>C</a:t>
            </a:r>
            <a:r>
              <a:rPr lang="en-US" sz="3200" dirty="0" smtClean="0"/>
              <a:t>.</a:t>
            </a:r>
            <a:r>
              <a:rPr lang="id-ID" sz="3200" dirty="0" smtClean="0"/>
              <a:t> </a:t>
            </a:r>
            <a:r>
              <a:rPr lang="en-US" sz="3200" dirty="0" err="1" smtClean="0"/>
              <a:t>Perkemb</a:t>
            </a:r>
            <a:r>
              <a:rPr lang="id-ID" sz="3200" dirty="0" smtClean="0"/>
              <a:t>angan Iptek di Indonesia</a:t>
            </a:r>
            <a:endParaRPr lang="en-US"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id-ID" dirty="0" smtClean="0"/>
          </a:p>
          <a:p>
            <a:pPr>
              <a:buNone/>
            </a:pPr>
            <a:endParaRPr lang="id-ID" dirty="0"/>
          </a:p>
        </p:txBody>
      </p:sp>
      <p:sp>
        <p:nvSpPr>
          <p:cNvPr id="4" name="Rectangle 3"/>
          <p:cNvSpPr/>
          <p:nvPr/>
        </p:nvSpPr>
        <p:spPr>
          <a:xfrm>
            <a:off x="571472" y="285728"/>
            <a:ext cx="8143932" cy="128588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Masih</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terbatasnya</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orang</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indonesia</a:t>
            </a:r>
            <a:r>
              <a:rPr lang="en-US" dirty="0" smtClean="0">
                <a:solidFill>
                  <a:schemeClr val="bg1"/>
                </a:solidFill>
                <a:latin typeface="Andalus" pitchFamily="18" charset="-78"/>
                <a:cs typeface="Andalus" pitchFamily="18" charset="-78"/>
              </a:rPr>
              <a:t> yang </a:t>
            </a:r>
            <a:r>
              <a:rPr lang="en-US" dirty="0" err="1" smtClean="0">
                <a:solidFill>
                  <a:schemeClr val="bg1"/>
                </a:solidFill>
                <a:latin typeface="Andalus" pitchFamily="18" charset="-78"/>
                <a:cs typeface="Andalus" pitchFamily="18" charset="-78"/>
              </a:rPr>
              <a:t>mendapat</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pendidikan</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barat</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terutama</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pendidikan</a:t>
            </a:r>
            <a:r>
              <a:rPr lang="en-US" dirty="0" smtClean="0">
                <a:solidFill>
                  <a:schemeClr val="bg1"/>
                </a:solidFill>
                <a:latin typeface="Andalus" pitchFamily="18" charset="-78"/>
                <a:cs typeface="Andalus" pitchFamily="18" charset="-78"/>
              </a:rPr>
              <a:t> </a:t>
            </a:r>
            <a:r>
              <a:rPr lang="en-US" dirty="0" err="1" smtClean="0">
                <a:solidFill>
                  <a:schemeClr val="bg1"/>
                </a:solidFill>
                <a:latin typeface="Andalus" pitchFamily="18" charset="-78"/>
                <a:cs typeface="Andalus" pitchFamily="18" charset="-78"/>
              </a:rPr>
              <a:t>tinggi</a:t>
            </a:r>
            <a:r>
              <a:rPr lang="en-US" dirty="0" smtClean="0"/>
              <a:t>.</a:t>
            </a:r>
            <a:endParaRPr lang="id-ID" dirty="0"/>
          </a:p>
        </p:txBody>
      </p:sp>
      <p:sp>
        <p:nvSpPr>
          <p:cNvPr id="5" name="Oval 4"/>
          <p:cNvSpPr/>
          <p:nvPr/>
        </p:nvSpPr>
        <p:spPr>
          <a:xfrm>
            <a:off x="1000100" y="1785926"/>
            <a:ext cx="7286676" cy="2000264"/>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714348" y="4000504"/>
            <a:ext cx="8072494" cy="250033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id-ID" dirty="0" smtClean="0">
                <a:solidFill>
                  <a:schemeClr val="tx2">
                    <a:lumMod val="20000"/>
                    <a:lumOff val="80000"/>
                  </a:schemeClr>
                </a:solidFill>
                <a:latin typeface="Andalus" pitchFamily="18" charset="-78"/>
                <a:cs typeface="Andalus" pitchFamily="18" charset="-78"/>
              </a:rPr>
              <a:t>3. </a:t>
            </a:r>
            <a:r>
              <a:rPr lang="en-US" dirty="0" err="1" smtClean="0">
                <a:solidFill>
                  <a:schemeClr val="tx2">
                    <a:lumMod val="20000"/>
                    <a:lumOff val="80000"/>
                  </a:schemeClr>
                </a:solidFill>
                <a:latin typeface="Andalus" pitchFamily="18" charset="-78"/>
                <a:cs typeface="Andalus" pitchFamily="18" charset="-78"/>
              </a:rPr>
              <a:t>Tidak</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adanya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inovasi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teknologi</a:t>
            </a:r>
            <a:r>
              <a:rPr lang="en-US" dirty="0" smtClean="0">
                <a:solidFill>
                  <a:schemeClr val="tx2">
                    <a:lumMod val="20000"/>
                    <a:lumOff val="80000"/>
                  </a:schemeClr>
                </a:solidFill>
                <a:latin typeface="Andalus" pitchFamily="18" charset="-78"/>
                <a:cs typeface="Andalus" pitchFamily="18" charset="-78"/>
              </a:rPr>
              <a:t> yang </a:t>
            </a:r>
            <a:r>
              <a:rPr lang="en-US" dirty="0" err="1" smtClean="0">
                <a:solidFill>
                  <a:schemeClr val="tx2">
                    <a:lumMod val="20000"/>
                    <a:lumOff val="80000"/>
                  </a:schemeClr>
                </a:solidFill>
                <a:latin typeface="Andalus" pitchFamily="18" charset="-78"/>
                <a:cs typeface="Andalus" pitchFamily="18" charset="-78"/>
              </a:rPr>
              <a:t>berarti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dalam</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masyarakat</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indonesia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itu</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sendiri,ilmu</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pengetahuan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teknologi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indonesia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mulai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berkembang</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dimana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ditandai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dangan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adanya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perguruan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tinggi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pusat-pusat</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penelitian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seperti</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lembaga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ilmu</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pengetahuan</a:t>
            </a:r>
            <a:r>
              <a:rPr lang="en-US" dirty="0" smtClean="0">
                <a:solidFill>
                  <a:schemeClr val="tx2">
                    <a:lumMod val="20000"/>
                    <a:lumOff val="80000"/>
                  </a:schemeClr>
                </a:solidFill>
                <a:latin typeface="Andalus" pitchFamily="18" charset="-78"/>
                <a:cs typeface="Andalus" pitchFamily="18" charset="-78"/>
              </a:rPr>
              <a:t> (LIPI) </a:t>
            </a:r>
            <a:r>
              <a:rPr lang="en-US" dirty="0" err="1" smtClean="0">
                <a:solidFill>
                  <a:schemeClr val="tx2">
                    <a:lumMod val="20000"/>
                    <a:lumOff val="80000"/>
                  </a:schemeClr>
                </a:solidFill>
                <a:latin typeface="Andalus" pitchFamily="18" charset="-78"/>
                <a:cs typeface="Andalus" pitchFamily="18" charset="-78"/>
              </a:rPr>
              <a:t>dan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juga</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badan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pengkajian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dan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penerapan</a:t>
            </a:r>
            <a:r>
              <a:rPr lang="en-US" dirty="0" smtClean="0">
                <a:solidFill>
                  <a:schemeClr val="tx2">
                    <a:lumMod val="20000"/>
                    <a:lumOff val="80000"/>
                  </a:schemeClr>
                </a:solidFill>
                <a:latin typeface="Andalus" pitchFamily="18" charset="-78"/>
                <a:cs typeface="Andalus" pitchFamily="18" charset="-78"/>
              </a:rPr>
              <a:t> </a:t>
            </a:r>
            <a:r>
              <a:rPr lang="en-US" dirty="0" err="1" smtClean="0">
                <a:solidFill>
                  <a:schemeClr val="tx2">
                    <a:lumMod val="20000"/>
                    <a:lumOff val="80000"/>
                  </a:schemeClr>
                </a:solidFill>
                <a:latin typeface="Andalus" pitchFamily="18" charset="-78"/>
                <a:cs typeface="Andalus" pitchFamily="18" charset="-78"/>
              </a:rPr>
              <a:t>teknologi</a:t>
            </a:r>
            <a:r>
              <a:rPr lang="en-US" dirty="0" smtClean="0">
                <a:solidFill>
                  <a:schemeClr val="tx2">
                    <a:lumMod val="20000"/>
                    <a:lumOff val="80000"/>
                  </a:schemeClr>
                </a:solidFill>
                <a:latin typeface="Andalus" pitchFamily="18" charset="-78"/>
                <a:cs typeface="Andalus" pitchFamily="18" charset="-78"/>
              </a:rPr>
              <a:t> (BPPT)</a:t>
            </a:r>
            <a:r>
              <a:rPr lang="en-US" dirty="0" smtClean="0"/>
              <a:t/>
            </a:r>
            <a:br>
              <a:rPr lang="en-US" dirty="0" smtClean="0"/>
            </a:br>
            <a:endParaRPr lang="id-ID" dirty="0"/>
          </a:p>
        </p:txBody>
      </p:sp>
      <p:sp>
        <p:nvSpPr>
          <p:cNvPr id="7" name="Rectangle 6"/>
          <p:cNvSpPr/>
          <p:nvPr/>
        </p:nvSpPr>
        <p:spPr>
          <a:xfrm>
            <a:off x="714348" y="428604"/>
            <a:ext cx="7715304" cy="923330"/>
          </a:xfrm>
          <a:prstGeom prst="rect">
            <a:avLst/>
          </a:prstGeom>
          <a:noFill/>
        </p:spPr>
        <p:txBody>
          <a:bodyPr wrap="square" lIns="91440" tIns="45720" rIns="91440" bIns="45720">
            <a:spAutoFit/>
          </a:bodyPr>
          <a:lstStyle/>
          <a:p>
            <a:pPr algn="ct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Rectangle 7"/>
          <p:cNvSpPr/>
          <p:nvPr/>
        </p:nvSpPr>
        <p:spPr>
          <a:xfrm>
            <a:off x="2131043" y="2143116"/>
            <a:ext cx="5227039" cy="1569660"/>
          </a:xfrm>
          <a:prstGeom prst="rect">
            <a:avLst/>
          </a:prstGeom>
          <a:noFill/>
        </p:spPr>
        <p:txBody>
          <a:bodyPr wrap="square" lIns="91440" tIns="45720" rIns="91440" bIns="45720">
            <a:spAutoFit/>
          </a:bodyPr>
          <a:lstStyle/>
          <a:p>
            <a:pPr algn="ctr">
              <a:lnSpc>
                <a:spcPct val="150000"/>
              </a:lnSpc>
            </a:pPr>
            <a:r>
              <a:rPr lang="en-US" sz="1600" dirty="0" smtClean="0">
                <a:latin typeface="Andalus" pitchFamily="18" charset="-78"/>
                <a:cs typeface="Andalus" pitchFamily="18" charset="-78"/>
              </a:rPr>
              <a:t>2. </a:t>
            </a:r>
            <a:r>
              <a:rPr lang="en-US" sz="1600" dirty="0" err="1" smtClean="0">
                <a:latin typeface="Andalus" pitchFamily="18" charset="-78"/>
                <a:cs typeface="Andalus" pitchFamily="18" charset="-78"/>
              </a:rPr>
              <a:t>Kurangnya</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keinginan</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dari</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pemerintah</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maupun</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perusahaan</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swasta</a:t>
            </a:r>
            <a:r>
              <a:rPr lang="en-US" sz="1600" dirty="0" smtClean="0">
                <a:latin typeface="Andalus" pitchFamily="18" charset="-78"/>
                <a:cs typeface="Andalus" pitchFamily="18" charset="-78"/>
              </a:rPr>
              <a:t> yang </a:t>
            </a:r>
            <a:r>
              <a:rPr lang="en-US" sz="1600" dirty="0" err="1" smtClean="0">
                <a:latin typeface="Andalus" pitchFamily="18" charset="-78"/>
                <a:cs typeface="Andalus" pitchFamily="18" charset="-78"/>
              </a:rPr>
              <a:t>ada</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di</a:t>
            </a:r>
            <a:r>
              <a:rPr lang="en-US" sz="1600" dirty="0" smtClean="0">
                <a:latin typeface="Andalus" pitchFamily="18" charset="-78"/>
                <a:cs typeface="Andalus" pitchFamily="18" charset="-78"/>
              </a:rPr>
              <a:t> Indonesia </a:t>
            </a:r>
            <a:r>
              <a:rPr lang="en-US" sz="1600" dirty="0" err="1" smtClean="0">
                <a:latin typeface="Andalus" pitchFamily="18" charset="-78"/>
                <a:cs typeface="Andalus" pitchFamily="18" charset="-78"/>
              </a:rPr>
              <a:t>untuk</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melakukan</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ahli</a:t>
            </a:r>
            <a:r>
              <a:rPr lang="en-US" sz="1600" dirty="0" smtClean="0">
                <a:latin typeface="Andalus" pitchFamily="18" charset="-78"/>
                <a:cs typeface="Andalus" pitchFamily="18" charset="-78"/>
              </a:rPr>
              <a:t> </a:t>
            </a:r>
            <a:r>
              <a:rPr lang="en-US" sz="1600" dirty="0" err="1" smtClean="0">
                <a:latin typeface="Andalus" pitchFamily="18" charset="-78"/>
                <a:cs typeface="Andalus" pitchFamily="18" charset="-78"/>
              </a:rPr>
              <a:t>teknologi</a:t>
            </a:r>
            <a:r>
              <a:rPr lang="en-US" sz="1600" dirty="0" smtClean="0">
                <a:latin typeface="Andalus" pitchFamily="18" charset="-78"/>
                <a:cs typeface="Andalus" pitchFamily="18" charset="-78"/>
              </a:rPr>
              <a:t/>
            </a:r>
            <a:br>
              <a:rPr lang="en-US" sz="1600" dirty="0" smtClean="0">
                <a:latin typeface="Andalus" pitchFamily="18" charset="-78"/>
                <a:cs typeface="Andalus" pitchFamily="18" charset="-78"/>
              </a:rPr>
            </a:br>
            <a:endParaRPr lang="en-US" sz="1600" cap="none" spc="300" dirty="0">
              <a:ln w="11430" cmpd="sng">
                <a:solidFill>
                  <a:schemeClr val="accent1">
                    <a:tint val="10000"/>
                  </a:schemeClr>
                </a:solidFill>
                <a:prstDash val="solid"/>
                <a:miter lim="800000"/>
              </a:ln>
              <a:effectLst>
                <a:glow rad="45500">
                  <a:schemeClr val="accent1">
                    <a:satMod val="220000"/>
                    <a:alpha val="35000"/>
                  </a:schemeClr>
                </a:glow>
              </a:effectLst>
              <a:latin typeface="Andalus" pitchFamily="18" charset="-78"/>
              <a:cs typeface="Andalus" pitchFamily="18" charset="-78"/>
            </a:endParaRPr>
          </a:p>
        </p:txBody>
      </p:sp>
      <p:cxnSp>
        <p:nvCxnSpPr>
          <p:cNvPr id="14" name="Straight Arrow Connector 13"/>
          <p:cNvCxnSpPr/>
          <p:nvPr/>
        </p:nvCxnSpPr>
        <p:spPr>
          <a:xfrm rot="16200000" flipH="1">
            <a:off x="821505" y="1750207"/>
            <a:ext cx="42862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flipV="1">
            <a:off x="7429520" y="3357562"/>
            <a:ext cx="500066" cy="428628"/>
          </a:xfrm>
          <a:prstGeom prst="straightConnector1">
            <a:avLst/>
          </a:prstGeom>
          <a:ln>
            <a:solidFill>
              <a:schemeClr val="tx1"/>
            </a:solidFill>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44000" cy="6858000"/>
          </a:xfrm>
          <a:solidFill>
            <a:schemeClr val="accent2">
              <a:lumMod val="20000"/>
              <a:lumOff val="80000"/>
            </a:schemeClr>
          </a:solidFill>
        </p:spPr>
        <p:txBody>
          <a:bodyPr>
            <a:normAutofit fontScale="47500" lnSpcReduction="20000"/>
          </a:bodyPr>
          <a:lstStyle/>
          <a:p>
            <a:pPr>
              <a:lnSpc>
                <a:spcPct val="170000"/>
              </a:lnSpc>
              <a:buNone/>
            </a:pPr>
            <a:r>
              <a:rPr lang="en-US" dirty="0" smtClean="0"/>
              <a:t>	</a:t>
            </a:r>
            <a:endParaRPr lang="id-ID" dirty="0" smtClean="0"/>
          </a:p>
          <a:p>
            <a:pPr>
              <a:lnSpc>
                <a:spcPct val="170000"/>
              </a:lnSpc>
              <a:buNone/>
            </a:pPr>
            <a:r>
              <a:rPr lang="id-ID" dirty="0" smtClean="0"/>
              <a:t>		</a:t>
            </a:r>
          </a:p>
          <a:p>
            <a:pPr>
              <a:lnSpc>
                <a:spcPct val="170000"/>
              </a:lnSpc>
              <a:buNone/>
            </a:pPr>
            <a:r>
              <a:rPr lang="id-ID" dirty="0" smtClean="0"/>
              <a:t>	</a:t>
            </a:r>
            <a:r>
              <a:rPr lang="id-ID" sz="3400" dirty="0" smtClean="0"/>
              <a:t>Realita yang memprihatinkan itu bukan dilihat dari prestasi beberapa bidang IPTEK yang telah di capai seperti penemuan aplikasi teknologi DNA, penemuan bibit padi unggul, penemuan vector medan laju percepatan gerak lempeng teknologi, rancangan bangunan pesawat remotely pilotely piloted vehicle, memperoleh penghargaan internasional fellowship L’oreal-unesco for woman in science,mendapat medali emas pada internasiaonal exhibition of invention new techninique and peroduct memperoleh the first to nobel prize di bidang fisika tingkat SMA , hingga temuan nutrisi baru , yang memang semua itu perlu di syukuri .</a:t>
            </a:r>
            <a:br>
              <a:rPr lang="id-ID" sz="3400" dirty="0" smtClean="0"/>
            </a:br>
            <a:r>
              <a:rPr lang="en-US" sz="3400" dirty="0" smtClean="0"/>
              <a:t/>
            </a:r>
            <a:br>
              <a:rPr lang="en-US" sz="3400" dirty="0" smtClean="0"/>
            </a:br>
            <a:r>
              <a:rPr lang="id-ID" sz="3400" dirty="0" smtClean="0"/>
              <a:t>Tetapi keprihatinan itu muncul pergerakan dampak perkembangan IPTEK itu memang tidak segaris lurus dangan penciptaan kesejahteraan masyarakat dalam rangka kebijakan IPTEK secara nasional,walaupun begitu perkembangan iptek di indonesia lumayan berkembang  pesat meskipun masih kalah dari negara – negara eropa , Amerika dan Asia khususnya Jepang Korea dan China,hal ini di tandai dengan kemajuan teknologi seperti komputer,gajdet,alat peternakan pertanian dan alat-alat penunjang lainnya yang menggunakan teknologi komputerisasi yang berkembang pesat di pasaran indonesia dengan demikian kemajuan atau perkembangan iptek di indonesia bisa dikatakan berkembang.</a:t>
            </a:r>
            <a:br>
              <a:rPr lang="id-ID" sz="3400" dirty="0" smtClean="0"/>
            </a:br>
            <a:endParaRPr lang="id-ID" sz="3400"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endParaRPr lang="id-ID" dirty="0"/>
          </a:p>
        </p:txBody>
      </p:sp>
      <p:sp>
        <p:nvSpPr>
          <p:cNvPr id="4" name="Rounded Rectangle 3"/>
          <p:cNvSpPr/>
          <p:nvPr/>
        </p:nvSpPr>
        <p:spPr>
          <a:xfrm>
            <a:off x="428596" y="285728"/>
            <a:ext cx="8358246" cy="114300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d-ID" sz="2400" b="1" dirty="0" smtClean="0"/>
              <a:t>D. Dampak Positif  Perkembangan IPTEK</a:t>
            </a:r>
            <a:endParaRPr lang="id-ID" sz="2400" dirty="0"/>
          </a:p>
        </p:txBody>
      </p:sp>
      <p:sp>
        <p:nvSpPr>
          <p:cNvPr id="5" name="Rectangle 4"/>
          <p:cNvSpPr/>
          <p:nvPr/>
        </p:nvSpPr>
        <p:spPr>
          <a:xfrm>
            <a:off x="1000101" y="428604"/>
            <a:ext cx="7072362" cy="923330"/>
          </a:xfrm>
          <a:prstGeom prst="rect">
            <a:avLst/>
          </a:prstGeom>
          <a:noFill/>
        </p:spPr>
        <p:txBody>
          <a:bodyPr wrap="square" lIns="91440" tIns="45720" rIns="91440" bIns="45720">
            <a:spAutoFit/>
          </a:bodyPr>
          <a:lstStyle/>
          <a:p>
            <a:pPr algn="ct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428596" y="1571612"/>
            <a:ext cx="8358246" cy="47863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428596" y="1571612"/>
            <a:ext cx="8215370" cy="923330"/>
          </a:xfrm>
          <a:prstGeom prst="rect">
            <a:avLst/>
          </a:prstGeom>
          <a:noFill/>
        </p:spPr>
        <p:txBody>
          <a:bodyPr wrap="square" lIns="91440" tIns="45720" rIns="91440" bIns="45720">
            <a:spAutoFit/>
          </a:bodyPr>
          <a:lstStyle/>
          <a:p>
            <a:pPr algn="ct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Rectangle 9"/>
          <p:cNvSpPr/>
          <p:nvPr/>
        </p:nvSpPr>
        <p:spPr>
          <a:xfrm>
            <a:off x="642911" y="1643051"/>
            <a:ext cx="8001056" cy="5016758"/>
          </a:xfrm>
          <a:prstGeom prst="rect">
            <a:avLst/>
          </a:prstGeom>
          <a:solidFill>
            <a:srgbClr val="00B0F0"/>
          </a:solidFill>
        </p:spPr>
        <p:txBody>
          <a:bodyPr wrap="square" lIns="91440" tIns="45720" rIns="91440" bIns="45720">
            <a:spAutoFit/>
          </a:bodyPr>
          <a:lstStyle/>
          <a:p>
            <a:pPr>
              <a:lnSpc>
                <a:spcPct val="200000"/>
              </a:lnSpc>
            </a:pPr>
            <a:r>
              <a:rPr lang="id-ID" sz="1600" b="1" dirty="0" smtClean="0"/>
              <a:t>1.Memberikan berbagai kemudahan           </a:t>
            </a:r>
            <a:r>
              <a:rPr lang="id-ID" sz="1600" dirty="0" smtClean="0"/>
              <a:t/>
            </a:r>
            <a:br>
              <a:rPr lang="id-ID" sz="1600" dirty="0" smtClean="0"/>
            </a:br>
            <a:r>
              <a:rPr lang="id-ID" sz="1600" dirty="0" smtClean="0"/>
              <a:t>Perkembangan IPTEK mampu membantu manusia dalam beraktifitas. Terutama yang berhubungan dengan kegiatan perindustrian dan telekomunikasi. Namun, dampak dari perkembangan IPTEK juga berdampak ke berbagai hal seperti kegiatan pertanian, yang dulunya membajak sawah dengan menggunakan alat tradisional, kini sudah menggunakan peralatan mesin.sehingga aktifitas penanaman dapat lebih cepat di laksanakan tanpa memakan waktu yang lama dan tidak pula terlalu membutuhkan tenaga yang banyak. Ini adalah contoh kecil efek positif perkembangan IPTEK di dalam membantu aktifitas manusia dalam kehidupan sehari-hari.</a:t>
            </a:r>
            <a:br>
              <a:rPr lang="id-ID" sz="1600" dirty="0" smtClean="0"/>
            </a:br>
            <a:endParaRPr lang="en-US" sz="1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split dir="in"/>
  </p:transition>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608</TotalTime>
  <Words>290</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vt:lpstr>
      <vt:lpstr>PowerPoint Presentation</vt:lpstr>
      <vt:lpstr> Pengaruh positif dan negatif kemajuan IPTEK terhadap negara Kesatuan Republik Indonesia</vt:lpstr>
      <vt:lpstr>B. Faktor-Faktor Yang Mempengaruhi perkembangan Iptek di indonesia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8.1</cp:lastModifiedBy>
  <cp:revision>62</cp:revision>
  <dcterms:created xsi:type="dcterms:W3CDTF">2016-07-24T07:53:13Z</dcterms:created>
  <dcterms:modified xsi:type="dcterms:W3CDTF">2020-11-05T14:53:14Z</dcterms:modified>
</cp:coreProperties>
</file>