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4" r:id="rId2"/>
    <p:sldId id="256" r:id="rId3"/>
    <p:sldId id="257" r:id="rId4"/>
    <p:sldId id="258" r:id="rId5"/>
    <p:sldId id="260" r:id="rId6"/>
    <p:sldId id="259" r:id="rId7"/>
    <p:sldId id="263" r:id="rId8"/>
    <p:sldId id="264" r:id="rId9"/>
    <p:sldId id="266" r:id="rId10"/>
    <p:sldId id="277" r:id="rId11"/>
    <p:sldId id="282" r:id="rId12"/>
    <p:sldId id="278" r:id="rId13"/>
    <p:sldId id="279" r:id="rId14"/>
    <p:sldId id="280" r:id="rId15"/>
    <p:sldId id="281" r:id="rId16"/>
    <p:sldId id="290" r:id="rId17"/>
    <p:sldId id="291" r:id="rId18"/>
    <p:sldId id="295" r:id="rId19"/>
    <p:sldId id="29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11/7/2020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PENERAPAN MEAN </a:t>
            </a:r>
            <a:br>
              <a:rPr lang="en-GB" dirty="0" smtClean="0"/>
            </a:br>
            <a:r>
              <a:rPr lang="en-GB" dirty="0" smtClean="0"/>
              <a:t>(SOAL CERITA)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err="1" smtClean="0"/>
              <a:t>Oleh</a:t>
            </a:r>
            <a:r>
              <a:rPr lang="en-GB" b="1" dirty="0" smtClean="0"/>
              <a:t> : </a:t>
            </a:r>
            <a:r>
              <a:rPr lang="en-GB" b="1" dirty="0" err="1" smtClean="0"/>
              <a:t>kwok</a:t>
            </a:r>
            <a:r>
              <a:rPr lang="en-GB" b="1" dirty="0" smtClean="0"/>
              <a:t> </a:t>
            </a:r>
            <a:r>
              <a:rPr lang="en-GB" b="1" dirty="0" err="1" smtClean="0"/>
              <a:t>hin</a:t>
            </a:r>
            <a:r>
              <a:rPr lang="en-GB" b="1" dirty="0" smtClean="0"/>
              <a:t>, </a:t>
            </a:r>
            <a:r>
              <a:rPr lang="en-GB" b="1" dirty="0" err="1" smtClean="0"/>
              <a:t>st</a:t>
            </a:r>
            <a:r>
              <a:rPr lang="en-GB" b="1" dirty="0" smtClean="0"/>
              <a:t>, </a:t>
            </a:r>
            <a:r>
              <a:rPr lang="en-GB" b="1" dirty="0" err="1" smtClean="0"/>
              <a:t>m.pd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31266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Soal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13635" y="2722253"/>
            <a:ext cx="8502732" cy="3416300"/>
          </a:xfrm>
          <a:solidFill>
            <a:schemeClr val="tx2"/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400" b="1" dirty="0" err="1" smtClean="0">
                <a:solidFill>
                  <a:schemeClr val="tx1"/>
                </a:solidFill>
              </a:rPr>
              <a:t>Nilai</a:t>
            </a:r>
            <a:r>
              <a:rPr lang="en-GB" sz="2400" b="1" dirty="0" smtClean="0">
                <a:solidFill>
                  <a:schemeClr val="tx1"/>
                </a:solidFill>
              </a:rPr>
              <a:t> rata-rata </a:t>
            </a:r>
            <a:r>
              <a:rPr lang="en-GB" sz="2400" b="1" dirty="0" err="1" smtClean="0">
                <a:solidFill>
                  <a:schemeClr val="tx1"/>
                </a:solidFill>
              </a:rPr>
              <a:t>suatu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kelas</a:t>
            </a:r>
            <a:r>
              <a:rPr lang="en-GB" sz="2400" b="1" dirty="0" smtClean="0">
                <a:solidFill>
                  <a:schemeClr val="tx1"/>
                </a:solidFill>
              </a:rPr>
              <a:t> yang </a:t>
            </a:r>
            <a:r>
              <a:rPr lang="en-GB" sz="2400" b="1" dirty="0" err="1" smtClean="0">
                <a:solidFill>
                  <a:schemeClr val="tx1"/>
                </a:solidFill>
              </a:rPr>
              <a:t>terdiri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dari</a:t>
            </a:r>
            <a:r>
              <a:rPr lang="en-GB" sz="2400" b="1" dirty="0" smtClean="0">
                <a:solidFill>
                  <a:schemeClr val="tx1"/>
                </a:solidFill>
              </a:rPr>
              <a:t> 30 </a:t>
            </a:r>
            <a:r>
              <a:rPr lang="en-GB" sz="2400" b="1" dirty="0" err="1" smtClean="0">
                <a:solidFill>
                  <a:schemeClr val="tx1"/>
                </a:solidFill>
              </a:rPr>
              <a:t>siswa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adalah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8, </a:t>
            </a:r>
            <a:r>
              <a:rPr lang="en-GB" sz="2400" b="1" dirty="0" err="1" smtClean="0">
                <a:solidFill>
                  <a:schemeClr val="tx1"/>
                </a:solidFill>
              </a:rPr>
              <a:t>jika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seorang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siswa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pada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kelas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tersebut</a:t>
            </a:r>
            <a:r>
              <a:rPr lang="en-GB" sz="2400" b="1" dirty="0" smtClean="0">
                <a:solidFill>
                  <a:schemeClr val="tx1"/>
                </a:solidFill>
              </a:rPr>
              <a:t> yang </a:t>
            </a:r>
            <a:r>
              <a:rPr lang="en-GB" sz="2400" b="1" dirty="0" err="1" smtClean="0">
                <a:solidFill>
                  <a:schemeClr val="tx1"/>
                </a:solidFill>
              </a:rPr>
              <a:t>bernama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Tono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tidak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disertakan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dalam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perhitungan</a:t>
            </a:r>
            <a:r>
              <a:rPr lang="en-GB" sz="2400" b="1" dirty="0">
                <a:solidFill>
                  <a:schemeClr val="tx1"/>
                </a:solidFill>
              </a:rPr>
              <a:t>, </a:t>
            </a:r>
            <a:r>
              <a:rPr lang="en-GB" sz="2400" b="1" dirty="0" err="1">
                <a:solidFill>
                  <a:schemeClr val="tx1"/>
                </a:solidFill>
              </a:rPr>
              <a:t>maka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nilai</a:t>
            </a:r>
            <a:r>
              <a:rPr lang="en-GB" sz="2400" b="1" dirty="0">
                <a:solidFill>
                  <a:schemeClr val="tx1"/>
                </a:solidFill>
              </a:rPr>
              <a:t> rata-</a:t>
            </a:r>
            <a:r>
              <a:rPr lang="en-GB" sz="2400" b="1" dirty="0" err="1">
                <a:solidFill>
                  <a:schemeClr val="tx1"/>
                </a:solidFill>
              </a:rPr>
              <a:t>ratanya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menjadi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7,96. </a:t>
            </a:r>
            <a:r>
              <a:rPr lang="en-GB" sz="2400" b="1" dirty="0" err="1" smtClean="0">
                <a:solidFill>
                  <a:schemeClr val="tx1"/>
                </a:solidFill>
              </a:rPr>
              <a:t>Tentukan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nilai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tes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Matematika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Tono</a:t>
            </a:r>
            <a:r>
              <a:rPr lang="en-GB" sz="2400" b="1" dirty="0" smtClean="0">
                <a:solidFill>
                  <a:schemeClr val="tx1"/>
                </a:solidFill>
              </a:rPr>
              <a:t>.</a:t>
            </a:r>
            <a:endParaRPr lang="en-GB" sz="2400" b="1" dirty="0">
              <a:solidFill>
                <a:schemeClr val="tx1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80048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290435"/>
              </p:ext>
            </p:extLst>
          </p:nvPr>
        </p:nvGraphicFramePr>
        <p:xfrm>
          <a:off x="1420860" y="2418834"/>
          <a:ext cx="8229600" cy="403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3" imgW="3784320" imgH="1854000" progId="Equation.DSMT4">
                  <p:embed/>
                </p:oleObj>
              </mc:Choice>
              <mc:Fallback>
                <p:oleObj name="Equation" r:id="rId3" imgW="378432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0860" y="2418834"/>
                        <a:ext cx="8229600" cy="4030663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7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205017"/>
              </p:ext>
            </p:extLst>
          </p:nvPr>
        </p:nvGraphicFramePr>
        <p:xfrm>
          <a:off x="484249" y="2648966"/>
          <a:ext cx="5881688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3" imgW="2705040" imgH="1752480" progId="Equation.DSMT4">
                  <p:embed/>
                </p:oleObj>
              </mc:Choice>
              <mc:Fallback>
                <p:oleObj name="Equation" r:id="rId3" imgW="270504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249" y="2648966"/>
                        <a:ext cx="5881688" cy="38100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ight Arrow 3"/>
          <p:cNvSpPr/>
          <p:nvPr/>
        </p:nvSpPr>
        <p:spPr>
          <a:xfrm>
            <a:off x="6550668" y="435338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713807" y="4230800"/>
            <a:ext cx="3833101" cy="1015663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/>
              <a:t>Dikurang</a:t>
            </a:r>
            <a:r>
              <a:rPr lang="en-GB" sz="2000" b="1" dirty="0" smtClean="0"/>
              <a:t>, </a:t>
            </a:r>
          </a:p>
          <a:p>
            <a:r>
              <a:rPr lang="en-GB" sz="2000" b="1" dirty="0" err="1" smtClean="0"/>
              <a:t>karena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siswanya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dikeluarkan</a:t>
            </a:r>
            <a:endParaRPr lang="en-GB" sz="2000" b="1" dirty="0" smtClean="0"/>
          </a:p>
          <a:p>
            <a:r>
              <a:rPr lang="en-GB" sz="2000" b="1" dirty="0" smtClean="0"/>
              <a:t>(</a:t>
            </a:r>
            <a:r>
              <a:rPr lang="en-GB" sz="2000" b="1" dirty="0" err="1" smtClean="0"/>
              <a:t>tidak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digabungkan</a:t>
            </a:r>
            <a:r>
              <a:rPr lang="en-GB" sz="2000" b="1" dirty="0" smtClean="0"/>
              <a:t>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156017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Soal</a:t>
            </a:r>
            <a:r>
              <a:rPr lang="en-GB" dirty="0" smtClean="0"/>
              <a:t> 5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13635" y="2722253"/>
            <a:ext cx="8502732" cy="3416300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400" b="1" dirty="0" err="1" smtClean="0">
                <a:solidFill>
                  <a:schemeClr val="tx1"/>
                </a:solidFill>
              </a:rPr>
              <a:t>Nilai</a:t>
            </a:r>
            <a:r>
              <a:rPr lang="en-GB" sz="2400" b="1" dirty="0" smtClean="0">
                <a:solidFill>
                  <a:schemeClr val="tx1"/>
                </a:solidFill>
              </a:rPr>
              <a:t> rata-rata </a:t>
            </a:r>
            <a:r>
              <a:rPr lang="en-GB" sz="2400" b="1" dirty="0" err="1" smtClean="0">
                <a:solidFill>
                  <a:schemeClr val="tx1"/>
                </a:solidFill>
              </a:rPr>
              <a:t>suatu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kelas</a:t>
            </a:r>
            <a:r>
              <a:rPr lang="en-GB" sz="2400" b="1" dirty="0" smtClean="0">
                <a:solidFill>
                  <a:schemeClr val="tx1"/>
                </a:solidFill>
              </a:rPr>
              <a:t> yang </a:t>
            </a:r>
            <a:r>
              <a:rPr lang="en-GB" sz="2400" b="1" dirty="0" err="1" smtClean="0">
                <a:solidFill>
                  <a:schemeClr val="tx1"/>
                </a:solidFill>
              </a:rPr>
              <a:t>terdiri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dari</a:t>
            </a:r>
            <a:r>
              <a:rPr lang="en-GB" sz="2400" b="1" dirty="0" smtClean="0">
                <a:solidFill>
                  <a:schemeClr val="tx1"/>
                </a:solidFill>
              </a:rPr>
              <a:t> 32 </a:t>
            </a:r>
            <a:r>
              <a:rPr lang="en-GB" sz="2400" b="1" dirty="0" err="1" smtClean="0">
                <a:solidFill>
                  <a:schemeClr val="tx1"/>
                </a:solidFill>
              </a:rPr>
              <a:t>siswa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adalah</a:t>
            </a:r>
            <a:r>
              <a:rPr lang="en-GB" sz="2400" b="1" dirty="0" smtClean="0">
                <a:solidFill>
                  <a:schemeClr val="tx1"/>
                </a:solidFill>
              </a:rPr>
              <a:t> 7,5, </a:t>
            </a:r>
            <a:r>
              <a:rPr lang="en-GB" sz="2400" b="1" dirty="0" err="1" smtClean="0">
                <a:solidFill>
                  <a:schemeClr val="tx1"/>
                </a:solidFill>
              </a:rPr>
              <a:t>jika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seorang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siswa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yang </a:t>
            </a:r>
            <a:r>
              <a:rPr lang="en-GB" sz="2400" b="1" dirty="0" err="1" smtClean="0">
                <a:solidFill>
                  <a:schemeClr val="tx1"/>
                </a:solidFill>
              </a:rPr>
              <a:t>bernama</a:t>
            </a:r>
            <a:r>
              <a:rPr lang="en-GB" sz="2400" b="1" dirty="0" smtClean="0">
                <a:solidFill>
                  <a:schemeClr val="tx1"/>
                </a:solidFill>
              </a:rPr>
              <a:t> Toni </a:t>
            </a:r>
            <a:r>
              <a:rPr lang="en-GB" sz="2400" b="1" dirty="0" err="1" smtClean="0">
                <a:solidFill>
                  <a:schemeClr val="tx1"/>
                </a:solidFill>
              </a:rPr>
              <a:t>digabungkan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pada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kelas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tersebut</a:t>
            </a:r>
            <a:r>
              <a:rPr lang="en-GB" sz="2400" b="1" dirty="0" smtClean="0">
                <a:solidFill>
                  <a:schemeClr val="tx1"/>
                </a:solidFill>
              </a:rPr>
              <a:t>, </a:t>
            </a:r>
            <a:r>
              <a:rPr lang="en-GB" sz="2400" b="1" dirty="0" err="1">
                <a:solidFill>
                  <a:schemeClr val="tx1"/>
                </a:solidFill>
              </a:rPr>
              <a:t>maka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nilai</a:t>
            </a:r>
            <a:r>
              <a:rPr lang="en-GB" sz="2400" b="1" dirty="0">
                <a:solidFill>
                  <a:schemeClr val="tx1"/>
                </a:solidFill>
              </a:rPr>
              <a:t> rata-</a:t>
            </a:r>
            <a:r>
              <a:rPr lang="en-GB" sz="2400" b="1" dirty="0" err="1">
                <a:solidFill>
                  <a:schemeClr val="tx1"/>
                </a:solidFill>
              </a:rPr>
              <a:t>ratanya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menjadi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7,52. </a:t>
            </a:r>
            <a:r>
              <a:rPr lang="en-GB" sz="2400" b="1" dirty="0" err="1" smtClean="0">
                <a:solidFill>
                  <a:schemeClr val="tx1"/>
                </a:solidFill>
              </a:rPr>
              <a:t>Tentukan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nilai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tes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Matematika</a:t>
            </a:r>
            <a:r>
              <a:rPr lang="en-GB" sz="2400" b="1" dirty="0" smtClean="0">
                <a:solidFill>
                  <a:schemeClr val="tx1"/>
                </a:solidFill>
              </a:rPr>
              <a:t> Toni.</a:t>
            </a:r>
            <a:endParaRPr lang="en-GB" sz="2400" b="1" dirty="0">
              <a:solidFill>
                <a:schemeClr val="tx1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62315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354193"/>
              </p:ext>
            </p:extLst>
          </p:nvPr>
        </p:nvGraphicFramePr>
        <p:xfrm>
          <a:off x="1819461" y="2418834"/>
          <a:ext cx="6516687" cy="403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3" imgW="2997000" imgH="1854000" progId="Equation.DSMT4">
                  <p:embed/>
                </p:oleObj>
              </mc:Choice>
              <mc:Fallback>
                <p:oleObj name="Equation" r:id="rId3" imgW="299700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9461" y="2418834"/>
                        <a:ext cx="6516687" cy="403066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5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9177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491572"/>
              </p:ext>
            </p:extLst>
          </p:nvPr>
        </p:nvGraphicFramePr>
        <p:xfrm>
          <a:off x="569102" y="2619057"/>
          <a:ext cx="5799138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3" imgW="2666880" imgH="1752480" progId="Equation.DSMT4">
                  <p:embed/>
                </p:oleObj>
              </mc:Choice>
              <mc:Fallback>
                <p:oleObj name="Equation" r:id="rId3" imgW="266688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9102" y="2619057"/>
                        <a:ext cx="5799138" cy="381000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5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>
          <a:xfrm>
            <a:off x="6464888" y="42817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636593" y="4200023"/>
            <a:ext cx="3879588" cy="1015663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/>
              <a:t>Ditambah</a:t>
            </a:r>
            <a:r>
              <a:rPr lang="en-GB" sz="2000" b="1" dirty="0" smtClean="0"/>
              <a:t>, </a:t>
            </a:r>
          </a:p>
          <a:p>
            <a:r>
              <a:rPr lang="en-GB" sz="2000" b="1" dirty="0" err="1" smtClean="0"/>
              <a:t>karena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siswanya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dimasukkan</a:t>
            </a:r>
            <a:endParaRPr lang="en-GB" sz="2000" b="1" dirty="0" smtClean="0"/>
          </a:p>
          <a:p>
            <a:r>
              <a:rPr lang="en-GB" sz="2000" b="1" dirty="0" smtClean="0"/>
              <a:t>(</a:t>
            </a:r>
            <a:r>
              <a:rPr lang="en-GB" sz="2000" b="1" dirty="0" err="1" smtClean="0"/>
              <a:t>digabungkan</a:t>
            </a:r>
            <a:r>
              <a:rPr lang="en-GB" sz="2000" b="1" dirty="0" smtClean="0"/>
              <a:t>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81983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Soal</a:t>
            </a:r>
            <a:r>
              <a:rPr lang="en-GB" dirty="0" smtClean="0"/>
              <a:t>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27251"/>
            <a:ext cx="8502732" cy="34163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400" b="1" dirty="0" err="1" smtClean="0">
                <a:solidFill>
                  <a:schemeClr val="tx1"/>
                </a:solidFill>
              </a:rPr>
              <a:t>Nilai</a:t>
            </a:r>
            <a:r>
              <a:rPr lang="en-GB" sz="2400" b="1" dirty="0" smtClean="0">
                <a:solidFill>
                  <a:schemeClr val="tx1"/>
                </a:solidFill>
              </a:rPr>
              <a:t> rata-rata </a:t>
            </a:r>
            <a:r>
              <a:rPr lang="en-GB" sz="2400" b="1" dirty="0" err="1" smtClean="0">
                <a:solidFill>
                  <a:schemeClr val="tx1"/>
                </a:solidFill>
              </a:rPr>
              <a:t>suatu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kelas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adalah</a:t>
            </a:r>
            <a:r>
              <a:rPr lang="en-GB" sz="2400" b="1" dirty="0" smtClean="0">
                <a:solidFill>
                  <a:schemeClr val="tx1"/>
                </a:solidFill>
              </a:rPr>
              <a:t> 8. </a:t>
            </a:r>
            <a:r>
              <a:rPr lang="en-GB" sz="2400" b="1" dirty="0" err="1" smtClean="0">
                <a:solidFill>
                  <a:schemeClr val="tx1"/>
                </a:solidFill>
              </a:rPr>
              <a:t>Jika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masing-masing</a:t>
            </a:r>
            <a:r>
              <a:rPr lang="en-GB" sz="2400" b="1" dirty="0" smtClean="0">
                <a:solidFill>
                  <a:schemeClr val="tx1"/>
                </a:solidFill>
              </a:rPr>
              <a:t> datum </a:t>
            </a:r>
            <a:r>
              <a:rPr lang="en-GB" sz="2400" b="1" dirty="0" err="1" smtClean="0">
                <a:solidFill>
                  <a:schemeClr val="tx1"/>
                </a:solidFill>
              </a:rPr>
              <a:t>dikalikan</a:t>
            </a:r>
            <a:r>
              <a:rPr lang="en-GB" sz="2400" b="1" dirty="0" smtClean="0">
                <a:solidFill>
                  <a:schemeClr val="tx1"/>
                </a:solidFill>
              </a:rPr>
              <a:t> 2 </a:t>
            </a:r>
            <a:r>
              <a:rPr lang="en-GB" sz="2400" b="1" dirty="0" err="1" smtClean="0">
                <a:solidFill>
                  <a:schemeClr val="tx1"/>
                </a:solidFill>
              </a:rPr>
              <a:t>kemudian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ditambah</a:t>
            </a:r>
            <a:r>
              <a:rPr lang="en-GB" sz="2400" b="1" dirty="0" smtClean="0">
                <a:solidFill>
                  <a:schemeClr val="tx1"/>
                </a:solidFill>
              </a:rPr>
              <a:t> 3, </a:t>
            </a:r>
            <a:r>
              <a:rPr lang="en-GB" sz="2400" b="1" dirty="0" err="1" smtClean="0">
                <a:solidFill>
                  <a:schemeClr val="tx1"/>
                </a:solidFill>
              </a:rPr>
              <a:t>tentukan</a:t>
            </a:r>
            <a:r>
              <a:rPr lang="en-GB" sz="2400" b="1" dirty="0" smtClean="0">
                <a:solidFill>
                  <a:schemeClr val="tx1"/>
                </a:solidFill>
              </a:rPr>
              <a:t> rata-rata </a:t>
            </a:r>
            <a:r>
              <a:rPr lang="en-GB" sz="2400" b="1" dirty="0" err="1" smtClean="0">
                <a:solidFill>
                  <a:schemeClr val="tx1"/>
                </a:solidFill>
              </a:rPr>
              <a:t>akhir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kelas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tersebut</a:t>
            </a:r>
            <a:r>
              <a:rPr lang="en-GB" sz="2400" b="1" dirty="0" smtClean="0">
                <a:solidFill>
                  <a:schemeClr val="tx1"/>
                </a:solidFill>
              </a:rPr>
              <a:t>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27973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396151"/>
              </p:ext>
            </p:extLst>
          </p:nvPr>
        </p:nvGraphicFramePr>
        <p:xfrm>
          <a:off x="1513526" y="2603500"/>
          <a:ext cx="2593975" cy="298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3" imgW="1193760" imgH="1371600" progId="Equation.DSMT4">
                  <p:embed/>
                </p:oleObj>
              </mc:Choice>
              <mc:Fallback>
                <p:oleObj name="Equation" r:id="rId3" imgW="119376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3526" y="2603500"/>
                        <a:ext cx="2593975" cy="298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6024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Soal</a:t>
            </a:r>
            <a:r>
              <a:rPr lang="en-GB" dirty="0" smtClean="0"/>
              <a:t> </a:t>
            </a:r>
            <a:r>
              <a:rPr lang="en-GB" dirty="0" smtClean="0"/>
              <a:t>7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029" t="49229" r="21189" b="22687"/>
          <a:stretch/>
        </p:blipFill>
        <p:spPr>
          <a:xfrm>
            <a:off x="593764" y="2683824"/>
            <a:ext cx="10790759" cy="285007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93889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</a:t>
            </a:r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125042"/>
              </p:ext>
            </p:extLst>
          </p:nvPr>
        </p:nvGraphicFramePr>
        <p:xfrm>
          <a:off x="6111072" y="2321213"/>
          <a:ext cx="4224337" cy="442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3" imgW="1942920" imgH="2031840" progId="Equation.DSMT4">
                  <p:embed/>
                </p:oleObj>
              </mc:Choice>
              <mc:Fallback>
                <p:oleObj name="Equation" r:id="rId3" imgW="194292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072" y="2321213"/>
                        <a:ext cx="4224337" cy="4421187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1885" t="54921" r="52903" b="30196"/>
          <a:stretch/>
        </p:blipFill>
        <p:spPr>
          <a:xfrm>
            <a:off x="623132" y="2418834"/>
            <a:ext cx="4841553" cy="160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4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9334" y="829073"/>
            <a:ext cx="8825658" cy="892849"/>
          </a:xfrm>
        </p:spPr>
        <p:txBody>
          <a:bodyPr/>
          <a:lstStyle/>
          <a:p>
            <a:r>
              <a:rPr lang="en-GB" dirty="0" smtClean="0"/>
              <a:t>RUMUS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051995"/>
              </p:ext>
            </p:extLst>
          </p:nvPr>
        </p:nvGraphicFramePr>
        <p:xfrm>
          <a:off x="1476375" y="1676401"/>
          <a:ext cx="5910077" cy="4506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1866600" imgH="1422360" progId="Equation.DSMT4">
                  <p:embed/>
                </p:oleObj>
              </mc:Choice>
              <mc:Fallback>
                <p:oleObj name="Equation" r:id="rId3" imgW="186660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75" y="1676401"/>
                        <a:ext cx="5910077" cy="4506868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464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Soal</a:t>
            </a:r>
            <a:r>
              <a:rPr lang="en-GB" dirty="0" smtClean="0"/>
              <a:t> </a:t>
            </a:r>
            <a:r>
              <a:rPr lang="en-GB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79749"/>
            <a:ext cx="7980218" cy="3416300"/>
          </a:xfrm>
          <a:solidFill>
            <a:srgbClr val="92D050"/>
          </a:solidFill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400" b="1" dirty="0" err="1">
                <a:solidFill>
                  <a:schemeClr val="tx1"/>
                </a:solidFill>
              </a:rPr>
              <a:t>Tes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Matematika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diberikan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kepada</a:t>
            </a:r>
            <a:r>
              <a:rPr lang="en-GB" sz="2400" b="1" dirty="0">
                <a:solidFill>
                  <a:schemeClr val="tx1"/>
                </a:solidFill>
              </a:rPr>
              <a:t> 3 </a:t>
            </a:r>
            <a:r>
              <a:rPr lang="en-GB" sz="2400" b="1" dirty="0" err="1">
                <a:solidFill>
                  <a:schemeClr val="tx1"/>
                </a:solidFill>
              </a:rPr>
              <a:t>kelas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dengan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jumlah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siswa</a:t>
            </a:r>
            <a:r>
              <a:rPr lang="en-GB" sz="2400" b="1" dirty="0">
                <a:solidFill>
                  <a:schemeClr val="tx1"/>
                </a:solidFill>
              </a:rPr>
              <a:t> 100 orang. </a:t>
            </a:r>
            <a:r>
              <a:rPr lang="en-GB" sz="2400" b="1" dirty="0" err="1">
                <a:solidFill>
                  <a:schemeClr val="tx1"/>
                </a:solidFill>
              </a:rPr>
              <a:t>Nilai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rata-rata </a:t>
            </a:r>
            <a:r>
              <a:rPr lang="en-GB" sz="2400" b="1" dirty="0" err="1">
                <a:solidFill>
                  <a:schemeClr val="tx1"/>
                </a:solidFill>
              </a:rPr>
              <a:t>kelas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pertama</a:t>
            </a:r>
            <a:r>
              <a:rPr lang="en-GB" sz="2400" b="1" dirty="0">
                <a:solidFill>
                  <a:schemeClr val="tx1"/>
                </a:solidFill>
              </a:rPr>
              <a:t>, </a:t>
            </a:r>
            <a:r>
              <a:rPr lang="en-GB" sz="2400" b="1" dirty="0" err="1">
                <a:solidFill>
                  <a:schemeClr val="tx1"/>
                </a:solidFill>
              </a:rPr>
              <a:t>kedua</a:t>
            </a:r>
            <a:r>
              <a:rPr lang="en-GB" sz="2400" b="1" dirty="0">
                <a:solidFill>
                  <a:schemeClr val="tx1"/>
                </a:solidFill>
              </a:rPr>
              <a:t>, </a:t>
            </a:r>
            <a:r>
              <a:rPr lang="en-GB" sz="2400" b="1" dirty="0" err="1">
                <a:solidFill>
                  <a:schemeClr val="tx1"/>
                </a:solidFill>
              </a:rPr>
              <a:t>dan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ketiga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adalah</a:t>
            </a:r>
            <a:r>
              <a:rPr lang="en-GB" sz="2400" b="1" dirty="0">
                <a:solidFill>
                  <a:schemeClr val="tx1"/>
                </a:solidFill>
              </a:rPr>
              <a:t> 8; 7,5; </a:t>
            </a:r>
            <a:r>
              <a:rPr lang="en-GB" sz="2400" b="1" dirty="0" err="1">
                <a:solidFill>
                  <a:schemeClr val="tx1"/>
                </a:solidFill>
              </a:rPr>
              <a:t>dan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7. </a:t>
            </a:r>
            <a:r>
              <a:rPr lang="en-GB" sz="2400" b="1" dirty="0" err="1" smtClean="0">
                <a:solidFill>
                  <a:schemeClr val="tx1"/>
                </a:solidFill>
              </a:rPr>
              <a:t>Banyaknya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siswa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kelas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pertama</a:t>
            </a:r>
            <a:r>
              <a:rPr lang="en-GB" sz="2400" b="1" dirty="0">
                <a:solidFill>
                  <a:schemeClr val="tx1"/>
                </a:solidFill>
              </a:rPr>
              <a:t> 30 </a:t>
            </a:r>
            <a:r>
              <a:rPr lang="en-GB" sz="2400" b="1" dirty="0" smtClean="0">
                <a:solidFill>
                  <a:schemeClr val="tx1"/>
                </a:solidFill>
              </a:rPr>
              <a:t>orang </a:t>
            </a:r>
            <a:r>
              <a:rPr lang="en-GB" sz="2400" b="1" dirty="0" err="1" smtClean="0">
                <a:solidFill>
                  <a:schemeClr val="tx1"/>
                </a:solidFill>
              </a:rPr>
              <a:t>dan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kelas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kedua</a:t>
            </a:r>
            <a:r>
              <a:rPr lang="en-GB" sz="2400" b="1" dirty="0" smtClean="0">
                <a:solidFill>
                  <a:schemeClr val="tx1"/>
                </a:solidFill>
              </a:rPr>
              <a:t> 32 orang. </a:t>
            </a:r>
            <a:r>
              <a:rPr lang="en-GB" sz="2400" b="1" dirty="0" err="1" smtClean="0">
                <a:solidFill>
                  <a:schemeClr val="tx1"/>
                </a:solidFill>
              </a:rPr>
              <a:t>Tentukan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nilai</a:t>
            </a:r>
            <a:r>
              <a:rPr lang="en-GB" sz="2400" b="1" dirty="0" smtClean="0">
                <a:solidFill>
                  <a:schemeClr val="tx1"/>
                </a:solidFill>
              </a:rPr>
              <a:t> rata-rata </a:t>
            </a:r>
            <a:r>
              <a:rPr lang="en-GB" sz="2400" b="1" dirty="0" err="1" smtClean="0">
                <a:solidFill>
                  <a:schemeClr val="tx1"/>
                </a:solidFill>
              </a:rPr>
              <a:t>seluruh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siswa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tersebut</a:t>
            </a:r>
            <a:r>
              <a:rPr lang="en-GB" sz="2400" b="1" dirty="0" smtClean="0">
                <a:solidFill>
                  <a:schemeClr val="tx1"/>
                </a:solidFill>
              </a:rPr>
              <a:t>.</a:t>
            </a:r>
            <a:endParaRPr lang="en-GB" sz="2400" b="1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44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300" y="2708275"/>
            <a:ext cx="8761413" cy="34163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288881"/>
              </p:ext>
            </p:extLst>
          </p:nvPr>
        </p:nvGraphicFramePr>
        <p:xfrm>
          <a:off x="1154954" y="2708275"/>
          <a:ext cx="3905250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3" imgW="1587240" imgH="1346040" progId="Equation.DSMT4">
                  <p:embed/>
                </p:oleObj>
              </mc:Choice>
              <mc:Fallback>
                <p:oleObj name="Equation" r:id="rId3" imgW="158724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4954" y="2708275"/>
                        <a:ext cx="3905250" cy="331152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12061"/>
              </p:ext>
            </p:extLst>
          </p:nvPr>
        </p:nvGraphicFramePr>
        <p:xfrm>
          <a:off x="6785181" y="2771775"/>
          <a:ext cx="1593850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5" imgW="647640" imgH="647640" progId="Equation.DSMT4">
                  <p:embed/>
                </p:oleObj>
              </mc:Choice>
              <mc:Fallback>
                <p:oleObj name="Equation" r:id="rId5" imgW="64764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85181" y="2771775"/>
                        <a:ext cx="1593850" cy="1592262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022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010945"/>
              </p:ext>
            </p:extLst>
          </p:nvPr>
        </p:nvGraphicFramePr>
        <p:xfrm>
          <a:off x="1154954" y="2418834"/>
          <a:ext cx="7413625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3" imgW="3047760" imgH="1726920" progId="Equation.DSMT4">
                  <p:embed/>
                </p:oleObj>
              </mc:Choice>
              <mc:Fallback>
                <p:oleObj name="Equation" r:id="rId3" imgW="304776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4954" y="2418834"/>
                        <a:ext cx="7413625" cy="420211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54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Soal</a:t>
            </a:r>
            <a:r>
              <a:rPr lang="en-GB" dirty="0" smtClean="0"/>
              <a:t> </a:t>
            </a:r>
            <a:r>
              <a:rPr lang="en-GB" dirty="0"/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825114" y="2658854"/>
            <a:ext cx="9421091" cy="286232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 err="1"/>
              <a:t>Tes</a:t>
            </a:r>
            <a:r>
              <a:rPr lang="en-GB" sz="2400" b="1" dirty="0"/>
              <a:t> </a:t>
            </a:r>
            <a:r>
              <a:rPr lang="en-GB" sz="2400" b="1" dirty="0" err="1"/>
              <a:t>Matematika</a:t>
            </a:r>
            <a:r>
              <a:rPr lang="en-GB" sz="2400" b="1" dirty="0"/>
              <a:t> </a:t>
            </a:r>
            <a:r>
              <a:rPr lang="en-GB" sz="2400" b="1" dirty="0" err="1"/>
              <a:t>diberikan</a:t>
            </a:r>
            <a:r>
              <a:rPr lang="en-GB" sz="2400" b="1" dirty="0"/>
              <a:t> </a:t>
            </a:r>
            <a:r>
              <a:rPr lang="en-GB" sz="2400" b="1" dirty="0" err="1"/>
              <a:t>kepada</a:t>
            </a:r>
            <a:r>
              <a:rPr lang="en-GB" sz="2400" b="1" dirty="0"/>
              <a:t> 3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dengan</a:t>
            </a:r>
            <a:r>
              <a:rPr lang="en-GB" sz="2400" b="1" dirty="0"/>
              <a:t> </a:t>
            </a:r>
            <a:r>
              <a:rPr lang="en-GB" sz="2400" b="1" dirty="0" err="1"/>
              <a:t>jumlah</a:t>
            </a:r>
            <a:r>
              <a:rPr lang="en-GB" sz="2400" b="1" dirty="0"/>
              <a:t> </a:t>
            </a:r>
            <a:r>
              <a:rPr lang="en-GB" sz="2400" b="1" dirty="0" err="1"/>
              <a:t>siswa</a:t>
            </a:r>
            <a:r>
              <a:rPr lang="en-GB" sz="2400" b="1" dirty="0"/>
              <a:t> 100 orang. </a:t>
            </a:r>
            <a:r>
              <a:rPr lang="en-GB" sz="2400" b="1" dirty="0" err="1"/>
              <a:t>Nilai</a:t>
            </a:r>
            <a:r>
              <a:rPr lang="en-GB" sz="2400" b="1" dirty="0"/>
              <a:t> rata-rata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pertama</a:t>
            </a:r>
            <a:r>
              <a:rPr lang="en-GB" sz="2400" b="1" dirty="0"/>
              <a:t>, </a:t>
            </a:r>
            <a:r>
              <a:rPr lang="en-GB" sz="2400" b="1" dirty="0" err="1"/>
              <a:t>kedua</a:t>
            </a:r>
            <a:r>
              <a:rPr lang="en-GB" sz="2400" b="1" dirty="0"/>
              <a:t>, </a:t>
            </a:r>
            <a:r>
              <a:rPr lang="en-GB" sz="2400" b="1" dirty="0" err="1"/>
              <a:t>dan</a:t>
            </a:r>
            <a:r>
              <a:rPr lang="en-GB" sz="2400" b="1" dirty="0"/>
              <a:t> </a:t>
            </a:r>
            <a:r>
              <a:rPr lang="en-GB" sz="2400" b="1" dirty="0" err="1"/>
              <a:t>ketiga</a:t>
            </a:r>
            <a:r>
              <a:rPr lang="en-GB" sz="2400" b="1" dirty="0"/>
              <a:t> </a:t>
            </a:r>
            <a:r>
              <a:rPr lang="en-GB" sz="2400" b="1" dirty="0" err="1"/>
              <a:t>adalah</a:t>
            </a:r>
            <a:r>
              <a:rPr lang="en-GB" sz="2400" b="1" dirty="0"/>
              <a:t> 8; 7,5; </a:t>
            </a:r>
            <a:r>
              <a:rPr lang="en-GB" sz="2400" b="1" dirty="0" err="1"/>
              <a:t>dan</a:t>
            </a:r>
            <a:r>
              <a:rPr lang="en-GB" sz="2400" b="1" dirty="0"/>
              <a:t> 7. </a:t>
            </a:r>
            <a:r>
              <a:rPr lang="en-GB" sz="2400" b="1" dirty="0" err="1"/>
              <a:t>Banyaknya</a:t>
            </a:r>
            <a:r>
              <a:rPr lang="en-GB" sz="2400" b="1" dirty="0"/>
              <a:t> </a:t>
            </a:r>
            <a:r>
              <a:rPr lang="en-GB" sz="2400" b="1" dirty="0" err="1"/>
              <a:t>siswa</a:t>
            </a:r>
            <a:r>
              <a:rPr lang="en-GB" sz="2400" b="1" dirty="0"/>
              <a:t>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pertama</a:t>
            </a:r>
            <a:r>
              <a:rPr lang="en-GB" sz="2400" b="1" dirty="0"/>
              <a:t> 30 orang </a:t>
            </a:r>
            <a:r>
              <a:rPr lang="en-GB" sz="2400" b="1" dirty="0" err="1"/>
              <a:t>dan</a:t>
            </a:r>
            <a:r>
              <a:rPr lang="en-GB" sz="2400" b="1" dirty="0"/>
              <a:t>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kedua</a:t>
            </a:r>
            <a:r>
              <a:rPr lang="en-GB" sz="2400" b="1" dirty="0"/>
              <a:t> 32 orang. </a:t>
            </a:r>
            <a:r>
              <a:rPr lang="en-GB" sz="2400" b="1" dirty="0" err="1"/>
              <a:t>Tentukan</a:t>
            </a:r>
            <a:r>
              <a:rPr lang="en-GB" sz="2400" b="1" dirty="0"/>
              <a:t> </a:t>
            </a:r>
            <a:r>
              <a:rPr lang="en-GB" sz="2400" b="1" dirty="0" err="1"/>
              <a:t>nilai</a:t>
            </a:r>
            <a:r>
              <a:rPr lang="en-GB" sz="2400" b="1" dirty="0"/>
              <a:t> rata-rata </a:t>
            </a:r>
            <a:r>
              <a:rPr lang="en-GB" sz="2400" b="1" dirty="0" err="1" smtClean="0"/>
              <a:t>gabungan</a:t>
            </a:r>
            <a:r>
              <a:rPr lang="en-GB" sz="2400" b="1" dirty="0" smtClean="0"/>
              <a:t> </a:t>
            </a:r>
            <a:r>
              <a:rPr lang="en-GB" sz="2400" b="1" dirty="0" err="1"/>
              <a:t>siswa</a:t>
            </a:r>
            <a:r>
              <a:rPr lang="en-GB" sz="2400" b="1" dirty="0"/>
              <a:t> </a:t>
            </a:r>
            <a:r>
              <a:rPr lang="en-GB" sz="2400" b="1" dirty="0" err="1" smtClean="0"/>
              <a:t>kelas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pertama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dan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kedua</a:t>
            </a:r>
            <a:r>
              <a:rPr lang="en-GB" sz="2400" b="1" dirty="0" smtClean="0"/>
              <a:t>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989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14889"/>
              </p:ext>
            </p:extLst>
          </p:nvPr>
        </p:nvGraphicFramePr>
        <p:xfrm>
          <a:off x="970223" y="2418834"/>
          <a:ext cx="10071101" cy="423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3" imgW="4140000" imgH="1739880" progId="Equation.DSMT4">
                  <p:embed/>
                </p:oleObj>
              </mc:Choice>
              <mc:Fallback>
                <p:oleObj name="Equation" r:id="rId3" imgW="414000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0223" y="2418834"/>
                        <a:ext cx="10071101" cy="423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222606"/>
              </p:ext>
            </p:extLst>
          </p:nvPr>
        </p:nvGraphicFramePr>
        <p:xfrm>
          <a:off x="7664285" y="2603500"/>
          <a:ext cx="2436813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5" imgW="990360" imgH="1117440" progId="Equation.DSMT4">
                  <p:embed/>
                </p:oleObj>
              </mc:Choice>
              <mc:Fallback>
                <p:oleObj name="Equation" r:id="rId5" imgW="99036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64285" y="2603500"/>
                        <a:ext cx="2436813" cy="2747962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03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Soal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25114" y="2658854"/>
            <a:ext cx="9421091" cy="2862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 err="1"/>
              <a:t>Tes</a:t>
            </a:r>
            <a:r>
              <a:rPr lang="en-GB" sz="2400" b="1" dirty="0"/>
              <a:t> </a:t>
            </a:r>
            <a:r>
              <a:rPr lang="en-GB" sz="2400" b="1" dirty="0" err="1"/>
              <a:t>Matematika</a:t>
            </a:r>
            <a:r>
              <a:rPr lang="en-GB" sz="2400" b="1" dirty="0"/>
              <a:t> </a:t>
            </a:r>
            <a:r>
              <a:rPr lang="en-GB" sz="2400" b="1" dirty="0" err="1"/>
              <a:t>diberikan</a:t>
            </a:r>
            <a:r>
              <a:rPr lang="en-GB" sz="2400" b="1" dirty="0"/>
              <a:t> </a:t>
            </a:r>
            <a:r>
              <a:rPr lang="en-GB" sz="2400" b="1" dirty="0" err="1"/>
              <a:t>kepada</a:t>
            </a:r>
            <a:r>
              <a:rPr lang="en-GB" sz="2400" b="1" dirty="0"/>
              <a:t> 3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dengan</a:t>
            </a:r>
            <a:r>
              <a:rPr lang="en-GB" sz="2400" b="1" dirty="0"/>
              <a:t> </a:t>
            </a:r>
            <a:r>
              <a:rPr lang="en-GB" sz="2400" b="1" dirty="0" err="1"/>
              <a:t>jumlah</a:t>
            </a:r>
            <a:r>
              <a:rPr lang="en-GB" sz="2400" b="1" dirty="0"/>
              <a:t> </a:t>
            </a:r>
            <a:r>
              <a:rPr lang="en-GB" sz="2400" b="1" dirty="0" err="1"/>
              <a:t>siswa</a:t>
            </a:r>
            <a:r>
              <a:rPr lang="en-GB" sz="2400" b="1" dirty="0"/>
              <a:t> 100 orang. </a:t>
            </a:r>
            <a:r>
              <a:rPr lang="en-GB" sz="2400" b="1" dirty="0" err="1"/>
              <a:t>Nilai</a:t>
            </a:r>
            <a:r>
              <a:rPr lang="en-GB" sz="2400" b="1" dirty="0"/>
              <a:t> rata-rata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pertama</a:t>
            </a:r>
            <a:r>
              <a:rPr lang="en-GB" sz="2400" b="1" dirty="0"/>
              <a:t>, </a:t>
            </a:r>
            <a:r>
              <a:rPr lang="en-GB" sz="2400" b="1" dirty="0" err="1"/>
              <a:t>kedua</a:t>
            </a:r>
            <a:r>
              <a:rPr lang="en-GB" sz="2400" b="1" dirty="0"/>
              <a:t>, </a:t>
            </a:r>
            <a:r>
              <a:rPr lang="en-GB" sz="2400" b="1" dirty="0" err="1"/>
              <a:t>dan</a:t>
            </a:r>
            <a:r>
              <a:rPr lang="en-GB" sz="2400" b="1" dirty="0"/>
              <a:t> </a:t>
            </a:r>
            <a:r>
              <a:rPr lang="en-GB" sz="2400" b="1" dirty="0" err="1"/>
              <a:t>ketiga</a:t>
            </a:r>
            <a:r>
              <a:rPr lang="en-GB" sz="2400" b="1" dirty="0"/>
              <a:t> </a:t>
            </a:r>
            <a:r>
              <a:rPr lang="en-GB" sz="2400" b="1" dirty="0" err="1"/>
              <a:t>adalah</a:t>
            </a:r>
            <a:r>
              <a:rPr lang="en-GB" sz="2400" b="1" dirty="0"/>
              <a:t> 8; 7,5; </a:t>
            </a:r>
            <a:r>
              <a:rPr lang="en-GB" sz="2400" b="1" dirty="0" err="1"/>
              <a:t>dan</a:t>
            </a:r>
            <a:r>
              <a:rPr lang="en-GB" sz="2400" b="1" dirty="0"/>
              <a:t> 7. </a:t>
            </a:r>
            <a:r>
              <a:rPr lang="en-GB" sz="2400" b="1" dirty="0" err="1"/>
              <a:t>Banyaknya</a:t>
            </a:r>
            <a:r>
              <a:rPr lang="en-GB" sz="2400" b="1" dirty="0"/>
              <a:t> </a:t>
            </a:r>
            <a:r>
              <a:rPr lang="en-GB" sz="2400" b="1" dirty="0" err="1"/>
              <a:t>siswa</a:t>
            </a:r>
            <a:r>
              <a:rPr lang="en-GB" sz="2400" b="1" dirty="0"/>
              <a:t>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pertama</a:t>
            </a:r>
            <a:r>
              <a:rPr lang="en-GB" sz="2400" b="1" dirty="0"/>
              <a:t> 30 orang </a:t>
            </a:r>
            <a:r>
              <a:rPr lang="en-GB" sz="2400" b="1" dirty="0" err="1"/>
              <a:t>dan</a:t>
            </a:r>
            <a:r>
              <a:rPr lang="en-GB" sz="2400" b="1" dirty="0"/>
              <a:t> </a:t>
            </a:r>
            <a:r>
              <a:rPr lang="en-GB" sz="2400" b="1" dirty="0" err="1"/>
              <a:t>kelas</a:t>
            </a:r>
            <a:r>
              <a:rPr lang="en-GB" sz="2400" b="1" dirty="0"/>
              <a:t> </a:t>
            </a:r>
            <a:r>
              <a:rPr lang="en-GB" sz="2400" b="1" dirty="0" err="1"/>
              <a:t>kedua</a:t>
            </a:r>
            <a:r>
              <a:rPr lang="en-GB" sz="2400" b="1" dirty="0"/>
              <a:t> 32 orang. </a:t>
            </a:r>
            <a:r>
              <a:rPr lang="en-GB" sz="2400" b="1" dirty="0" err="1"/>
              <a:t>Tentukan</a:t>
            </a:r>
            <a:r>
              <a:rPr lang="en-GB" sz="2400" b="1" dirty="0"/>
              <a:t> </a:t>
            </a:r>
            <a:r>
              <a:rPr lang="en-GB" sz="2400" b="1" dirty="0" err="1"/>
              <a:t>nilai</a:t>
            </a:r>
            <a:r>
              <a:rPr lang="en-GB" sz="2400" b="1" dirty="0"/>
              <a:t> rata-rata </a:t>
            </a:r>
            <a:r>
              <a:rPr lang="en-GB" sz="2400" b="1" dirty="0" err="1" smtClean="0"/>
              <a:t>gabungan</a:t>
            </a:r>
            <a:r>
              <a:rPr lang="en-GB" sz="2400" b="1" dirty="0" smtClean="0"/>
              <a:t> </a:t>
            </a:r>
            <a:r>
              <a:rPr lang="en-GB" sz="2400" b="1" dirty="0" err="1"/>
              <a:t>siswa</a:t>
            </a:r>
            <a:r>
              <a:rPr lang="en-GB" sz="2400" b="1" dirty="0"/>
              <a:t> </a:t>
            </a:r>
            <a:r>
              <a:rPr lang="en-GB" sz="2400" b="1" dirty="0" err="1" smtClean="0"/>
              <a:t>kelas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pertama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dan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ketiga</a:t>
            </a:r>
            <a:r>
              <a:rPr lang="en-GB" sz="2400" b="1" dirty="0" smtClean="0"/>
              <a:t>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8661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Pembahasan</a:t>
            </a:r>
            <a:r>
              <a:rPr lang="en-GB" dirty="0" smtClean="0"/>
              <a:t> </a:t>
            </a:r>
            <a:r>
              <a:rPr lang="en-GB" dirty="0" err="1" smtClean="0"/>
              <a:t>Soal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223" y="2418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495641"/>
              </p:ext>
            </p:extLst>
          </p:nvPr>
        </p:nvGraphicFramePr>
        <p:xfrm>
          <a:off x="970223" y="2418834"/>
          <a:ext cx="10101263" cy="423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3" imgW="4152600" imgH="1739880" progId="Equation.DSMT4">
                  <p:embed/>
                </p:oleObj>
              </mc:Choice>
              <mc:Fallback>
                <p:oleObj name="Equation" r:id="rId3" imgW="415260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0223" y="2418834"/>
                        <a:ext cx="10101263" cy="423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013626"/>
              </p:ext>
            </p:extLst>
          </p:nvPr>
        </p:nvGraphicFramePr>
        <p:xfrm>
          <a:off x="7667625" y="2798763"/>
          <a:ext cx="2373313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5" imgW="965160" imgH="1117440" progId="Equation.DSMT4">
                  <p:embed/>
                </p:oleObj>
              </mc:Choice>
              <mc:Fallback>
                <p:oleObj name="Equation" r:id="rId5" imgW="96516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67625" y="2798763"/>
                        <a:ext cx="2373313" cy="2747962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257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404</TotalTime>
  <Words>326</Words>
  <Application>Microsoft Office PowerPoint</Application>
  <PresentationFormat>Widescreen</PresentationFormat>
  <Paragraphs>41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Wingdings 3</vt:lpstr>
      <vt:lpstr>Ion Boardroom</vt:lpstr>
      <vt:lpstr>Equation</vt:lpstr>
      <vt:lpstr>MathType 6.0 Equation</vt:lpstr>
      <vt:lpstr>PENERAPAN MEAN  (SOAL CERITA)</vt:lpstr>
      <vt:lpstr>RUMUS</vt:lpstr>
      <vt:lpstr>Soal 1</vt:lpstr>
      <vt:lpstr>Pembahasan Soal 1</vt:lpstr>
      <vt:lpstr>Pembahasan Soal 1</vt:lpstr>
      <vt:lpstr>Soal 2</vt:lpstr>
      <vt:lpstr>Pembahasan Soal 2</vt:lpstr>
      <vt:lpstr>Soal 3</vt:lpstr>
      <vt:lpstr>Pembahasan Soal 3</vt:lpstr>
      <vt:lpstr>Soal 4</vt:lpstr>
      <vt:lpstr>Pembahasan Soal 4</vt:lpstr>
      <vt:lpstr>Pembahasan Soal 4</vt:lpstr>
      <vt:lpstr>Soal 5</vt:lpstr>
      <vt:lpstr>Pembahasan Soal 5</vt:lpstr>
      <vt:lpstr>Pembahasan Soal 5</vt:lpstr>
      <vt:lpstr>Soal 6</vt:lpstr>
      <vt:lpstr>Pembahasan Soal 6</vt:lpstr>
      <vt:lpstr>Soal 7</vt:lpstr>
      <vt:lpstr>Pembahasan Soal 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BAGIAN 1</dc:title>
  <dc:creator>lenovo</dc:creator>
  <cp:lastModifiedBy>lenovo</cp:lastModifiedBy>
  <cp:revision>42</cp:revision>
  <dcterms:created xsi:type="dcterms:W3CDTF">2020-10-29T06:20:08Z</dcterms:created>
  <dcterms:modified xsi:type="dcterms:W3CDTF">2020-11-07T03:33:04Z</dcterms:modified>
</cp:coreProperties>
</file>