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65" r:id="rId3"/>
    <p:sldId id="266" r:id="rId4"/>
    <p:sldId id="258" r:id="rId5"/>
    <p:sldId id="259" r:id="rId6"/>
    <p:sldId id="263" r:id="rId7"/>
    <p:sldId id="260" r:id="rId8"/>
    <p:sldId id="261" r:id="rId9"/>
    <p:sldId id="262" r:id="rId10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F96D7DD9-549A-43CA-83CB-88099F80B3E9}" type="datetimeFigureOut">
              <a:rPr lang="id-ID" smtClean="0"/>
              <a:t>24/07/2021</a:t>
            </a:fld>
            <a:endParaRPr lang="id-ID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id-ID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2FCF0292-CC75-4162-8875-0F52037E42CB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D7DD9-549A-43CA-83CB-88099F80B3E9}" type="datetimeFigureOut">
              <a:rPr lang="id-ID" smtClean="0"/>
              <a:t>24/07/2021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CF0292-CC75-4162-8875-0F52037E42CB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D7DD9-549A-43CA-83CB-88099F80B3E9}" type="datetimeFigureOut">
              <a:rPr lang="id-ID" smtClean="0"/>
              <a:t>24/07/2021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CF0292-CC75-4162-8875-0F52037E42CB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D7DD9-549A-43CA-83CB-88099F80B3E9}" type="datetimeFigureOut">
              <a:rPr lang="id-ID" smtClean="0"/>
              <a:t>24/07/2021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CF0292-CC75-4162-8875-0F52037E42CB}" type="slidenum">
              <a:rPr lang="id-ID" smtClean="0"/>
              <a:t>‹#›</a:t>
            </a:fld>
            <a:endParaRPr lang="id-ID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D7DD9-549A-43CA-83CB-88099F80B3E9}" type="datetimeFigureOut">
              <a:rPr lang="id-ID" smtClean="0"/>
              <a:t>24/07/2021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CF0292-CC75-4162-8875-0F52037E42CB}" type="slidenum">
              <a:rPr lang="id-ID" smtClean="0"/>
              <a:t>‹#›</a:t>
            </a:fld>
            <a:endParaRPr lang="id-ID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D7DD9-549A-43CA-83CB-88099F80B3E9}" type="datetimeFigureOut">
              <a:rPr lang="id-ID" smtClean="0"/>
              <a:t>24/07/2021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CF0292-CC75-4162-8875-0F52037E42CB}" type="slidenum">
              <a:rPr lang="id-ID" smtClean="0"/>
              <a:t>‹#›</a:t>
            </a:fld>
            <a:endParaRPr lang="id-ID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D7DD9-549A-43CA-83CB-88099F80B3E9}" type="datetimeFigureOut">
              <a:rPr lang="id-ID" smtClean="0"/>
              <a:t>24/07/2021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CF0292-CC75-4162-8875-0F52037E42CB}" type="slidenum">
              <a:rPr lang="id-ID" smtClean="0"/>
              <a:t>‹#›</a:t>
            </a:fld>
            <a:endParaRPr lang="id-ID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D7DD9-549A-43CA-83CB-88099F80B3E9}" type="datetimeFigureOut">
              <a:rPr lang="id-ID" smtClean="0"/>
              <a:t>24/07/2021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CF0292-CC75-4162-8875-0F52037E42CB}" type="slidenum">
              <a:rPr lang="id-ID" smtClean="0"/>
              <a:t>‹#›</a:t>
            </a:fld>
            <a:endParaRPr lang="id-ID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D7DD9-549A-43CA-83CB-88099F80B3E9}" type="datetimeFigureOut">
              <a:rPr lang="id-ID" smtClean="0"/>
              <a:t>24/07/2021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CF0292-CC75-4162-8875-0F52037E42CB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F96D7DD9-549A-43CA-83CB-88099F80B3E9}" type="datetimeFigureOut">
              <a:rPr lang="id-ID" smtClean="0"/>
              <a:t>24/07/2021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CF0292-CC75-4162-8875-0F52037E42CB}" type="slidenum">
              <a:rPr lang="id-ID" smtClean="0"/>
              <a:t>‹#›</a:t>
            </a:fld>
            <a:endParaRPr lang="id-ID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F96D7DD9-549A-43CA-83CB-88099F80B3E9}" type="datetimeFigureOut">
              <a:rPr lang="id-ID" smtClean="0"/>
              <a:t>24/07/2021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2FCF0292-CC75-4162-8875-0F52037E42CB}" type="slidenum">
              <a:rPr lang="id-ID" smtClean="0"/>
              <a:t>‹#›</a:t>
            </a:fld>
            <a:endParaRPr lang="id-ID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F96D7DD9-549A-43CA-83CB-88099F80B3E9}" type="datetimeFigureOut">
              <a:rPr lang="id-ID" smtClean="0"/>
              <a:t>24/07/2021</a:t>
            </a:fld>
            <a:endParaRPr lang="id-ID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id-ID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2FCF0292-CC75-4162-8875-0F52037E42CB}" type="slidenum">
              <a:rPr lang="id-ID" smtClean="0"/>
              <a:t>‹#›</a:t>
            </a:fld>
            <a:endParaRPr lang="id-ID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4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jpeg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28662" y="2071678"/>
            <a:ext cx="7772400" cy="1470025"/>
          </a:xfrm>
        </p:spPr>
        <p:txBody>
          <a:bodyPr>
            <a:noAutofit/>
          </a:bodyPr>
          <a:lstStyle/>
          <a:p>
            <a:r>
              <a:rPr lang="id-ID" sz="4000" dirty="0"/>
              <a:t>PENDAPATAN PER KAPITA</a:t>
            </a:r>
            <a:br>
              <a:rPr lang="id-ID" sz="4000" dirty="0"/>
            </a:br>
            <a:r>
              <a:rPr lang="id-ID" sz="4000" i="1" dirty="0"/>
              <a:t>atau </a:t>
            </a:r>
            <a:r>
              <a:rPr lang="id-ID" sz="4000" dirty="0"/>
              <a:t> INCOME PER CAPITA (IPC)</a:t>
            </a:r>
            <a:br>
              <a:rPr lang="id-ID" sz="4000" dirty="0"/>
            </a:br>
            <a:endParaRPr lang="id-ID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pPr>
              <a:spcBef>
                <a:spcPts val="0"/>
              </a:spcBef>
            </a:pPr>
            <a:r>
              <a:rPr lang="en-US" b="1" dirty="0" err="1"/>
              <a:t>Tujuan</a:t>
            </a:r>
            <a:r>
              <a:rPr lang="en-US" b="1" dirty="0"/>
              <a:t> </a:t>
            </a:r>
            <a:r>
              <a:rPr lang="en-US" b="1" dirty="0" err="1"/>
              <a:t>Pembelajaran</a:t>
            </a:r>
            <a:endParaRPr lang="en-US" b="1" dirty="0"/>
          </a:p>
          <a:p>
            <a:pPr>
              <a:spcBef>
                <a:spcPts val="0"/>
              </a:spcBef>
            </a:pPr>
            <a:r>
              <a:rPr lang="en-US" b="1" dirty="0" err="1"/>
              <a:t>Dengan</a:t>
            </a:r>
            <a:r>
              <a:rPr lang="en-US" b="1" dirty="0"/>
              <a:t> </a:t>
            </a:r>
            <a:r>
              <a:rPr lang="en-US" b="1" dirty="0" err="1"/>
              <a:t>mempelajari</a:t>
            </a:r>
            <a:r>
              <a:rPr lang="en-US" b="1" dirty="0"/>
              <a:t> </a:t>
            </a:r>
            <a:r>
              <a:rPr lang="en-US" b="1" dirty="0" err="1"/>
              <a:t>bab</a:t>
            </a:r>
            <a:r>
              <a:rPr lang="en-US" b="1" dirty="0"/>
              <a:t> </a:t>
            </a:r>
            <a:r>
              <a:rPr lang="en-US" b="1" dirty="0" err="1"/>
              <a:t>ini</a:t>
            </a:r>
            <a:r>
              <a:rPr lang="en-US" b="1" dirty="0"/>
              <a:t>, </a:t>
            </a:r>
            <a:r>
              <a:rPr lang="en-US" b="1" dirty="0" err="1"/>
              <a:t>Anda</a:t>
            </a:r>
            <a:r>
              <a:rPr lang="en-US" b="1" dirty="0"/>
              <a:t> </a:t>
            </a:r>
            <a:r>
              <a:rPr lang="en-US" b="1" dirty="0" err="1"/>
              <a:t>diharapkan</a:t>
            </a:r>
            <a:r>
              <a:rPr lang="en-US" b="1" dirty="0"/>
              <a:t> </a:t>
            </a:r>
            <a:r>
              <a:rPr lang="en-US" b="1" dirty="0" err="1"/>
              <a:t>mampu</a:t>
            </a:r>
            <a:r>
              <a:rPr lang="en-US" b="1" dirty="0"/>
              <a:t>:</a:t>
            </a:r>
          </a:p>
          <a:p>
            <a:pPr>
              <a:spcBef>
                <a:spcPts val="0"/>
              </a:spcBef>
            </a:pPr>
            <a:r>
              <a:rPr lang="id-ID" b="1" dirty="0"/>
              <a:t>Menjelaskan</a:t>
            </a:r>
            <a:r>
              <a:rPr lang="en-US" b="1" dirty="0"/>
              <a:t> </a:t>
            </a:r>
            <a:r>
              <a:rPr lang="id-ID" b="1" dirty="0"/>
              <a:t>p</a:t>
            </a:r>
            <a:r>
              <a:rPr lang="en-US" b="1" dirty="0" err="1"/>
              <a:t>endapatan</a:t>
            </a:r>
            <a:r>
              <a:rPr lang="en-US" b="1" dirty="0"/>
              <a:t> per</a:t>
            </a:r>
            <a:r>
              <a:rPr lang="id-ID" b="1" dirty="0"/>
              <a:t> </a:t>
            </a:r>
            <a:r>
              <a:rPr lang="en-US" b="1" dirty="0" err="1"/>
              <a:t>kapita</a:t>
            </a:r>
            <a:endParaRPr lang="id-ID" b="1" dirty="0"/>
          </a:p>
          <a:p>
            <a:endParaRPr lang="id-ID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A8022055-C8F7-4A46-A6F1-8C1BCCEF683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34794" t="23945" r="19587" b="17187"/>
          <a:stretch/>
        </p:blipFill>
        <p:spPr>
          <a:xfrm>
            <a:off x="251521" y="476672"/>
            <a:ext cx="8435280" cy="59046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42697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FEF2E99E-0EAD-46A9-9D6E-88249993F2B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33005" t="23945" r="18693" b="14006"/>
          <a:stretch/>
        </p:blipFill>
        <p:spPr>
          <a:xfrm>
            <a:off x="611560" y="476672"/>
            <a:ext cx="7776863" cy="60486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83807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1975"/>
          </a:xfrm>
        </p:spPr>
        <p:txBody>
          <a:bodyPr rtlCol="0">
            <a:no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ID" sz="2800" b="1" dirty="0" err="1"/>
              <a:t>Pendapatan</a:t>
            </a:r>
            <a:r>
              <a:rPr lang="en-ID" sz="2800" b="1" dirty="0"/>
              <a:t> per </a:t>
            </a:r>
            <a:r>
              <a:rPr lang="en-ID" sz="2800" b="1" dirty="0" err="1"/>
              <a:t>Kapita</a:t>
            </a:r>
            <a:endParaRPr lang="en-US" sz="2800" b="1" dirty="0"/>
          </a:p>
        </p:txBody>
      </p:sp>
      <p:sp>
        <p:nvSpPr>
          <p:cNvPr id="7174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7176" name="Rectangle 5"/>
          <p:cNvSpPr>
            <a:spLocks noChangeArrowheads="1"/>
          </p:cNvSpPr>
          <p:nvPr/>
        </p:nvSpPr>
        <p:spPr bwMode="auto">
          <a:xfrm>
            <a:off x="0" y="8286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33400" y="838200"/>
            <a:ext cx="8153400" cy="923330"/>
          </a:xfrm>
          <a:prstGeom prst="rect">
            <a:avLst/>
          </a:prstGeom>
          <a:effectLst>
            <a:outerShdw blurRad="40000" dist="20000" dir="5400000" rotWithShape="0">
              <a:srgbClr val="000000">
                <a:alpha val="38000"/>
              </a:srgbClr>
            </a:outerShdw>
            <a:reflection blurRad="6350" stA="52000" endA="300" endPos="35000" dir="5400000" sy="-100000" algn="bl" rotWithShape="0"/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/>
            <a:r>
              <a:rPr lang="en-ID" dirty="0" err="1"/>
              <a:t>Pendapatan</a:t>
            </a:r>
            <a:r>
              <a:rPr lang="en-ID" dirty="0"/>
              <a:t> per </a:t>
            </a:r>
            <a:r>
              <a:rPr lang="en-ID" dirty="0" err="1"/>
              <a:t>kapita</a:t>
            </a:r>
            <a:r>
              <a:rPr lang="en-ID" dirty="0"/>
              <a:t> </a:t>
            </a:r>
            <a:r>
              <a:rPr lang="en-ID" dirty="0" err="1"/>
              <a:t>adalah</a:t>
            </a:r>
            <a:r>
              <a:rPr lang="en-ID" dirty="0"/>
              <a:t> </a:t>
            </a:r>
            <a:r>
              <a:rPr lang="en-ID" dirty="0" err="1"/>
              <a:t>tingkat</a:t>
            </a:r>
            <a:r>
              <a:rPr lang="en-ID" dirty="0"/>
              <a:t> rata-rata </a:t>
            </a:r>
            <a:r>
              <a:rPr lang="en-ID" dirty="0" err="1"/>
              <a:t>pendapatan</a:t>
            </a:r>
            <a:r>
              <a:rPr lang="en-ID" dirty="0"/>
              <a:t> </a:t>
            </a:r>
            <a:r>
              <a:rPr lang="en-ID" dirty="0" err="1"/>
              <a:t>penduduk</a:t>
            </a:r>
            <a:r>
              <a:rPr lang="en-ID" dirty="0"/>
              <a:t> </a:t>
            </a:r>
            <a:r>
              <a:rPr lang="en-ID" dirty="0" err="1"/>
              <a:t>suatu</a:t>
            </a:r>
            <a:r>
              <a:rPr lang="en-ID" dirty="0"/>
              <a:t> </a:t>
            </a:r>
            <a:r>
              <a:rPr lang="en-ID" dirty="0" err="1"/>
              <a:t>negara</a:t>
            </a:r>
            <a:r>
              <a:rPr lang="en-ID" dirty="0"/>
              <a:t> </a:t>
            </a:r>
            <a:r>
              <a:rPr lang="en-ID" dirty="0" err="1"/>
              <a:t>pada</a:t>
            </a:r>
            <a:r>
              <a:rPr lang="en-ID" dirty="0"/>
              <a:t> </a:t>
            </a:r>
            <a:r>
              <a:rPr lang="en-ID" dirty="0" err="1"/>
              <a:t>periode</a:t>
            </a:r>
            <a:r>
              <a:rPr lang="en-ID" dirty="0"/>
              <a:t> </a:t>
            </a:r>
            <a:r>
              <a:rPr lang="en-ID" dirty="0" err="1"/>
              <a:t>tertentu</a:t>
            </a:r>
            <a:r>
              <a:rPr lang="en-ID" dirty="0"/>
              <a:t> </a:t>
            </a:r>
            <a:r>
              <a:rPr lang="en-ID" dirty="0" err="1"/>
              <a:t>dengan</a:t>
            </a:r>
            <a:r>
              <a:rPr lang="en-ID" dirty="0"/>
              <a:t> </a:t>
            </a:r>
            <a:r>
              <a:rPr lang="en-ID" dirty="0" err="1"/>
              <a:t>jumlah</a:t>
            </a:r>
            <a:r>
              <a:rPr lang="en-ID" dirty="0"/>
              <a:t> </a:t>
            </a:r>
            <a:r>
              <a:rPr lang="en-ID" dirty="0" err="1"/>
              <a:t>penduduk</a:t>
            </a:r>
            <a:r>
              <a:rPr lang="en-ID" dirty="0"/>
              <a:t> </a:t>
            </a:r>
            <a:r>
              <a:rPr lang="en-ID" dirty="0" err="1"/>
              <a:t>di</a:t>
            </a:r>
            <a:r>
              <a:rPr lang="en-ID" dirty="0"/>
              <a:t> </a:t>
            </a:r>
            <a:r>
              <a:rPr lang="en-ID" dirty="0" err="1"/>
              <a:t>negara</a:t>
            </a:r>
            <a:r>
              <a:rPr lang="en-ID" dirty="0"/>
              <a:t>  </a:t>
            </a:r>
            <a:r>
              <a:rPr lang="en-ID" dirty="0" err="1"/>
              <a:t>tersebut</a:t>
            </a:r>
            <a:endParaRPr lang="en-US" dirty="0"/>
          </a:p>
        </p:txBody>
      </p:sp>
      <p:graphicFrame>
        <p:nvGraphicFramePr>
          <p:cNvPr id="11" name="Table 10"/>
          <p:cNvGraphicFramePr>
            <a:graphicFrameLocks noGrp="1"/>
          </p:cNvGraphicFramePr>
          <p:nvPr/>
        </p:nvGraphicFramePr>
        <p:xfrm>
          <a:off x="1371600" y="4114800"/>
          <a:ext cx="6400800" cy="266192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3276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24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2484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err="1"/>
                        <a:t>Keterangan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Tingkat </a:t>
                      </a:r>
                      <a:r>
                        <a:rPr lang="en-US" sz="1800" dirty="0" err="1"/>
                        <a:t>Pendapatan</a:t>
                      </a:r>
                      <a:r>
                        <a:rPr lang="en-US" sz="1800" dirty="0"/>
                        <a:t> per </a:t>
                      </a:r>
                      <a:r>
                        <a:rPr lang="en-US" sz="1800" dirty="0" err="1"/>
                        <a:t>Kapita</a:t>
                      </a:r>
                      <a:endParaRPr 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D" sz="1800" i="1" dirty="0"/>
                        <a:t>Low income economies </a:t>
                      </a:r>
                      <a:endParaRPr lang="en-US" sz="18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D" sz="1800" dirty="0"/>
                        <a:t>US$955 </a:t>
                      </a:r>
                      <a:r>
                        <a:rPr lang="en-ID" sz="1800" dirty="0" err="1"/>
                        <a:t>atau</a:t>
                      </a:r>
                      <a:r>
                        <a:rPr lang="en-ID" sz="1800" dirty="0"/>
                        <a:t> </a:t>
                      </a:r>
                      <a:r>
                        <a:rPr lang="en-ID" sz="1800" dirty="0" err="1"/>
                        <a:t>kurang</a:t>
                      </a:r>
                      <a:endParaRPr 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D" sz="1800" i="1" dirty="0"/>
                        <a:t>Lower middle income economies</a:t>
                      </a:r>
                      <a:endParaRPr lang="en-US" sz="18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D" sz="1800" dirty="0"/>
                        <a:t>US$956–US$3.895</a:t>
                      </a:r>
                      <a:endParaRPr 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D" sz="1800" i="1" dirty="0"/>
                        <a:t>Upper middle income economies</a:t>
                      </a:r>
                      <a:endParaRPr lang="en-US" sz="18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D" sz="1800" dirty="0"/>
                        <a:t>US$3.896–US$12.055</a:t>
                      </a:r>
                      <a:endParaRPr 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D" sz="1800" i="1" dirty="0"/>
                        <a:t>High income economies</a:t>
                      </a:r>
                      <a:endParaRPr lang="en-US" sz="18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D" sz="1800" dirty="0"/>
                        <a:t>US$12.055 </a:t>
                      </a:r>
                      <a:r>
                        <a:rPr lang="en-ID" sz="1800" dirty="0" err="1"/>
                        <a:t>atau</a:t>
                      </a:r>
                      <a:r>
                        <a:rPr lang="en-ID" sz="1800" dirty="0"/>
                        <a:t> </a:t>
                      </a:r>
                      <a:r>
                        <a:rPr lang="en-ID" sz="1800" dirty="0" err="1"/>
                        <a:t>lebih</a:t>
                      </a:r>
                      <a:endParaRPr 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5" name="Rectangle 14"/>
          <p:cNvSpPr/>
          <p:nvPr/>
        </p:nvSpPr>
        <p:spPr>
          <a:xfrm>
            <a:off x="1371600" y="3657600"/>
            <a:ext cx="6400800" cy="3416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ID" b="1" dirty="0" err="1">
                <a:latin typeface="Arial" pitchFamily="34" charset="0"/>
                <a:cs typeface="Arial" pitchFamily="34" charset="0"/>
              </a:rPr>
              <a:t>Tingkatan</a:t>
            </a:r>
            <a:r>
              <a:rPr lang="en-ID" b="1" dirty="0">
                <a:latin typeface="Arial" pitchFamily="34" charset="0"/>
                <a:cs typeface="Arial" pitchFamily="34" charset="0"/>
              </a:rPr>
              <a:t> </a:t>
            </a:r>
            <a:r>
              <a:rPr lang="en-ID" b="1" dirty="0" err="1">
                <a:latin typeface="Arial" pitchFamily="34" charset="0"/>
                <a:cs typeface="Arial" pitchFamily="34" charset="0"/>
              </a:rPr>
              <a:t>pendapatan</a:t>
            </a:r>
            <a:r>
              <a:rPr lang="en-ID" b="1" dirty="0">
                <a:latin typeface="Arial" pitchFamily="34" charset="0"/>
                <a:cs typeface="Arial" pitchFamily="34" charset="0"/>
              </a:rPr>
              <a:t> per </a:t>
            </a:r>
            <a:r>
              <a:rPr lang="en-ID" b="1" dirty="0" err="1">
                <a:latin typeface="Arial" pitchFamily="34" charset="0"/>
                <a:cs typeface="Arial" pitchFamily="34" charset="0"/>
              </a:rPr>
              <a:t>kapita</a:t>
            </a:r>
            <a:r>
              <a:rPr lang="en-ID" b="1" dirty="0">
                <a:latin typeface="Arial" pitchFamily="34" charset="0"/>
                <a:cs typeface="Arial" pitchFamily="34" charset="0"/>
              </a:rPr>
              <a:t>  </a:t>
            </a:r>
            <a:r>
              <a:rPr lang="en-ID" b="1" dirty="0" err="1">
                <a:latin typeface="Arial" pitchFamily="34" charset="0"/>
                <a:cs typeface="Arial" pitchFamily="34" charset="0"/>
              </a:rPr>
              <a:t>menurut</a:t>
            </a:r>
            <a:r>
              <a:rPr lang="en-ID" b="1" dirty="0">
                <a:latin typeface="Arial" pitchFamily="34" charset="0"/>
                <a:cs typeface="Arial" pitchFamily="34" charset="0"/>
              </a:rPr>
              <a:t> Bank </a:t>
            </a:r>
            <a:r>
              <a:rPr lang="en-ID" b="1" dirty="0" err="1">
                <a:latin typeface="Arial" pitchFamily="34" charset="0"/>
                <a:cs typeface="Arial" pitchFamily="34" charset="0"/>
              </a:rPr>
              <a:t>Dunia</a:t>
            </a:r>
            <a:endParaRPr lang="en-US" sz="2000" b="1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6" name="Object 2"/>
          <p:cNvGraphicFramePr>
            <a:graphicFrameLocks noChangeAspect="1"/>
          </p:cNvGraphicFramePr>
          <p:nvPr/>
        </p:nvGraphicFramePr>
        <p:xfrm>
          <a:off x="609600" y="2362200"/>
          <a:ext cx="1968500" cy="889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" name="Equation" r:id="rId3" imgW="787320" imgH="355320" progId="Equation.3">
                  <p:embed/>
                </p:oleObj>
              </mc:Choice>
              <mc:Fallback>
                <p:oleObj name="Equation" r:id="rId3" imgW="787320" imgH="35532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2362200"/>
                        <a:ext cx="1968500" cy="889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Title 1"/>
          <p:cNvSpPr txBox="1">
            <a:spLocks/>
          </p:cNvSpPr>
          <p:nvPr/>
        </p:nvSpPr>
        <p:spPr>
          <a:xfrm>
            <a:off x="3429000" y="2438400"/>
            <a:ext cx="5029200" cy="8382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>
              <a:tabLst>
                <a:tab pos="2452688" algn="l"/>
              </a:tabLst>
            </a:pPr>
            <a:r>
              <a:rPr lang="en-US" b="1" i="1" dirty="0"/>
              <a:t>	Gross National Product</a:t>
            </a:r>
            <a:endParaRPr lang="en-US" dirty="0"/>
          </a:p>
          <a:p>
            <a:pPr>
              <a:tabLst>
                <a:tab pos="3149600" algn="l"/>
              </a:tabLst>
            </a:pPr>
            <a:r>
              <a:rPr lang="en-US" b="1" dirty="0" err="1"/>
              <a:t>Pendapatan</a:t>
            </a:r>
            <a:r>
              <a:rPr lang="en-US" b="1" dirty="0"/>
              <a:t> per </a:t>
            </a:r>
            <a:r>
              <a:rPr lang="en-US" b="1" dirty="0" err="1"/>
              <a:t>kapita</a:t>
            </a:r>
            <a:r>
              <a:rPr lang="en-US" b="1" dirty="0"/>
              <a:t> = --------------------------------</a:t>
            </a:r>
            <a:endParaRPr lang="en-US" dirty="0"/>
          </a:p>
          <a:p>
            <a:pPr>
              <a:tabLst>
                <a:tab pos="2743200" algn="l"/>
              </a:tabLst>
            </a:pPr>
            <a:r>
              <a:rPr lang="en-US" b="1" dirty="0"/>
              <a:t>	</a:t>
            </a:r>
            <a:r>
              <a:rPr lang="en-US" b="1" dirty="0" err="1"/>
              <a:t>Jumlah</a:t>
            </a:r>
            <a:r>
              <a:rPr lang="en-US" b="1" dirty="0"/>
              <a:t> </a:t>
            </a:r>
            <a:r>
              <a:rPr lang="en-US" b="1" dirty="0" err="1"/>
              <a:t>Penduduk</a:t>
            </a:r>
            <a:endParaRPr lang="en-US" dirty="0"/>
          </a:p>
        </p:txBody>
      </p:sp>
      <p:sp>
        <p:nvSpPr>
          <p:cNvPr id="18" name="Title 1"/>
          <p:cNvSpPr txBox="1">
            <a:spLocks/>
          </p:cNvSpPr>
          <p:nvPr/>
        </p:nvSpPr>
        <p:spPr>
          <a:xfrm>
            <a:off x="609600" y="1676400"/>
            <a:ext cx="4953000" cy="5619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D" b="1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Bagaimana</a:t>
            </a:r>
            <a:r>
              <a:rPr kumimoji="0" lang="en-ID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en-ID" b="1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penghitungan</a:t>
            </a:r>
            <a:r>
              <a:rPr kumimoji="0" lang="en-ID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en-ID" b="1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pendapatan</a:t>
            </a:r>
            <a:r>
              <a:rPr kumimoji="0" lang="en-ID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per </a:t>
            </a:r>
            <a:r>
              <a:rPr kumimoji="0" lang="en-ID" b="1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kapita</a:t>
            </a:r>
            <a:r>
              <a:rPr kumimoji="0" lang="en-ID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?</a:t>
            </a:r>
            <a:endParaRPr kumimoji="0" lang="en-US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770" decel="100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7" dur="770" decel="100000"/>
                                        <p:tgtEl>
                                          <p:spTgt spid="11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4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49" dur="77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5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51" dur="77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5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0" grpId="0" animBg="1"/>
      <p:bldP spid="15" grpId="0"/>
      <p:bldP spid="17" grpId="0" animBg="1"/>
      <p:bldP spid="1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21045" y="3086100"/>
            <a:ext cx="3522955" cy="37719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clrChange>
              <a:clrFrom>
                <a:srgbClr val="FBFAFF"/>
              </a:clrFrom>
              <a:clrTo>
                <a:srgbClr val="FBFA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650" y="776966"/>
            <a:ext cx="7535463" cy="425537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628650" y="1459435"/>
                <a:ext cx="7886700" cy="4685630"/>
              </a:xfrm>
            </p:spPr>
            <p:txBody>
              <a:bodyPr>
                <a:normAutofit fontScale="92500" lnSpcReduction="20000"/>
              </a:bodyPr>
              <a:lstStyle/>
              <a:p>
                <a:pPr marL="514350" indent="-514350">
                  <a:buAutoNum type="arabicPeriod"/>
                </a:pPr>
                <a:r>
                  <a:rPr lang="id-ID" sz="2600" b="1" dirty="0"/>
                  <a:t>Pengertian Pendapatan Per Kapita</a:t>
                </a:r>
              </a:p>
              <a:p>
                <a:pPr marL="0" indent="0">
                  <a:buNone/>
                </a:pPr>
                <a:endParaRPr lang="id-ID" sz="2200" dirty="0"/>
              </a:p>
              <a:p>
                <a:pPr marL="0" indent="0">
                  <a:buNone/>
                </a:pPr>
                <a:r>
                  <a:rPr lang="id-ID" sz="2200" dirty="0"/>
                  <a:t>Pengertian pendapatan per kapita adalah pendapatan rata-rata penduduk </a:t>
                </a:r>
                <a:r>
                  <a:rPr lang="id-ID" sz="2200" dirty="0" err="1"/>
                  <a:t>suatu</a:t>
                </a:r>
                <a:r>
                  <a:rPr lang="id-ID" sz="2200" dirty="0"/>
                  <a:t> negara</a:t>
                </a:r>
              </a:p>
              <a:p>
                <a:pPr marL="0" indent="0">
                  <a:buNone/>
                </a:pPr>
                <a:r>
                  <a:rPr lang="id-ID" sz="2200" dirty="0"/>
                  <a:t>Pendapatan per kapita</a:t>
                </a:r>
                <a14:m>
                  <m:oMath xmlns:m="http://schemas.openxmlformats.org/officeDocument/2006/math">
                    <m:r>
                      <a:rPr lang="id-ID" sz="220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id-ID" sz="22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id-ID" sz="2200" b="0" i="1" smtClean="0">
                            <a:latin typeface="Cambria Math" panose="02040503050406030204" pitchFamily="18" charset="0"/>
                          </a:rPr>
                          <m:t>𝑃𝐷𝑅𝐵</m:t>
                        </m:r>
                      </m:num>
                      <m:den>
                        <m:r>
                          <a:rPr lang="id-ID" sz="2200" b="0" i="1" smtClean="0">
                            <a:latin typeface="Cambria Math" panose="02040503050406030204" pitchFamily="18" charset="0"/>
                          </a:rPr>
                          <m:t>𝑗𝑢𝑚𝑙𝑎h</m:t>
                        </m:r>
                        <m:r>
                          <a:rPr lang="id-ID" sz="22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id-ID" sz="2200" b="0" i="1" smtClean="0">
                            <a:latin typeface="Cambria Math" panose="02040503050406030204" pitchFamily="18" charset="0"/>
                          </a:rPr>
                          <m:t>𝑝𝑒𝑛𝑑𝑢𝑑𝑢𝑘</m:t>
                        </m:r>
                      </m:den>
                    </m:f>
                  </m:oMath>
                </a14:m>
                <a:endParaRPr lang="id-ID" sz="2200" dirty="0"/>
              </a:p>
              <a:p>
                <a:pPr marL="0" indent="0">
                  <a:buNone/>
                </a:pPr>
                <a:endParaRPr lang="id-ID" sz="2200" dirty="0"/>
              </a:p>
              <a:p>
                <a:pPr marL="0" indent="0">
                  <a:buNone/>
                </a:pPr>
                <a:r>
                  <a:rPr lang="id-ID" sz="2200" dirty="0"/>
                  <a:t>Kegunaan perhitungan pendapatan per kapita</a:t>
                </a:r>
              </a:p>
              <a:p>
                <a:r>
                  <a:rPr lang="id-ID" sz="2200" dirty="0"/>
                  <a:t>Untuk melihat perbandingan kesejahteraan masyarakat </a:t>
                </a:r>
                <a:r>
                  <a:rPr lang="id-ID" sz="2200" dirty="0" err="1"/>
                  <a:t>suatu</a:t>
                </a:r>
                <a:r>
                  <a:rPr lang="id-ID" sz="2200" dirty="0"/>
                  <a:t> negara dari tahun ke tahun</a:t>
                </a:r>
              </a:p>
              <a:p>
                <a:r>
                  <a:rPr lang="id-ID" sz="2200" dirty="0"/>
                  <a:t>Perbandingan kesejahteraan </a:t>
                </a:r>
                <a:r>
                  <a:rPr lang="id-ID" sz="2200" dirty="0" err="1"/>
                  <a:t>suatu</a:t>
                </a:r>
                <a:r>
                  <a:rPr lang="id-ID" sz="2200" dirty="0"/>
                  <a:t> negara dengan negara lain</a:t>
                </a:r>
              </a:p>
              <a:p>
                <a:r>
                  <a:rPr lang="id-ID" sz="2200" dirty="0"/>
                  <a:t>Perbandingan tingkat standar hidup </a:t>
                </a:r>
                <a:r>
                  <a:rPr lang="id-ID" sz="2200" dirty="0" err="1"/>
                  <a:t>suatu</a:t>
                </a:r>
                <a:r>
                  <a:rPr lang="id-ID" sz="2200" dirty="0"/>
                  <a:t> negara dengan negara lain</a:t>
                </a:r>
              </a:p>
              <a:p>
                <a:r>
                  <a:rPr lang="id-ID" sz="2200" dirty="0"/>
                  <a:t>Sebagai data untuk mengambil kebijakan di bidang ekonomi</a:t>
                </a:r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28650" y="1459435"/>
                <a:ext cx="7886700" cy="4685630"/>
              </a:xfrm>
              <a:blipFill>
                <a:blip r:embed="rId4"/>
                <a:stretch>
                  <a:fillRect l="-850" t="-221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Rectangle 5"/>
          <p:cNvSpPr/>
          <p:nvPr/>
        </p:nvSpPr>
        <p:spPr>
          <a:xfrm>
            <a:off x="807508" y="729688"/>
            <a:ext cx="3853940" cy="4770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d-ID" sz="2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rPr>
              <a:t>. Pendapatan Per Kapita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9163477" cy="529936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209320" y="79739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dirty="0">
                <a:solidFill>
                  <a:schemeClr val="bg1"/>
                </a:solidFill>
              </a:rPr>
              <a:t>13</a:t>
            </a:r>
          </a:p>
        </p:txBody>
      </p:sp>
    </p:spTree>
    <p:extLst>
      <p:ext uri="{BB962C8B-B14F-4D97-AF65-F5344CB8AC3E}">
        <p14:creationId xmlns:p14="http://schemas.microsoft.com/office/powerpoint/2010/main" val="150022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id-ID" dirty="0"/>
              <a:t>Contoh perhitungan </a:t>
            </a:r>
            <a:r>
              <a:rPr lang="id-ID" b="1" dirty="0"/>
              <a:t>pendapatan per kapita</a:t>
            </a:r>
            <a:r>
              <a:rPr lang="id-ID" dirty="0"/>
              <a:t> secara nominal :</a:t>
            </a:r>
            <a:br>
              <a:rPr lang="id-ID" dirty="0"/>
            </a:br>
            <a:r>
              <a:rPr lang="id-ID" dirty="0"/>
              <a:t>PNB (Produk Nasional Bruto) untuk harga yang sedang berlaku adalah : 1.300.567 miliar rupiah, dengan Jumlah penduduk : 262.000.000</a:t>
            </a:r>
            <a:br>
              <a:rPr lang="id-ID" dirty="0"/>
            </a:br>
            <a:r>
              <a:rPr lang="id-ID" dirty="0"/>
              <a:t>Kita bisa mendapatkan </a:t>
            </a:r>
            <a:r>
              <a:rPr lang="id-ID" b="1" dirty="0"/>
              <a:t>pendapatan per kapita</a:t>
            </a:r>
            <a:r>
              <a:rPr lang="id-ID" dirty="0"/>
              <a:t> dengan rumus</a:t>
            </a:r>
            <a:br>
              <a:rPr lang="id-ID" dirty="0"/>
            </a:br>
            <a:r>
              <a:rPr lang="id-ID" dirty="0"/>
              <a:t>PNB Harga yang sedang berlaku : Jumlah Penduduk</a:t>
            </a:r>
            <a:br>
              <a:rPr lang="id-ID" dirty="0"/>
            </a:br>
            <a:r>
              <a:rPr lang="id-ID" dirty="0"/>
              <a:t>Sehingga</a:t>
            </a:r>
            <a:br>
              <a:rPr lang="id-ID" dirty="0"/>
            </a:br>
            <a:r>
              <a:rPr lang="id-ID" dirty="0"/>
              <a:t>= 1.300.567 miliar rupiah : 262.000.000</a:t>
            </a:r>
            <a:br>
              <a:rPr lang="id-ID" dirty="0"/>
            </a:br>
            <a:r>
              <a:rPr lang="id-ID" dirty="0"/>
              <a:t>= Rp 0.0049639961832061 miliar rupiah</a:t>
            </a:r>
            <a:br>
              <a:rPr lang="id-ID" dirty="0"/>
            </a:br>
            <a:r>
              <a:rPr lang="id-ID" dirty="0"/>
              <a:t>= Rp 4.963.996 juta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716973"/>
            <a:ext cx="7886700" cy="545998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d-ID" sz="2000" b="1" dirty="0"/>
              <a:t>2. Tinggi rendahnya pendapatan per kapita dipengaruhi oleh PDRB dan jumlah penduduk</a:t>
            </a:r>
            <a:r>
              <a:rPr lang="id-ID" sz="2000" dirty="0"/>
              <a:t>. Pendapatan per kapita memiliki hubungan positif dengan PDRB dan hubungan negatif dengan jumlah penduduk</a:t>
            </a:r>
          </a:p>
          <a:p>
            <a:pPr marL="0" indent="0">
              <a:buNone/>
            </a:pPr>
            <a:endParaRPr lang="id-ID" sz="1800" dirty="0"/>
          </a:p>
          <a:p>
            <a:pPr marL="0" indent="0">
              <a:buNone/>
            </a:pPr>
            <a:endParaRPr lang="id-ID" dirty="0"/>
          </a:p>
          <a:p>
            <a:pPr marL="0" indent="0">
              <a:buNone/>
            </a:pPr>
            <a:endParaRPr lang="id-ID" dirty="0"/>
          </a:p>
          <a:p>
            <a:pPr marL="0" indent="0">
              <a:buNone/>
            </a:pPr>
            <a:endParaRPr lang="id-ID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9163477" cy="529936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6052" y="2143116"/>
            <a:ext cx="5544849" cy="2504777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156364"/>
            <a:ext cx="4052455" cy="2701636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209320" y="79739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dirty="0">
                <a:solidFill>
                  <a:schemeClr val="bg1"/>
                </a:solidFill>
              </a:rPr>
              <a:t>14</a:t>
            </a:r>
          </a:p>
        </p:txBody>
      </p:sp>
    </p:spTree>
    <p:extLst>
      <p:ext uri="{BB962C8B-B14F-4D97-AF65-F5344CB8AC3E}">
        <p14:creationId xmlns:p14="http://schemas.microsoft.com/office/powerpoint/2010/main" val="28747956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5997" y="3429000"/>
            <a:ext cx="6585621" cy="3338257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8387" y="911225"/>
            <a:ext cx="78867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d-ID" sz="2400" dirty="0"/>
              <a:t>3. </a:t>
            </a:r>
            <a:r>
              <a:rPr lang="id-ID" sz="2400" b="1" dirty="0"/>
              <a:t>Perbandingan Pendapatan Per Kapita</a:t>
            </a:r>
          </a:p>
          <a:p>
            <a:pPr marL="0" indent="0">
              <a:buNone/>
            </a:pPr>
            <a:endParaRPr lang="id-ID" sz="1800" dirty="0"/>
          </a:p>
          <a:p>
            <a:pPr marL="0" indent="0">
              <a:buNone/>
            </a:pPr>
            <a:r>
              <a:rPr lang="id-ID" sz="1800" dirty="0"/>
              <a:t>Bank dunia membagi negara-negara atas empat kelompok</a:t>
            </a:r>
          </a:p>
          <a:p>
            <a:r>
              <a:rPr lang="id-ID" sz="1800" dirty="0"/>
              <a:t>Negara berpendapatan rendah (pendapatan per kapita &lt; $1035)</a:t>
            </a:r>
          </a:p>
          <a:p>
            <a:r>
              <a:rPr lang="id-ID" sz="1800" dirty="0"/>
              <a:t>Negara berpendapatan menengah bawah (pendapatan per kapita $1036-$4085)</a:t>
            </a:r>
          </a:p>
          <a:p>
            <a:r>
              <a:rPr lang="id-ID" sz="1800" dirty="0"/>
              <a:t>Negara berpendapatan menengah tinggi (pendapatan per kapita $4085-$12615)</a:t>
            </a:r>
          </a:p>
          <a:p>
            <a:r>
              <a:rPr lang="id-ID" sz="1800" dirty="0"/>
              <a:t>Negara berpendapatan tinggi (pendapatan per kapita &gt;12616)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9163477" cy="529936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209320" y="79739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dirty="0">
                <a:solidFill>
                  <a:schemeClr val="bg1"/>
                </a:solidFill>
              </a:rPr>
              <a:t>15</a:t>
            </a:r>
          </a:p>
        </p:txBody>
      </p:sp>
    </p:spTree>
    <p:extLst>
      <p:ext uri="{BB962C8B-B14F-4D97-AF65-F5344CB8AC3E}">
        <p14:creationId xmlns:p14="http://schemas.microsoft.com/office/powerpoint/2010/main" val="29252604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9163477" cy="529936"/>
          </a:xfrm>
          <a:prstGeom prst="rect">
            <a:avLst/>
          </a:prstGeom>
        </p:spPr>
      </p:pic>
      <p:pic>
        <p:nvPicPr>
          <p:cNvPr id="9" name="Content Placeholder 8"/>
          <p:cNvPicPr>
            <a:picLocks noGrp="1" noChangeAspect="1"/>
          </p:cNvPicPr>
          <p:nvPr>
            <p:ph sz="half" idx="1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730"/>
          <a:stretch/>
        </p:blipFill>
        <p:spPr>
          <a:xfrm>
            <a:off x="0" y="522173"/>
            <a:ext cx="9144000" cy="6335827"/>
          </a:xfrm>
        </p:spPr>
      </p:pic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8451" y="1462068"/>
            <a:ext cx="4395042" cy="90655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id-ID" sz="3200" b="1" dirty="0" err="1">
                <a:solidFill>
                  <a:schemeClr val="bg1"/>
                </a:solidFill>
              </a:rPr>
              <a:t>Let’s</a:t>
            </a:r>
            <a:r>
              <a:rPr lang="id-ID" sz="3200" b="1" dirty="0">
                <a:solidFill>
                  <a:schemeClr val="bg1"/>
                </a:solidFill>
              </a:rPr>
              <a:t> </a:t>
            </a:r>
            <a:r>
              <a:rPr lang="id-ID" sz="3200" b="1" dirty="0" err="1">
                <a:solidFill>
                  <a:schemeClr val="bg1"/>
                </a:solidFill>
              </a:rPr>
              <a:t>go</a:t>
            </a:r>
            <a:r>
              <a:rPr lang="id-ID" sz="3200" b="1" dirty="0">
                <a:solidFill>
                  <a:schemeClr val="bg1"/>
                </a:solidFill>
              </a:rPr>
              <a:t> </a:t>
            </a:r>
            <a:r>
              <a:rPr lang="id-ID" sz="3200" b="1" dirty="0" err="1">
                <a:solidFill>
                  <a:schemeClr val="bg1"/>
                </a:solidFill>
              </a:rPr>
              <a:t>to</a:t>
            </a:r>
            <a:r>
              <a:rPr lang="id-ID" sz="3200" b="1" dirty="0">
                <a:solidFill>
                  <a:schemeClr val="bg1"/>
                </a:solidFill>
              </a:rPr>
              <a:t> </a:t>
            </a:r>
            <a:r>
              <a:rPr lang="id-ID" sz="3200" b="1" dirty="0" err="1">
                <a:solidFill>
                  <a:schemeClr val="bg1"/>
                </a:solidFill>
              </a:rPr>
              <a:t>the</a:t>
            </a:r>
            <a:r>
              <a:rPr lang="id-ID" sz="3200" b="1" dirty="0">
                <a:solidFill>
                  <a:schemeClr val="bg1"/>
                </a:solidFill>
              </a:rPr>
              <a:t> </a:t>
            </a:r>
            <a:r>
              <a:rPr lang="id-ID" sz="3200" b="1" dirty="0" err="1">
                <a:solidFill>
                  <a:schemeClr val="bg1"/>
                </a:solidFill>
              </a:rPr>
              <a:t>next</a:t>
            </a:r>
            <a:r>
              <a:rPr lang="id-ID" sz="3200" b="1" dirty="0">
                <a:solidFill>
                  <a:schemeClr val="bg1"/>
                </a:solidFill>
              </a:rPr>
              <a:t> </a:t>
            </a:r>
            <a:r>
              <a:rPr lang="id-ID" sz="3200" b="1" dirty="0" err="1">
                <a:solidFill>
                  <a:schemeClr val="bg1"/>
                </a:solidFill>
              </a:rPr>
              <a:t>lesson</a:t>
            </a:r>
            <a:r>
              <a:rPr lang="id-ID" sz="3200" b="1" dirty="0">
                <a:solidFill>
                  <a:schemeClr val="bg1"/>
                </a:solidFill>
              </a:rPr>
              <a:t>!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09320" y="79739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dirty="0">
                <a:solidFill>
                  <a:schemeClr val="bg1"/>
                </a:solidFill>
              </a:rPr>
              <a:t>16</a:t>
            </a:r>
          </a:p>
        </p:txBody>
      </p:sp>
    </p:spTree>
    <p:extLst>
      <p:ext uri="{BB962C8B-B14F-4D97-AF65-F5344CB8AC3E}">
        <p14:creationId xmlns:p14="http://schemas.microsoft.com/office/powerpoint/2010/main" val="24491471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33</TotalTime>
  <Words>261</Words>
  <Application>Microsoft Office PowerPoint</Application>
  <PresentationFormat>On-screen Show (4:3)</PresentationFormat>
  <Paragraphs>48</Paragraphs>
  <Slides>9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9" baseType="lpstr">
      <vt:lpstr>Arial</vt:lpstr>
      <vt:lpstr>Calibri</vt:lpstr>
      <vt:lpstr>Cambria Math</vt:lpstr>
      <vt:lpstr>Lucida Sans Unicode</vt:lpstr>
      <vt:lpstr>Myriad Pro</vt:lpstr>
      <vt:lpstr>Verdana</vt:lpstr>
      <vt:lpstr>Wingdings 2</vt:lpstr>
      <vt:lpstr>Wingdings 3</vt:lpstr>
      <vt:lpstr>Concourse</vt:lpstr>
      <vt:lpstr>Equation</vt:lpstr>
      <vt:lpstr>PENDAPATAN PER KAPITA atau  INCOME PER CAPITA (IPC) </vt:lpstr>
      <vt:lpstr>PowerPoint Presentation</vt:lpstr>
      <vt:lpstr>PowerPoint Presentation</vt:lpstr>
      <vt:lpstr>Pendapatan per Kapita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PENDAPATAN PER KAPITA atau  INCOME PER CAPITA (IPC)</dc:title>
  <dc:creator>TOSHIBA</dc:creator>
  <cp:lastModifiedBy>user</cp:lastModifiedBy>
  <cp:revision>2</cp:revision>
  <dcterms:created xsi:type="dcterms:W3CDTF">2020-07-26T13:25:35Z</dcterms:created>
  <dcterms:modified xsi:type="dcterms:W3CDTF">2021-07-24T09:21:13Z</dcterms:modified>
</cp:coreProperties>
</file>