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6D7DD9-549A-43CA-83CB-88099F80B3E9}" type="datetimeFigureOut">
              <a:rPr lang="id-ID" smtClean="0"/>
              <a:t>24/07/2021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CF0292-CC75-4162-8875-0F52037E42C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Autofit/>
          </a:bodyPr>
          <a:lstStyle/>
          <a:p>
            <a:r>
              <a:rPr lang="id-ID" sz="4000" dirty="0"/>
              <a:t>PENDAPATAN PER KAPITA</a:t>
            </a:r>
            <a:br>
              <a:rPr lang="id-ID" sz="4000" dirty="0"/>
            </a:br>
            <a:r>
              <a:rPr lang="id-ID" sz="4000" i="1" dirty="0"/>
              <a:t>atau </a:t>
            </a:r>
            <a:r>
              <a:rPr lang="id-ID" sz="4000" dirty="0"/>
              <a:t> INCOME PER CAPITA (IPC)</a:t>
            </a:r>
            <a:br>
              <a:rPr lang="id-ID" sz="4000" dirty="0"/>
            </a:b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mempelajari</a:t>
            </a:r>
            <a:r>
              <a:rPr lang="en-US" b="1" dirty="0"/>
              <a:t> </a:t>
            </a:r>
            <a:r>
              <a:rPr lang="en-US" b="1" dirty="0" err="1"/>
              <a:t>bab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,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diharapkan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:</a:t>
            </a:r>
          </a:p>
          <a:p>
            <a:pPr>
              <a:spcBef>
                <a:spcPts val="0"/>
              </a:spcBef>
            </a:pPr>
            <a:r>
              <a:rPr lang="id-ID" b="1" dirty="0"/>
              <a:t>Menjelaskan</a:t>
            </a:r>
            <a:r>
              <a:rPr lang="en-US" b="1" dirty="0"/>
              <a:t> </a:t>
            </a:r>
            <a:r>
              <a:rPr lang="id-ID" b="1" dirty="0"/>
              <a:t>p</a:t>
            </a:r>
            <a:r>
              <a:rPr lang="en-US" b="1" dirty="0" err="1"/>
              <a:t>endapatan</a:t>
            </a:r>
            <a:r>
              <a:rPr lang="en-US" b="1" dirty="0"/>
              <a:t> per</a:t>
            </a:r>
            <a:r>
              <a:rPr lang="id-ID" b="1" dirty="0"/>
              <a:t> </a:t>
            </a:r>
            <a:r>
              <a:rPr lang="en-US" b="1" dirty="0" err="1"/>
              <a:t>kapita</a:t>
            </a:r>
            <a:endParaRPr lang="id-ID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022055-C8F7-4A46-A6F1-8C1BCCEF6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794" t="23945" r="19587" b="17187"/>
          <a:stretch/>
        </p:blipFill>
        <p:spPr>
          <a:xfrm>
            <a:off x="251521" y="476672"/>
            <a:ext cx="843528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6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F2E99E-0EAD-46A9-9D6E-88249993F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005" t="23945" r="18693" b="14006"/>
          <a:stretch/>
        </p:blipFill>
        <p:spPr>
          <a:xfrm>
            <a:off x="611560" y="476672"/>
            <a:ext cx="7776863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8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ID" sz="2800" b="1" dirty="0" err="1"/>
              <a:t>Pendapatan</a:t>
            </a:r>
            <a:r>
              <a:rPr lang="en-ID" sz="2800" b="1" dirty="0"/>
              <a:t> per </a:t>
            </a:r>
            <a:r>
              <a:rPr lang="en-ID" sz="2800" b="1" dirty="0" err="1"/>
              <a:t>Kapita</a:t>
            </a:r>
            <a:endParaRPr lang="en-US" sz="2800" b="1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838200"/>
            <a:ext cx="8153400" cy="92333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ID" dirty="0" err="1"/>
              <a:t>Pendapatan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rata-rata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di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 </a:t>
            </a:r>
            <a:r>
              <a:rPr lang="en-ID" dirty="0" err="1"/>
              <a:t>tersebut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371600" y="4114800"/>
          <a:ext cx="6400800" cy="266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Keterangan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Tingkat </a:t>
                      </a:r>
                      <a:r>
                        <a:rPr lang="en-US" sz="1800" dirty="0" err="1"/>
                        <a:t>Pendapatan</a:t>
                      </a:r>
                      <a:r>
                        <a:rPr lang="en-US" sz="1800" dirty="0"/>
                        <a:t> per </a:t>
                      </a:r>
                      <a:r>
                        <a:rPr lang="en-US" sz="1800" dirty="0" err="1"/>
                        <a:t>Kapita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Low income economies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US$955 </a:t>
                      </a:r>
                      <a:r>
                        <a:rPr lang="en-ID" sz="1800" dirty="0" err="1"/>
                        <a:t>atau</a:t>
                      </a:r>
                      <a:r>
                        <a:rPr lang="en-ID" sz="1800" dirty="0"/>
                        <a:t> </a:t>
                      </a:r>
                      <a:r>
                        <a:rPr lang="en-ID" sz="1800" dirty="0" err="1"/>
                        <a:t>kurang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Lower middle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US$956–US$3.895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Upper middle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US$3.896–US$12.055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i="1" dirty="0"/>
                        <a:t>High income economies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dirty="0"/>
                        <a:t>US$12.055 </a:t>
                      </a:r>
                      <a:r>
                        <a:rPr lang="en-ID" sz="1800" dirty="0" err="1"/>
                        <a:t>atau</a:t>
                      </a:r>
                      <a:r>
                        <a:rPr lang="en-ID" sz="1800" dirty="0"/>
                        <a:t> </a:t>
                      </a:r>
                      <a:r>
                        <a:rPr lang="en-ID" sz="1800" dirty="0" err="1"/>
                        <a:t>lebih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71600" y="3657600"/>
            <a:ext cx="64008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D" b="1" dirty="0" err="1">
                <a:latin typeface="Arial" pitchFamily="34" charset="0"/>
                <a:cs typeface="Arial" pitchFamily="34" charset="0"/>
              </a:rPr>
              <a:t>Tingkatan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per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kapita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ID" b="1" dirty="0">
                <a:latin typeface="Arial" pitchFamily="34" charset="0"/>
                <a:cs typeface="Arial" pitchFamily="34" charset="0"/>
              </a:rPr>
              <a:t> Bank </a:t>
            </a:r>
            <a:r>
              <a:rPr lang="en-ID" b="1" dirty="0" err="1">
                <a:latin typeface="Arial" pitchFamily="34" charset="0"/>
                <a:cs typeface="Arial" pitchFamily="34" charset="0"/>
              </a:rPr>
              <a:t>Dunia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09600" y="2362200"/>
          <a:ext cx="1968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787320" imgH="355320" progId="Equation.3">
                  <p:embed/>
                </p:oleObj>
              </mc:Choice>
              <mc:Fallback>
                <p:oleObj name="Equation" r:id="rId3" imgW="78732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968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3429000" y="2438400"/>
            <a:ext cx="5029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2452688" algn="l"/>
              </a:tabLst>
            </a:pPr>
            <a:r>
              <a:rPr lang="en-US" b="1" i="1" dirty="0"/>
              <a:t>	Gross National Product</a:t>
            </a:r>
            <a:endParaRPr lang="en-US" dirty="0"/>
          </a:p>
          <a:p>
            <a:pPr>
              <a:tabLst>
                <a:tab pos="3149600" algn="l"/>
              </a:tabLst>
            </a:pPr>
            <a:r>
              <a:rPr lang="en-US" b="1" dirty="0" err="1"/>
              <a:t>Pendapatan</a:t>
            </a:r>
            <a:r>
              <a:rPr lang="en-US" b="1" dirty="0"/>
              <a:t> per </a:t>
            </a:r>
            <a:r>
              <a:rPr lang="en-US" b="1" dirty="0" err="1"/>
              <a:t>kapita</a:t>
            </a:r>
            <a:r>
              <a:rPr lang="en-US" b="1" dirty="0"/>
              <a:t> = --------------------------------</a:t>
            </a:r>
            <a:endParaRPr lang="en-US" dirty="0"/>
          </a:p>
          <a:p>
            <a:pPr>
              <a:tabLst>
                <a:tab pos="2743200" algn="l"/>
              </a:tabLst>
            </a:pPr>
            <a:r>
              <a:rPr lang="en-US" b="1" dirty="0"/>
              <a:t>	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Penduduk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09600" y="1676400"/>
            <a:ext cx="49530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Bagaimana</a:t>
            </a:r>
            <a:r>
              <a:rPr kumimoji="0" lang="en-ID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D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penghitungan</a:t>
            </a:r>
            <a:r>
              <a:rPr kumimoji="0" lang="en-ID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D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pendapatan</a:t>
            </a:r>
            <a:r>
              <a:rPr kumimoji="0" lang="en-ID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</a:t>
            </a:r>
            <a:r>
              <a:rPr kumimoji="0" lang="en-ID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kapita</a:t>
            </a:r>
            <a:r>
              <a:rPr kumimoji="0" lang="en-ID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5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45" y="3086100"/>
            <a:ext cx="3522955" cy="3771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776966"/>
            <a:ext cx="7535463" cy="4255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59435"/>
                <a:ext cx="7886700" cy="4685630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eriod"/>
                </a:pPr>
                <a:r>
                  <a:rPr lang="id-ID" sz="2600" b="1" dirty="0"/>
                  <a:t>Pengertian Pendapatan Per Kapita</a:t>
                </a:r>
              </a:p>
              <a:p>
                <a:pPr marL="0" indent="0">
                  <a:buNone/>
                </a:pPr>
                <a:endParaRPr lang="id-ID" sz="2200" dirty="0"/>
              </a:p>
              <a:p>
                <a:pPr marL="0" indent="0">
                  <a:buNone/>
                </a:pPr>
                <a:r>
                  <a:rPr lang="id-ID" sz="2200" dirty="0"/>
                  <a:t>Pengertian pendapatan per kapita adalah pendapatan rata-rata penduduk </a:t>
                </a:r>
                <a:r>
                  <a:rPr lang="id-ID" sz="2200" dirty="0" err="1"/>
                  <a:t>suatu</a:t>
                </a:r>
                <a:r>
                  <a:rPr lang="id-ID" sz="2200" dirty="0"/>
                  <a:t> negara</a:t>
                </a:r>
              </a:p>
              <a:p>
                <a:pPr marL="0" indent="0">
                  <a:buNone/>
                </a:pPr>
                <a:r>
                  <a:rPr lang="id-ID" sz="2200" dirty="0"/>
                  <a:t>Pendapatan per kapita</a:t>
                </a:r>
                <a14:m>
                  <m:oMath xmlns:m="http://schemas.openxmlformats.org/officeDocument/2006/math">
                    <m:r>
                      <a:rPr lang="id-ID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200" b="0" i="1" smtClean="0">
                            <a:latin typeface="Cambria Math" panose="02040503050406030204" pitchFamily="18" charset="0"/>
                          </a:rPr>
                          <m:t>𝑃𝐷𝑅𝐵</m:t>
                        </m:r>
                      </m:num>
                      <m:den>
                        <m:r>
                          <a:rPr lang="id-ID" sz="2200" b="0" i="1" smtClean="0">
                            <a:latin typeface="Cambria Math" panose="02040503050406030204" pitchFamily="18" charset="0"/>
                          </a:rPr>
                          <m:t>𝑗𝑢𝑚𝑙𝑎h</m:t>
                        </m:r>
                        <m:r>
                          <a:rPr lang="id-ID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2200" b="0" i="1" smtClean="0">
                            <a:latin typeface="Cambria Math" panose="02040503050406030204" pitchFamily="18" charset="0"/>
                          </a:rPr>
                          <m:t>𝑝𝑒𝑛𝑑𝑢𝑑𝑢𝑘</m:t>
                        </m:r>
                      </m:den>
                    </m:f>
                  </m:oMath>
                </a14:m>
                <a:endParaRPr lang="id-ID" sz="2200" dirty="0"/>
              </a:p>
              <a:p>
                <a:pPr marL="0" indent="0">
                  <a:buNone/>
                </a:pPr>
                <a:endParaRPr lang="id-ID" sz="2200" dirty="0"/>
              </a:p>
              <a:p>
                <a:pPr marL="0" indent="0">
                  <a:buNone/>
                </a:pPr>
                <a:r>
                  <a:rPr lang="id-ID" sz="2200" dirty="0"/>
                  <a:t>Kegunaan perhitungan pendapatan per kapita</a:t>
                </a:r>
              </a:p>
              <a:p>
                <a:r>
                  <a:rPr lang="id-ID" sz="2200" dirty="0"/>
                  <a:t>Untuk melihat perbandingan kesejahteraan masyarakat </a:t>
                </a:r>
                <a:r>
                  <a:rPr lang="id-ID" sz="2200" dirty="0" err="1"/>
                  <a:t>suatu</a:t>
                </a:r>
                <a:r>
                  <a:rPr lang="id-ID" sz="2200" dirty="0"/>
                  <a:t> negara dari tahun ke tahun</a:t>
                </a:r>
              </a:p>
              <a:p>
                <a:r>
                  <a:rPr lang="id-ID" sz="2200" dirty="0"/>
                  <a:t>Perbandingan kesejahteraan </a:t>
                </a:r>
                <a:r>
                  <a:rPr lang="id-ID" sz="2200" dirty="0" err="1"/>
                  <a:t>suatu</a:t>
                </a:r>
                <a:r>
                  <a:rPr lang="id-ID" sz="2200" dirty="0"/>
                  <a:t> negara dengan negara lain</a:t>
                </a:r>
              </a:p>
              <a:p>
                <a:r>
                  <a:rPr lang="id-ID" sz="2200" dirty="0"/>
                  <a:t>Perbandingan tingkat standar hidup </a:t>
                </a:r>
                <a:r>
                  <a:rPr lang="id-ID" sz="2200" dirty="0" err="1"/>
                  <a:t>suatu</a:t>
                </a:r>
                <a:r>
                  <a:rPr lang="id-ID" sz="2200" dirty="0"/>
                  <a:t> negara dengan negara lain</a:t>
                </a:r>
              </a:p>
              <a:p>
                <a:r>
                  <a:rPr lang="id-ID" sz="2200" dirty="0"/>
                  <a:t>Sebagai data untuk mengambil kebijakan di bidang ekonomi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59435"/>
                <a:ext cx="7886700" cy="4685630"/>
              </a:xfrm>
              <a:blipFill>
                <a:blip r:embed="rId4"/>
                <a:stretch>
                  <a:fillRect l="-850" t="-2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07508" y="729688"/>
            <a:ext cx="385394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. Pendapatan Per Kapita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3477" cy="529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00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Contoh perhitungan </a:t>
            </a:r>
            <a:r>
              <a:rPr lang="id-ID" b="1" dirty="0"/>
              <a:t>pendapatan per kapita</a:t>
            </a:r>
            <a:r>
              <a:rPr lang="id-ID" dirty="0"/>
              <a:t> secara nominal :</a:t>
            </a:r>
            <a:br>
              <a:rPr lang="id-ID" dirty="0"/>
            </a:br>
            <a:r>
              <a:rPr lang="id-ID" dirty="0"/>
              <a:t>PNB (Produk Nasional Bruto) untuk harga yang sedang berlaku adalah : 1.300.567 miliar rupiah, dengan Jumlah penduduk : 262.000.000</a:t>
            </a:r>
            <a:br>
              <a:rPr lang="id-ID" dirty="0"/>
            </a:br>
            <a:r>
              <a:rPr lang="id-ID" dirty="0"/>
              <a:t>Kita bisa mendapatkan </a:t>
            </a:r>
            <a:r>
              <a:rPr lang="id-ID" b="1" dirty="0"/>
              <a:t>pendapatan per kapita</a:t>
            </a:r>
            <a:r>
              <a:rPr lang="id-ID" dirty="0"/>
              <a:t> dengan rumus</a:t>
            </a:r>
            <a:br>
              <a:rPr lang="id-ID" dirty="0"/>
            </a:br>
            <a:r>
              <a:rPr lang="id-ID" dirty="0"/>
              <a:t>PNB Harga yang sedang berlaku : Jumlah Penduduk</a:t>
            </a:r>
            <a:br>
              <a:rPr lang="id-ID" dirty="0"/>
            </a:br>
            <a:r>
              <a:rPr lang="id-ID" dirty="0"/>
              <a:t>Sehingga</a:t>
            </a:r>
            <a:br>
              <a:rPr lang="id-ID" dirty="0"/>
            </a:br>
            <a:r>
              <a:rPr lang="id-ID" dirty="0"/>
              <a:t>= 1.300.567 miliar rupiah : 262.000.000</a:t>
            </a:r>
            <a:br>
              <a:rPr lang="id-ID" dirty="0"/>
            </a:br>
            <a:r>
              <a:rPr lang="id-ID" dirty="0"/>
              <a:t>= Rp 0.0049639961832061 miliar rupiah</a:t>
            </a:r>
            <a:br>
              <a:rPr lang="id-ID" dirty="0"/>
            </a:br>
            <a:r>
              <a:rPr lang="id-ID" dirty="0"/>
              <a:t>= Rp 4.963.996 juta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16973"/>
            <a:ext cx="7886700" cy="5459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/>
              <a:t>2. Tinggi rendahnya pendapatan per kapita dipengaruhi oleh PDRB dan jumlah penduduk</a:t>
            </a:r>
            <a:r>
              <a:rPr lang="id-ID" sz="2000" dirty="0"/>
              <a:t>. Pendapatan per kapita memiliki hubungan positif dengan PDRB dan hubungan negatif dengan jumlah penduduk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3477" cy="5299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2" y="2143116"/>
            <a:ext cx="5544849" cy="2504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6364"/>
            <a:ext cx="4052455" cy="2701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87479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97" y="3429000"/>
            <a:ext cx="6585621" cy="333825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87" y="9112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3. </a:t>
            </a:r>
            <a:r>
              <a:rPr lang="id-ID" sz="2400" b="1" dirty="0"/>
              <a:t>Perbandingan Pendapatan Per Kapita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Bank dunia membagi negara-negara atas empat kelompok</a:t>
            </a:r>
          </a:p>
          <a:p>
            <a:r>
              <a:rPr lang="id-ID" sz="1800" dirty="0"/>
              <a:t>Negara berpendapatan rendah (pendapatan per kapita &lt; $1035)</a:t>
            </a:r>
          </a:p>
          <a:p>
            <a:r>
              <a:rPr lang="id-ID" sz="1800" dirty="0"/>
              <a:t>Negara berpendapatan menengah bawah (pendapatan per kapita $1036-$4085)</a:t>
            </a:r>
          </a:p>
          <a:p>
            <a:r>
              <a:rPr lang="id-ID" sz="1800" dirty="0"/>
              <a:t>Negara berpendapatan menengah tinggi (pendapatan per kapita $4085-$12615)</a:t>
            </a:r>
          </a:p>
          <a:p>
            <a:r>
              <a:rPr lang="id-ID" sz="1800" dirty="0"/>
              <a:t>Negara berpendapatan tinggi (pendapatan per kapita &gt;12616)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3477" cy="5299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2526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3477" cy="52993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0"/>
          <a:stretch/>
        </p:blipFill>
        <p:spPr>
          <a:xfrm>
            <a:off x="0" y="522173"/>
            <a:ext cx="9144000" cy="633582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451" y="1462068"/>
            <a:ext cx="4395042" cy="90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err="1">
                <a:solidFill>
                  <a:schemeClr val="bg1"/>
                </a:solidFill>
              </a:rPr>
              <a:t>Let’s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go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to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the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next</a:t>
            </a:r>
            <a:r>
              <a:rPr lang="id-ID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err="1">
                <a:solidFill>
                  <a:schemeClr val="bg1"/>
                </a:solidFill>
              </a:rPr>
              <a:t>lesson</a:t>
            </a:r>
            <a:r>
              <a:rPr lang="id-ID" sz="32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44914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261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 Math</vt:lpstr>
      <vt:lpstr>Lucida Sans Unicode</vt:lpstr>
      <vt:lpstr>Myriad Pro</vt:lpstr>
      <vt:lpstr>Verdana</vt:lpstr>
      <vt:lpstr>Wingdings 2</vt:lpstr>
      <vt:lpstr>Wingdings 3</vt:lpstr>
      <vt:lpstr>Concourse</vt:lpstr>
      <vt:lpstr>Equation</vt:lpstr>
      <vt:lpstr>PENDAPATAN PER KAPITA atau  INCOME PER CAPITA (IPC) </vt:lpstr>
      <vt:lpstr>PowerPoint Presentation</vt:lpstr>
      <vt:lpstr>PowerPoint Presentation</vt:lpstr>
      <vt:lpstr>Pendapatan per Kapita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PENDAPATAN PER KAPITA atau  INCOME PER CAPITA (IPC)</dc:title>
  <dc:creator>TOSHIBA</dc:creator>
  <cp:lastModifiedBy>user</cp:lastModifiedBy>
  <cp:revision>2</cp:revision>
  <dcterms:created xsi:type="dcterms:W3CDTF">2020-07-26T13:25:35Z</dcterms:created>
  <dcterms:modified xsi:type="dcterms:W3CDTF">2021-07-24T09:21:13Z</dcterms:modified>
</cp:coreProperties>
</file>