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0" r:id="rId2"/>
    <p:sldId id="281" r:id="rId3"/>
    <p:sldId id="260" r:id="rId4"/>
    <p:sldId id="287" r:id="rId5"/>
    <p:sldId id="276" r:id="rId6"/>
    <p:sldId id="282" r:id="rId7"/>
    <p:sldId id="261" r:id="rId8"/>
    <p:sldId id="262" r:id="rId9"/>
    <p:sldId id="283" r:id="rId10"/>
    <p:sldId id="284" r:id="rId11"/>
    <p:sldId id="286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FC591-A61C-4FB3-A615-7D9E244C7AF8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6543D-2B77-4761-9A78-F348A86142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560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04671-498F-47B8-B89E-B4F362231100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547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988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042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500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551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550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52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271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129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38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65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506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81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" y="-2"/>
            <a:ext cx="7230217" cy="4598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348176" y="-1"/>
            <a:ext cx="3795823" cy="4837837"/>
          </a:xfrm>
          <a:prstGeom prst="rect">
            <a:avLst/>
          </a:prstGeom>
          <a:solidFill>
            <a:schemeClr val="accent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4572000"/>
            <a:ext cx="9144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59489" y="4837837"/>
            <a:ext cx="8825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Pendapatan Nasional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577266" y="2177682"/>
            <a:ext cx="27709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1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</a:t>
            </a:r>
            <a:endParaRPr lang="en-US" sz="115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4226" y="-1395398"/>
            <a:ext cx="317182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50000" dirty="0">
                <a:solidFill>
                  <a:srgbClr val="FFFFFF"/>
                </a:solidFill>
                <a:latin typeface="Rockwell" pitchFamily="18" charset="0"/>
                <a:ea typeface="Kozuka Mincho Pr6N B" pitchFamily="18" charset="-128"/>
              </a:rPr>
              <a:t>1</a:t>
            </a:r>
            <a:endParaRPr lang="en-US" sz="50000" dirty="0">
              <a:solidFill>
                <a:srgbClr val="FFFFFF"/>
              </a:solidFill>
              <a:latin typeface="Rockwell" pitchFamily="18" charset="0"/>
              <a:ea typeface="Kozuka Mincho Pr6N B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782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387" y="93200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id-ID" sz="2400" b="1" dirty="0"/>
              <a:t> Pendekatan Produksi</a:t>
            </a:r>
          </a:p>
          <a:p>
            <a:pPr marL="0" indent="0">
              <a:buNone/>
            </a:pPr>
            <a:r>
              <a:rPr lang="id-ID" sz="2000" dirty="0"/>
              <a:t>Diperoleh dengan cara menjumlahkan </a:t>
            </a:r>
            <a:r>
              <a:rPr lang="id-ID" sz="2000" b="1" dirty="0"/>
              <a:t>nilai tambah </a:t>
            </a:r>
            <a:r>
              <a:rPr lang="id-ID" sz="2000" dirty="0"/>
              <a:t>seluruh barang dan jasa yang dihasilkan oleh berbagai sektor dalam perekonomian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2"/>
          <a:stretch/>
        </p:blipFill>
        <p:spPr>
          <a:xfrm>
            <a:off x="505650" y="3086100"/>
            <a:ext cx="8464271" cy="3117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914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"/>
          <a:stretch/>
        </p:blipFill>
        <p:spPr>
          <a:xfrm>
            <a:off x="0" y="522173"/>
            <a:ext cx="9144000" cy="63358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51" y="1462068"/>
            <a:ext cx="4395042" cy="906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200" b="1" dirty="0" err="1">
                <a:solidFill>
                  <a:schemeClr val="bg1"/>
                </a:solidFill>
              </a:rPr>
              <a:t>Let’s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go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the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next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lesson</a:t>
            </a:r>
            <a:r>
              <a:rPr lang="id-ID" sz="32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4491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815" y="618023"/>
            <a:ext cx="7886700" cy="305856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err="1"/>
              <a:t>Tujuan</a:t>
            </a:r>
            <a:r>
              <a:rPr lang="en-US" sz="1800" b="1" dirty="0"/>
              <a:t> </a:t>
            </a:r>
            <a:r>
              <a:rPr lang="en-US" sz="1800" b="1" dirty="0" err="1"/>
              <a:t>Pembelajaran</a:t>
            </a: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mempelajari</a:t>
            </a:r>
            <a:r>
              <a:rPr lang="en-US" sz="1800" dirty="0"/>
              <a:t> </a:t>
            </a:r>
            <a:r>
              <a:rPr lang="en-US" sz="1800" dirty="0" err="1"/>
              <a:t>bab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Anda</a:t>
            </a:r>
            <a:r>
              <a:rPr lang="en-US" sz="1800" dirty="0"/>
              <a:t> </a:t>
            </a:r>
            <a:r>
              <a:rPr lang="en-US" sz="1800" dirty="0" err="1"/>
              <a:t>diharapkan</a:t>
            </a:r>
            <a:r>
              <a:rPr lang="en-US" sz="1800" dirty="0"/>
              <a:t> </a:t>
            </a:r>
            <a:r>
              <a:rPr lang="en-US" sz="1800" dirty="0" err="1"/>
              <a:t>mampu</a:t>
            </a:r>
            <a:r>
              <a:rPr lang="en-US" sz="1800" dirty="0"/>
              <a:t>:</a:t>
            </a:r>
          </a:p>
          <a:p>
            <a:pPr>
              <a:spcBef>
                <a:spcPts val="0"/>
              </a:spcBef>
            </a:pPr>
            <a:r>
              <a:rPr lang="id-ID" sz="1800" dirty="0"/>
              <a:t>Menjelaskan p</a:t>
            </a:r>
            <a:r>
              <a:rPr lang="en-US" sz="1800" dirty="0" err="1"/>
              <a:t>engertian</a:t>
            </a:r>
            <a:r>
              <a:rPr lang="en-US" sz="1800" dirty="0"/>
              <a:t> </a:t>
            </a:r>
            <a:r>
              <a:rPr lang="en-US" sz="1800" dirty="0" err="1"/>
              <a:t>pendapatan</a:t>
            </a:r>
            <a:r>
              <a:rPr lang="en-US" sz="1800" dirty="0"/>
              <a:t> </a:t>
            </a:r>
            <a:r>
              <a:rPr lang="en-US" sz="1800" dirty="0" err="1"/>
              <a:t>nasional</a:t>
            </a:r>
            <a:endParaRPr lang="id-ID" sz="1800" dirty="0"/>
          </a:p>
          <a:p>
            <a:pPr>
              <a:spcBef>
                <a:spcPts val="0"/>
              </a:spcBef>
            </a:pPr>
            <a:r>
              <a:rPr lang="id-ID" sz="1800" dirty="0"/>
              <a:t>Menjelaskan</a:t>
            </a:r>
            <a:r>
              <a:rPr lang="en-US" sz="1800" dirty="0"/>
              <a:t> </a:t>
            </a:r>
            <a:r>
              <a:rPr lang="id-ID" sz="1800" dirty="0" err="1"/>
              <a:t>m</a:t>
            </a:r>
            <a:r>
              <a:rPr lang="en-US" sz="1800" dirty="0" err="1"/>
              <a:t>anfaat</a:t>
            </a:r>
            <a:r>
              <a:rPr lang="en-US" sz="1800" dirty="0"/>
              <a:t> </a:t>
            </a:r>
            <a:r>
              <a:rPr lang="en-US" sz="1800" dirty="0" err="1"/>
              <a:t>pendapatan</a:t>
            </a:r>
            <a:r>
              <a:rPr lang="en-US" sz="1800" dirty="0"/>
              <a:t> </a:t>
            </a:r>
            <a:r>
              <a:rPr lang="en-US" sz="1800" dirty="0" err="1"/>
              <a:t>nasional</a:t>
            </a:r>
            <a:endParaRPr lang="id-ID" sz="1800" dirty="0"/>
          </a:p>
          <a:p>
            <a:pPr>
              <a:spcBef>
                <a:spcPts val="0"/>
              </a:spcBef>
            </a:pPr>
            <a:r>
              <a:rPr lang="id-ID" sz="1800" dirty="0"/>
              <a:t>Menjelaskan</a:t>
            </a:r>
            <a:r>
              <a:rPr lang="en-US" sz="1800" dirty="0"/>
              <a:t> </a:t>
            </a:r>
            <a:r>
              <a:rPr lang="id-ID" sz="1800" dirty="0" err="1"/>
              <a:t>k</a:t>
            </a:r>
            <a:r>
              <a:rPr lang="en-US" sz="1800" dirty="0" err="1"/>
              <a:t>omponen-komponen</a:t>
            </a:r>
            <a:r>
              <a:rPr lang="en-US" sz="1800" dirty="0"/>
              <a:t> </a:t>
            </a:r>
            <a:r>
              <a:rPr lang="en-US" sz="1800" dirty="0" err="1"/>
              <a:t>pendapatan</a:t>
            </a:r>
            <a:r>
              <a:rPr lang="en-US" sz="1800" dirty="0"/>
              <a:t> </a:t>
            </a:r>
            <a:r>
              <a:rPr lang="en-US" sz="1800" dirty="0" err="1"/>
              <a:t>nasional</a:t>
            </a:r>
            <a:endParaRPr lang="id-ID" sz="1800" dirty="0"/>
          </a:p>
          <a:p>
            <a:pPr>
              <a:spcBef>
                <a:spcPts val="0"/>
              </a:spcBef>
              <a:buNone/>
            </a:pPr>
            <a:endParaRPr lang="id-ID" sz="1800" dirty="0"/>
          </a:p>
          <a:p>
            <a:pPr>
              <a:spcBef>
                <a:spcPts val="0"/>
              </a:spcBef>
              <a:buNone/>
            </a:pPr>
            <a:endParaRPr lang="id-ID" sz="1800" dirty="0"/>
          </a:p>
          <a:p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9685" y="3770879"/>
            <a:ext cx="8640960" cy="1111623"/>
            <a:chOff x="395536" y="3757537"/>
            <a:chExt cx="8640960" cy="1111623"/>
          </a:xfrm>
        </p:grpSpPr>
        <p:sp>
          <p:nvSpPr>
            <p:cNvPr id="13" name="Rectangle 12"/>
            <p:cNvSpPr/>
            <p:nvPr/>
          </p:nvSpPr>
          <p:spPr>
            <a:xfrm>
              <a:off x="395536" y="3757538"/>
              <a:ext cx="8640960" cy="11116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7544" y="4126869"/>
              <a:ext cx="8496944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Nilai-nilai</a:t>
              </a:r>
              <a:r>
                <a:rPr lang="en-US" dirty="0">
                  <a:solidFill>
                    <a:schemeClr val="tx1"/>
                  </a:solidFill>
                </a:rPr>
                <a:t> yang </a:t>
              </a:r>
              <a:r>
                <a:rPr lang="en-US" dirty="0" err="1">
                  <a:solidFill>
                    <a:schemeClr val="tx1"/>
                  </a:solidFill>
                </a:rPr>
                <a:t>dapat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dikembangkan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setelah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mempelajari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bab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ini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adalah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id-ID" dirty="0">
                  <a:solidFill>
                    <a:schemeClr val="tx1"/>
                  </a:solidFill>
                </a:rPr>
                <a:t>kreatif, jujur, rasa ingin tahu, cinta tanah air ,disiplin, dan semangat kebangsaan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109" y="3757537"/>
              <a:ext cx="2830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4418" y="5024193"/>
            <a:ext cx="8640960" cy="1555916"/>
            <a:chOff x="395536" y="5013176"/>
            <a:chExt cx="8640960" cy="1555916"/>
          </a:xfrm>
        </p:grpSpPr>
        <p:sp>
          <p:nvSpPr>
            <p:cNvPr id="18" name="Rectangle 17"/>
            <p:cNvSpPr/>
            <p:nvPr/>
          </p:nvSpPr>
          <p:spPr>
            <a:xfrm>
              <a:off x="395536" y="5013176"/>
              <a:ext cx="8640960" cy="15559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47664" y="5117950"/>
              <a:ext cx="7416824" cy="1372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spcCol="0"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7584" y="5767712"/>
              <a:ext cx="817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Kata</a:t>
              </a:r>
            </a:p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Kunci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44" y="5399872"/>
              <a:ext cx="432050" cy="94390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856635" y="5167100"/>
              <a:ext cx="228963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Pendapatan nasional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Produk nasional bruto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Pendapatan per kapita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Produk domestik bruto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Produk domestik </a:t>
              </a:r>
              <a:r>
                <a:rPr lang="id-ID" sz="1600" dirty="0" err="1"/>
                <a:t>netto</a:t>
              </a:r>
              <a:endParaRPr lang="id-ID" sz="16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114958" y="5178117"/>
            <a:ext cx="3166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Produk nasional </a:t>
            </a:r>
            <a:r>
              <a:rPr lang="id-ID" sz="1600" dirty="0" err="1"/>
              <a:t>netto</a:t>
            </a:r>
            <a:endParaRPr lang="id-ID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Pendapatan perorangan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Pendapatan </a:t>
            </a:r>
            <a:r>
              <a:rPr lang="id-ID" sz="1600" dirty="0" err="1"/>
              <a:t>disposabel</a:t>
            </a:r>
            <a:endParaRPr lang="id-ID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PPP (</a:t>
            </a:r>
            <a:r>
              <a:rPr lang="id-ID" sz="1600" dirty="0" err="1"/>
              <a:t>Purchasing</a:t>
            </a:r>
            <a:r>
              <a:rPr lang="id-ID" sz="1600" dirty="0"/>
              <a:t> Power </a:t>
            </a:r>
            <a:r>
              <a:rPr lang="id-ID" sz="1600" dirty="0" err="1"/>
              <a:t>Parity</a:t>
            </a:r>
            <a:r>
              <a:rPr lang="id-ID" sz="1600" dirty="0"/>
              <a:t>)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076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39" y="3200400"/>
            <a:ext cx="561166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7"/>
            <a:ext cx="7535463" cy="42553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07918"/>
            <a:ext cx="7886700" cy="4234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1800" b="1" dirty="0"/>
              <a:t>Menurut Alfred Marshall </a:t>
            </a:r>
          </a:p>
          <a:p>
            <a:pPr marL="0" indent="0">
              <a:buNone/>
            </a:pPr>
            <a:r>
              <a:rPr lang="id-ID" sz="1800" dirty="0"/>
              <a:t>“</a:t>
            </a:r>
            <a:r>
              <a:rPr lang="id-ID" sz="1800" i="1" dirty="0"/>
              <a:t>pendapatan nasional adalah tenaga kerja dan modal dari </a:t>
            </a:r>
            <a:r>
              <a:rPr lang="id-ID" sz="1800" i="1" dirty="0" err="1"/>
              <a:t>suatu</a:t>
            </a:r>
            <a:r>
              <a:rPr lang="id-ID" sz="1800" i="1" dirty="0"/>
              <a:t> negara yang mengolah sumber alamnya untuk memproduksi sejumlah ‘neto’ komoditi, baik material dan </a:t>
            </a:r>
            <a:r>
              <a:rPr lang="id-ID" sz="1800" i="1" dirty="0" err="1"/>
              <a:t>immaterial</a:t>
            </a:r>
            <a:r>
              <a:rPr lang="id-ID" sz="1800" i="1" dirty="0"/>
              <a:t>, termasuk jasa dan sejenisnya</a:t>
            </a:r>
            <a:r>
              <a:rPr lang="id-ID" sz="1800" dirty="0"/>
              <a:t>”</a:t>
            </a:r>
          </a:p>
          <a:p>
            <a:pPr marL="0" indent="0">
              <a:buNone/>
            </a:pPr>
            <a:endParaRPr lang="id-ID" sz="1800" dirty="0"/>
          </a:p>
          <a:p>
            <a:pPr marL="0" indent="0">
              <a:buNone/>
            </a:pPr>
            <a:r>
              <a:rPr lang="id-ID" sz="1800" b="1" dirty="0"/>
              <a:t>Menurut Arthur Cecil </a:t>
            </a:r>
            <a:r>
              <a:rPr lang="id-ID" sz="1800" b="1" dirty="0" err="1"/>
              <a:t>Pigou</a:t>
            </a:r>
            <a:r>
              <a:rPr lang="id-ID" sz="1800" b="1" dirty="0"/>
              <a:t> </a:t>
            </a:r>
          </a:p>
          <a:p>
            <a:pPr marL="0" indent="0">
              <a:buNone/>
            </a:pPr>
            <a:r>
              <a:rPr lang="id-ID" sz="1800" i="1" dirty="0"/>
              <a:t>“pendapatan nasional adalah bagian dari pendapatan obyektif masyarakat, termasuk pendapatan yang berasal dari luar negeri yang dapat diukur dalam uang”</a:t>
            </a:r>
          </a:p>
          <a:p>
            <a:pPr marL="0" indent="0">
              <a:buNone/>
            </a:pPr>
            <a:endParaRPr lang="id-ID" sz="1800" dirty="0"/>
          </a:p>
          <a:p>
            <a:pPr marL="0" indent="0">
              <a:buNone/>
            </a:pPr>
            <a:r>
              <a:rPr lang="id-ID" sz="1800" b="1" dirty="0"/>
              <a:t>Menurut Irving Fisher </a:t>
            </a:r>
          </a:p>
          <a:p>
            <a:pPr marL="0" indent="0">
              <a:spcBef>
                <a:spcPts val="0"/>
              </a:spcBef>
              <a:buNone/>
            </a:pPr>
            <a:endParaRPr lang="id-ID" sz="1800" dirty="0"/>
          </a:p>
          <a:p>
            <a:pPr marL="0" indent="0">
              <a:spcBef>
                <a:spcPts val="0"/>
              </a:spcBef>
              <a:buNone/>
            </a:pPr>
            <a:r>
              <a:rPr lang="id-ID" sz="1800" dirty="0"/>
              <a:t>“</a:t>
            </a:r>
            <a:r>
              <a:rPr lang="id-ID" sz="1800" i="1" dirty="0"/>
              <a:t>pendapatan nasional yang hakiki adalah neto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d-ID" sz="1800" i="1" dirty="0"/>
              <a:t>yang langsung dikonsumsi tahun itu juga”</a:t>
            </a:r>
          </a:p>
          <a:p>
            <a:pPr marL="0" indent="0">
              <a:buNone/>
            </a:pPr>
            <a:endParaRPr lang="id-ID" sz="2000" dirty="0"/>
          </a:p>
        </p:txBody>
      </p:sp>
      <p:sp>
        <p:nvSpPr>
          <p:cNvPr id="9" name="Rectangle 8"/>
          <p:cNvSpPr/>
          <p:nvPr/>
        </p:nvSpPr>
        <p:spPr>
          <a:xfrm>
            <a:off x="772666" y="730400"/>
            <a:ext cx="533832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lphaUcPeriod"/>
            </a:pP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</a:t>
            </a:r>
            <a:r>
              <a:rPr lang="id-ID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ngertian</a:t>
            </a:r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Pendapatan Nasional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387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0C2F-55BF-40B4-A3F5-DF7FD56A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err="1"/>
              <a:t>Pendapatan</a:t>
            </a:r>
            <a:r>
              <a:rPr lang="en-US" b="1" i="1" u="sng" dirty="0"/>
              <a:t> Nasional </a:t>
            </a:r>
            <a:r>
              <a:rPr lang="en-US" b="1" i="1" u="sng" dirty="0" err="1"/>
              <a:t>adalah</a:t>
            </a:r>
            <a:endParaRPr lang="en-US" b="1" i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1CE21-9231-4EFC-A210-0BACE0CFD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4000" b="1" dirty="0" err="1"/>
              <a:t>Keseluruhan</a:t>
            </a:r>
            <a:r>
              <a:rPr lang="en-ID" sz="4000" b="1" dirty="0"/>
              <a:t> </a:t>
            </a:r>
            <a:r>
              <a:rPr lang="en-ID" sz="4000" b="1" dirty="0" err="1"/>
              <a:t>jumlah</a:t>
            </a:r>
            <a:r>
              <a:rPr lang="en-ID" sz="4000" b="1" dirty="0"/>
              <a:t> </a:t>
            </a:r>
            <a:r>
              <a:rPr lang="en-ID" sz="4000" b="1" dirty="0" err="1"/>
              <a:t>pendapatan</a:t>
            </a:r>
            <a:r>
              <a:rPr lang="en-ID" sz="4000" b="1" dirty="0"/>
              <a:t> yang </a:t>
            </a:r>
            <a:r>
              <a:rPr lang="en-ID" sz="4000" b="1" dirty="0" err="1"/>
              <a:t>diperoleh</a:t>
            </a:r>
            <a:r>
              <a:rPr lang="en-ID" sz="4000" b="1" dirty="0"/>
              <a:t> </a:t>
            </a:r>
            <a:r>
              <a:rPr lang="en-ID" sz="4000" b="1" dirty="0" err="1"/>
              <a:t>semua</a:t>
            </a:r>
            <a:r>
              <a:rPr lang="en-ID" sz="4000" b="1" dirty="0"/>
              <a:t> </a:t>
            </a:r>
            <a:r>
              <a:rPr lang="en-ID" sz="4000" b="1" dirty="0" err="1"/>
              <a:t>masyarakat</a:t>
            </a:r>
            <a:r>
              <a:rPr lang="en-ID" sz="4000" b="1" dirty="0"/>
              <a:t> yang </a:t>
            </a:r>
            <a:r>
              <a:rPr lang="en-ID" sz="4000" b="1" dirty="0" err="1"/>
              <a:t>tinggal</a:t>
            </a:r>
            <a:r>
              <a:rPr lang="en-ID" sz="4000" b="1" dirty="0"/>
              <a:t> di </a:t>
            </a:r>
            <a:r>
              <a:rPr lang="en-ID" sz="4000" b="1" dirty="0" err="1"/>
              <a:t>suatu</a:t>
            </a:r>
            <a:r>
              <a:rPr lang="en-ID" sz="4000" b="1" dirty="0"/>
              <a:t> negara </a:t>
            </a:r>
            <a:r>
              <a:rPr lang="en-ID" sz="4000" b="1" dirty="0" err="1"/>
              <a:t>atau</a:t>
            </a:r>
            <a:r>
              <a:rPr lang="en-ID" sz="4000" b="1" dirty="0"/>
              <a:t> </a:t>
            </a:r>
            <a:r>
              <a:rPr lang="en-ID" sz="4000" b="1" dirty="0" err="1"/>
              <a:t>rumah</a:t>
            </a:r>
            <a:r>
              <a:rPr lang="en-ID" sz="4000" b="1" dirty="0"/>
              <a:t> </a:t>
            </a:r>
            <a:r>
              <a:rPr lang="en-ID" sz="4000" b="1" dirty="0" err="1"/>
              <a:t>tangga</a:t>
            </a:r>
            <a:r>
              <a:rPr lang="en-ID" sz="4000" b="1" dirty="0"/>
              <a:t> </a:t>
            </a:r>
            <a:r>
              <a:rPr lang="en-ID" sz="4000" b="1" dirty="0" err="1"/>
              <a:t>keluarga</a:t>
            </a:r>
            <a:r>
              <a:rPr lang="en-ID" sz="4000" b="1" dirty="0"/>
              <a:t> </a:t>
            </a:r>
            <a:r>
              <a:rPr lang="en-ID" sz="4000" b="1" dirty="0" err="1"/>
              <a:t>dalam</a:t>
            </a:r>
            <a:r>
              <a:rPr lang="en-ID" sz="4000" b="1" dirty="0"/>
              <a:t> </a:t>
            </a:r>
            <a:r>
              <a:rPr lang="en-ID" sz="4000" b="1" dirty="0" err="1"/>
              <a:t>kurun</a:t>
            </a:r>
            <a:r>
              <a:rPr lang="en-ID" sz="4000" b="1" dirty="0"/>
              <a:t> </a:t>
            </a:r>
            <a:r>
              <a:rPr lang="en-ID" sz="4000" b="1" dirty="0" err="1"/>
              <a:t>waktu</a:t>
            </a:r>
            <a:r>
              <a:rPr lang="en-ID" sz="4000" b="1" dirty="0"/>
              <a:t> </a:t>
            </a:r>
            <a:r>
              <a:rPr lang="en-ID" sz="4000" b="1" dirty="0" err="1"/>
              <a:t>tertentu</a:t>
            </a:r>
            <a:r>
              <a:rPr lang="en-ID" sz="4000" b="1" dirty="0"/>
              <a:t>.</a:t>
            </a:r>
            <a:endParaRPr lang="en-US" sz="4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258766"/>
            <a:ext cx="9144001" cy="35992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37953"/>
            <a:ext cx="7886700" cy="5539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/>
              <a:t>Konsep-konsep yang Berhubungan dengan Pendapatan Nasional</a:t>
            </a:r>
          </a:p>
          <a:p>
            <a:pPr marL="514350" indent="-514350">
              <a:buAutoNum type="arabicPeriod"/>
            </a:pPr>
            <a:r>
              <a:rPr lang="id-ID" sz="2200" dirty="0"/>
              <a:t>Produk Domestik Bruto (GDP) adalah total nilai barang dan jasa akhir yang dihasilkan oleh </a:t>
            </a:r>
            <a:r>
              <a:rPr lang="id-ID" sz="2200" dirty="0" err="1"/>
              <a:t>suatu</a:t>
            </a:r>
            <a:r>
              <a:rPr lang="id-ID" sz="2200" dirty="0"/>
              <a:t> perekonomian dalam periode tertentu yang dihitung berdasarkan nilai pasar. Di Indonesia, PDB dihitung dari dua sisi pendekatan yaitu sektoral dan penggunaan</a:t>
            </a:r>
          </a:p>
          <a:p>
            <a:pPr marL="514350" indent="-514350">
              <a:buAutoNum type="arabicPeriod"/>
            </a:pPr>
            <a:r>
              <a:rPr lang="id-ID" sz="2200" dirty="0"/>
              <a:t>Produk Nasional Bruto (GNP) adalah jumlah produk nasional bruto dengan pendapatan neto terhadap luar negeri</a:t>
            </a:r>
          </a:p>
          <a:p>
            <a:pPr marL="514350" indent="-514350">
              <a:buAutoNum type="arabicPeriod"/>
            </a:pPr>
            <a:r>
              <a:rPr lang="id-ID" sz="2200" dirty="0"/>
              <a:t>Produk Nasional Neto (NNP) didapat dari produk nasional bruto dikurangi penyusutan dan barang pengganti modal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8683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259" y="3460173"/>
            <a:ext cx="7886700" cy="33194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id-ID" sz="2000" dirty="0"/>
              <a:t>Pendapatan Nasional Neto (NNI) adalah produk nasional neto dikurangi dengan pajak tidak langsung ditambah subsidi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id-ID" sz="2000" dirty="0"/>
              <a:t>Pendapatan Perorangan (PI) adalah jumlah seluruh penerimaan yang benar-benar sampai di tangan masyarakat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id-ID" sz="2000" dirty="0"/>
              <a:t>Pendapatan </a:t>
            </a:r>
            <a:r>
              <a:rPr lang="id-ID" sz="2000" dirty="0" err="1"/>
              <a:t>Disposabel</a:t>
            </a:r>
            <a:r>
              <a:rPr lang="id-ID" sz="2000" dirty="0"/>
              <a:t> adalah pendapatan perorangan setelah dikurangi dengan pajak penghasilan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id-ID" sz="2000" dirty="0"/>
              <a:t>Produk Domestik Regional Bruto adalah jumlah keseluruhan nilai tambah bruto yang berhasil diciptakan oleh seluruh kegiatan ekonomi yang berada pada </a:t>
            </a:r>
            <a:r>
              <a:rPr lang="id-ID" sz="2000" dirty="0" err="1"/>
              <a:t>suatu</a:t>
            </a:r>
            <a:r>
              <a:rPr lang="id-ID" sz="2000" dirty="0"/>
              <a:t> wilayah selama periode waktu tertentu</a:t>
            </a:r>
          </a:p>
          <a:p>
            <a:endParaRPr lang="id-ID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4" y="718704"/>
            <a:ext cx="6486525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9326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419821"/>
            <a:ext cx="9144001" cy="543817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7"/>
            <a:ext cx="7535463" cy="4255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714501"/>
            <a:ext cx="7424305" cy="1236518"/>
          </a:xfrm>
        </p:spPr>
        <p:txBody>
          <a:bodyPr>
            <a:normAutofit/>
          </a:bodyPr>
          <a:lstStyle/>
          <a:p>
            <a:r>
              <a:rPr lang="id-ID" sz="2000" dirty="0"/>
              <a:t>Menganalisis perkembangan pendapatan dari tahun ke tahun</a:t>
            </a:r>
          </a:p>
          <a:p>
            <a:r>
              <a:rPr lang="id-ID" sz="2000" dirty="0"/>
              <a:t>Mengetahui struktur perekonomian </a:t>
            </a:r>
            <a:r>
              <a:rPr lang="id-ID" sz="2000" dirty="0" err="1"/>
              <a:t>suatu</a:t>
            </a:r>
            <a:r>
              <a:rPr lang="id-ID" sz="2000" dirty="0"/>
              <a:t> negara</a:t>
            </a:r>
          </a:p>
          <a:p>
            <a:r>
              <a:rPr lang="id-ID" sz="2000" dirty="0"/>
              <a:t>Mengetahui kemajuan </a:t>
            </a:r>
            <a:r>
              <a:rPr lang="id-ID" sz="2000" dirty="0" err="1"/>
              <a:t>suatu</a:t>
            </a:r>
            <a:r>
              <a:rPr lang="id-ID" sz="2000" dirty="0"/>
              <a:t> negara</a:t>
            </a:r>
          </a:p>
          <a:p>
            <a:endParaRPr lang="id-ID" sz="2000" dirty="0"/>
          </a:p>
          <a:p>
            <a:endParaRPr lang="id-ID" sz="2000" dirty="0"/>
          </a:p>
        </p:txBody>
      </p:sp>
      <p:sp>
        <p:nvSpPr>
          <p:cNvPr id="6" name="Rectangle 5"/>
          <p:cNvSpPr/>
          <p:nvPr/>
        </p:nvSpPr>
        <p:spPr>
          <a:xfrm>
            <a:off x="783057" y="730400"/>
            <a:ext cx="48215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B. Manfaat Pendapatan Nasional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81737" y="6338454"/>
            <a:ext cx="4338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>
                <a:solidFill>
                  <a:schemeClr val="bg1"/>
                </a:solidFill>
              </a:rPr>
              <a:t>Sektor pariwisata ikut menyumbang pendapatan nasional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7539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7"/>
            <a:ext cx="7535463" cy="4255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/>
              <a:t>Atas Pendekatan Pendapatan</a:t>
            </a:r>
          </a:p>
          <a:p>
            <a:pPr marL="0" indent="0">
              <a:buNone/>
            </a:pPr>
            <a:endParaRPr lang="id-ID" sz="2400" dirty="0"/>
          </a:p>
          <a:p>
            <a:r>
              <a:rPr lang="id-ID" sz="2400" dirty="0"/>
              <a:t>Kompensasi untuk pekerja</a:t>
            </a:r>
          </a:p>
          <a:p>
            <a:r>
              <a:rPr lang="id-ID" sz="2400" dirty="0"/>
              <a:t>Keuntungan perusahaan</a:t>
            </a:r>
          </a:p>
          <a:p>
            <a:r>
              <a:rPr lang="id-ID" sz="2400" dirty="0"/>
              <a:t>Pendapatan usaha</a:t>
            </a:r>
          </a:p>
          <a:p>
            <a:r>
              <a:rPr lang="id-ID" sz="2400" dirty="0"/>
              <a:t>Pendapatan sewa</a:t>
            </a:r>
          </a:p>
          <a:p>
            <a:r>
              <a:rPr lang="id-ID" sz="2400" dirty="0"/>
              <a:t>Bunga neto</a:t>
            </a:r>
          </a:p>
        </p:txBody>
      </p:sp>
      <p:sp>
        <p:nvSpPr>
          <p:cNvPr id="6" name="Rectangle 5"/>
          <p:cNvSpPr/>
          <p:nvPr/>
        </p:nvSpPr>
        <p:spPr>
          <a:xfrm>
            <a:off x="783057" y="730400"/>
            <a:ext cx="685892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C. Komponen-komponen Pendapatan Nasional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1256587"/>
            <a:ext cx="4197927" cy="5601413"/>
          </a:xfrm>
        </p:spPr>
      </p:pic>
      <p:sp>
        <p:nvSpPr>
          <p:cNvPr id="13" name="TextBox 12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5509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/>
          <a:stretch/>
        </p:blipFill>
        <p:spPr>
          <a:xfrm>
            <a:off x="145473" y="1993773"/>
            <a:ext cx="5313627" cy="3690057"/>
          </a:xfrm>
        </p:spPr>
      </p:pic>
      <p:sp>
        <p:nvSpPr>
          <p:cNvPr id="5" name="Content Placeholder 13"/>
          <p:cNvSpPr txBox="1">
            <a:spLocks/>
          </p:cNvSpPr>
          <p:nvPr/>
        </p:nvSpPr>
        <p:spPr>
          <a:xfrm>
            <a:off x="4399820" y="1663132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2400" dirty="0"/>
              <a:t>Atas Pendekatan Pengeluaran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d-ID" sz="2400" dirty="0"/>
          </a:p>
          <a:p>
            <a:r>
              <a:rPr lang="id-ID" sz="2400" dirty="0"/>
              <a:t>Pengeluaran konsumsi rumah tangga</a:t>
            </a:r>
          </a:p>
          <a:p>
            <a:r>
              <a:rPr lang="id-ID" sz="2400" dirty="0"/>
              <a:t>Pengeluaran investasi</a:t>
            </a:r>
          </a:p>
          <a:p>
            <a:r>
              <a:rPr lang="id-ID" sz="2400" dirty="0" err="1"/>
              <a:t>Tabungan</a:t>
            </a:r>
            <a:endParaRPr lang="id-ID" sz="2400" dirty="0"/>
          </a:p>
          <a:p>
            <a:r>
              <a:rPr lang="id-ID" sz="2400" dirty="0"/>
              <a:t>Pengeluaran pemerintah</a:t>
            </a:r>
          </a:p>
          <a:p>
            <a:r>
              <a:rPr lang="id-ID" sz="2400" dirty="0"/>
              <a:t>Ekspor neto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24693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443</Words>
  <Application>Microsoft Office PowerPoint</Application>
  <PresentationFormat>On-screen Show (4:3)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Rockwell</vt:lpstr>
      <vt:lpstr>Times New Roman</vt:lpstr>
      <vt:lpstr>Office Theme</vt:lpstr>
      <vt:lpstr>PowerPoint Presentation</vt:lpstr>
      <vt:lpstr>PowerPoint Presentation</vt:lpstr>
      <vt:lpstr>PowerPoint Presentation</vt:lpstr>
      <vt:lpstr>Pendapatan Nasional adalah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Adhi</dc:creator>
  <cp:lastModifiedBy>user</cp:lastModifiedBy>
  <cp:revision>41</cp:revision>
  <dcterms:created xsi:type="dcterms:W3CDTF">2014-06-23T13:24:29Z</dcterms:created>
  <dcterms:modified xsi:type="dcterms:W3CDTF">2021-07-22T05:39:22Z</dcterms:modified>
</cp:coreProperties>
</file>