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sldIdLst>
    <p:sldId id="257" r:id="rId3"/>
    <p:sldId id="264" r:id="rId4"/>
    <p:sldId id="265" r:id="rId5"/>
    <p:sldId id="267" r:id="rId6"/>
    <p:sldId id="268" r:id="rId7"/>
    <p:sldId id="269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30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79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0" autoAdjust="0"/>
    <p:restoredTop sz="94660"/>
  </p:normalViewPr>
  <p:slideViewPr>
    <p:cSldViewPr>
      <p:cViewPr varScale="1">
        <p:scale>
          <a:sx n="70" d="100"/>
          <a:sy n="70" d="100"/>
        </p:scale>
        <p:origin x="1416" y="66"/>
      </p:cViewPr>
      <p:guideLst>
        <p:guide orient="horz" pos="1525"/>
        <p:guide pos="7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15816" y="1412776"/>
            <a:ext cx="2133600" cy="365125"/>
          </a:xfrm>
          <a:prstGeom prst="rect">
            <a:avLst/>
          </a:prstGeom>
        </p:spPr>
        <p:txBody>
          <a:bodyPr/>
          <a:lstStyle/>
          <a:p>
            <a:fld id="{A536C9C2-4649-4DFA-80B0-DC0D112245AF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16918" y="91777"/>
            <a:ext cx="8717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25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15816" y="1412776"/>
            <a:ext cx="2133600" cy="365125"/>
          </a:xfrm>
          <a:prstGeom prst="rect">
            <a:avLst/>
          </a:prstGeom>
        </p:spPr>
        <p:txBody>
          <a:bodyPr/>
          <a:lstStyle/>
          <a:p>
            <a:fld id="{A536C9C2-4649-4DFA-80B0-DC0D112245AF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16918" y="91777"/>
            <a:ext cx="8717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031" y="84795"/>
            <a:ext cx="504961" cy="360039"/>
          </a:xfrm>
          <a:prstGeom prst="rect">
            <a:avLst/>
          </a:prstGeom>
        </p:spPr>
        <p:txBody>
          <a:bodyPr/>
          <a:lstStyle/>
          <a:p>
            <a:fld id="{2FB73ACD-B2A5-480B-92AA-4B1B647B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87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15816" y="1412776"/>
            <a:ext cx="2133600" cy="365125"/>
          </a:xfrm>
          <a:prstGeom prst="rect">
            <a:avLst/>
          </a:prstGeom>
        </p:spPr>
        <p:txBody>
          <a:bodyPr/>
          <a:lstStyle/>
          <a:p>
            <a:fld id="{A536C9C2-4649-4DFA-80B0-DC0D112245AF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16918" y="91777"/>
            <a:ext cx="8717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031" y="84795"/>
            <a:ext cx="504961" cy="360039"/>
          </a:xfrm>
          <a:prstGeom prst="rect">
            <a:avLst/>
          </a:prstGeom>
        </p:spPr>
        <p:txBody>
          <a:bodyPr/>
          <a:lstStyle/>
          <a:p>
            <a:fld id="{2FB73ACD-B2A5-480B-92AA-4B1B647B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70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5282" y="94320"/>
            <a:ext cx="726318" cy="360039"/>
          </a:xfrm>
          <a:prstGeom prst="rect">
            <a:avLst/>
          </a:prstGeom>
        </p:spPr>
        <p:txBody>
          <a:bodyPr/>
          <a:lstStyle/>
          <a:p>
            <a:fld id="{2FB73ACD-B2A5-480B-92AA-4B1B647B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40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36C9C2-4649-4DFA-80B0-DC0D112245AF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B73ACD-B2A5-480B-92AA-4B1B647B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717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36C9C2-4649-4DFA-80B0-DC0D112245AF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B73ACD-B2A5-480B-92AA-4B1B647B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39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EE5A7-1F21-4A67-A089-100BB473F59E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DE3A-ADDA-4190-BAAA-D84CEFD4A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51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EE5A7-1F21-4A67-A089-100BB473F59E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DE3A-ADDA-4190-BAAA-D84CEFD4A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42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EE5A7-1F21-4A67-A089-100BB473F59E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DE3A-ADDA-4190-BAAA-D84CEFD4A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21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EE5A7-1F21-4A67-A089-100BB473F59E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DE3A-ADDA-4190-BAAA-D84CEFD4A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608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EE5A7-1F21-4A67-A089-100BB473F59E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DE3A-ADDA-4190-BAAA-D84CEFD4A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08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5282" y="94320"/>
            <a:ext cx="726318" cy="360039"/>
          </a:xfrm>
          <a:prstGeom prst="rect">
            <a:avLst/>
          </a:prstGeom>
        </p:spPr>
        <p:txBody>
          <a:bodyPr/>
          <a:lstStyle/>
          <a:p>
            <a:fld id="{2FB73ACD-B2A5-480B-92AA-4B1B647B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1711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EE5A7-1F21-4A67-A089-100BB473F59E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DE3A-ADDA-4190-BAAA-D84CEFD4A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31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EE5A7-1F21-4A67-A089-100BB473F59E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DE3A-ADDA-4190-BAAA-D84CEFD4A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401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EE5A7-1F21-4A67-A089-100BB473F59E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DE3A-ADDA-4190-BAAA-D84CEFD4A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302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EE5A7-1F21-4A67-A089-100BB473F59E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DE3A-ADDA-4190-BAAA-D84CEFD4A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005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EE5A7-1F21-4A67-A089-100BB473F59E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DE3A-ADDA-4190-BAAA-D84CEFD4A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6029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EE5A7-1F21-4A67-A089-100BB473F59E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DE3A-ADDA-4190-BAAA-D84CEFD4A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6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15816" y="1412776"/>
            <a:ext cx="2133600" cy="365125"/>
          </a:xfrm>
          <a:prstGeom prst="rect">
            <a:avLst/>
          </a:prstGeom>
        </p:spPr>
        <p:txBody>
          <a:bodyPr/>
          <a:lstStyle/>
          <a:p>
            <a:fld id="{A536C9C2-4649-4DFA-80B0-DC0D112245AF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16918" y="91777"/>
            <a:ext cx="8717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031" y="84795"/>
            <a:ext cx="504961" cy="360039"/>
          </a:xfrm>
          <a:prstGeom prst="rect">
            <a:avLst/>
          </a:prstGeom>
        </p:spPr>
        <p:txBody>
          <a:bodyPr/>
          <a:lstStyle/>
          <a:p>
            <a:fld id="{2FB73ACD-B2A5-480B-92AA-4B1B647B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14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5816" y="1412776"/>
            <a:ext cx="2133600" cy="365125"/>
          </a:xfrm>
          <a:prstGeom prst="rect">
            <a:avLst/>
          </a:prstGeom>
        </p:spPr>
        <p:txBody>
          <a:bodyPr/>
          <a:lstStyle/>
          <a:p>
            <a:fld id="{A536C9C2-4649-4DFA-80B0-DC0D112245AF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16918" y="91777"/>
            <a:ext cx="8717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031" y="84795"/>
            <a:ext cx="504961" cy="360039"/>
          </a:xfrm>
          <a:prstGeom prst="rect">
            <a:avLst/>
          </a:prstGeom>
        </p:spPr>
        <p:txBody>
          <a:bodyPr/>
          <a:lstStyle/>
          <a:p>
            <a:fld id="{2FB73ACD-B2A5-480B-92AA-4B1B647B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87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915816" y="1412776"/>
            <a:ext cx="2133600" cy="365125"/>
          </a:xfrm>
          <a:prstGeom prst="rect">
            <a:avLst/>
          </a:prstGeom>
        </p:spPr>
        <p:txBody>
          <a:bodyPr/>
          <a:lstStyle/>
          <a:p>
            <a:fld id="{A536C9C2-4649-4DFA-80B0-DC0D112245AF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16918" y="91777"/>
            <a:ext cx="8717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0031" y="84795"/>
            <a:ext cx="504961" cy="360039"/>
          </a:xfrm>
          <a:prstGeom prst="rect">
            <a:avLst/>
          </a:prstGeom>
        </p:spPr>
        <p:txBody>
          <a:bodyPr/>
          <a:lstStyle/>
          <a:p>
            <a:fld id="{2FB73ACD-B2A5-480B-92AA-4B1B647B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294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915816" y="1412776"/>
            <a:ext cx="2133600" cy="365125"/>
          </a:xfrm>
          <a:prstGeom prst="rect">
            <a:avLst/>
          </a:prstGeom>
        </p:spPr>
        <p:txBody>
          <a:bodyPr/>
          <a:lstStyle/>
          <a:p>
            <a:fld id="{A536C9C2-4649-4DFA-80B0-DC0D112245AF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16918" y="91777"/>
            <a:ext cx="8717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0031" y="84795"/>
            <a:ext cx="504961" cy="360039"/>
          </a:xfrm>
          <a:prstGeom prst="rect">
            <a:avLst/>
          </a:prstGeom>
        </p:spPr>
        <p:txBody>
          <a:bodyPr/>
          <a:lstStyle/>
          <a:p>
            <a:fld id="{2FB73ACD-B2A5-480B-92AA-4B1B647B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42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915816" y="1412776"/>
            <a:ext cx="2133600" cy="365125"/>
          </a:xfrm>
          <a:prstGeom prst="rect">
            <a:avLst/>
          </a:prstGeom>
        </p:spPr>
        <p:txBody>
          <a:bodyPr/>
          <a:lstStyle/>
          <a:p>
            <a:fld id="{A536C9C2-4649-4DFA-80B0-DC0D112245AF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16918" y="91777"/>
            <a:ext cx="8717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0031" y="84795"/>
            <a:ext cx="504961" cy="360039"/>
          </a:xfrm>
          <a:prstGeom prst="rect">
            <a:avLst/>
          </a:prstGeom>
        </p:spPr>
        <p:txBody>
          <a:bodyPr/>
          <a:lstStyle/>
          <a:p>
            <a:fld id="{2FB73ACD-B2A5-480B-92AA-4B1B647B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31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5816" y="1412776"/>
            <a:ext cx="2133600" cy="365125"/>
          </a:xfrm>
          <a:prstGeom prst="rect">
            <a:avLst/>
          </a:prstGeom>
        </p:spPr>
        <p:txBody>
          <a:bodyPr/>
          <a:lstStyle/>
          <a:p>
            <a:fld id="{A536C9C2-4649-4DFA-80B0-DC0D112245AF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16918" y="91777"/>
            <a:ext cx="8717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031" y="84795"/>
            <a:ext cx="504961" cy="360039"/>
          </a:xfrm>
          <a:prstGeom prst="rect">
            <a:avLst/>
          </a:prstGeom>
        </p:spPr>
        <p:txBody>
          <a:bodyPr/>
          <a:lstStyle/>
          <a:p>
            <a:fld id="{2FB73ACD-B2A5-480B-92AA-4B1B647B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42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5816" y="1412776"/>
            <a:ext cx="2133600" cy="365125"/>
          </a:xfrm>
          <a:prstGeom prst="rect">
            <a:avLst/>
          </a:prstGeom>
        </p:spPr>
        <p:txBody>
          <a:bodyPr/>
          <a:lstStyle/>
          <a:p>
            <a:fld id="{A536C9C2-4649-4DFA-80B0-DC0D112245AF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16918" y="91777"/>
            <a:ext cx="8717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031" y="84795"/>
            <a:ext cx="504961" cy="360039"/>
          </a:xfrm>
          <a:prstGeom prst="rect">
            <a:avLst/>
          </a:prstGeom>
        </p:spPr>
        <p:txBody>
          <a:bodyPr/>
          <a:lstStyle/>
          <a:p>
            <a:fld id="{2FB73ACD-B2A5-480B-92AA-4B1B647B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29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9144000" cy="54868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-4515" y="0"/>
            <a:ext cx="1702085" cy="5486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9253" y="0"/>
            <a:ext cx="832098" cy="5486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1657772" y="91777"/>
            <a:ext cx="1872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US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SMA </a:t>
            </a:r>
            <a:r>
              <a:rPr lang="en-US" baseline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</a:t>
            </a:r>
            <a:r>
              <a:rPr lang="en-US" baseline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Jilid</a:t>
            </a:r>
            <a:r>
              <a:rPr lang="en-US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4211960" y="91776"/>
            <a:ext cx="4824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 6 Harga Pasar</a:t>
            </a: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790041" y="91775"/>
            <a:ext cx="93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60463" y="88302"/>
            <a:ext cx="50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B444DAE-F0D7-4D0C-9235-3295870455CA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‹#›</a:t>
            </a:fld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30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EE5A7-1F21-4A67-A089-100BB473F59E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9DE3A-ADDA-4190-BAAA-D84CEFD4A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3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20688"/>
            <a:ext cx="75608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Tujuan</a:t>
            </a:r>
            <a:r>
              <a:rPr lang="en-US" b="1" dirty="0"/>
              <a:t> </a:t>
            </a:r>
            <a:r>
              <a:rPr lang="en-US" b="1" dirty="0" err="1"/>
              <a:t>Pembelajaran</a:t>
            </a:r>
            <a:endParaRPr lang="en-US" b="1" dirty="0"/>
          </a:p>
          <a:p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mempelajari</a:t>
            </a:r>
            <a:r>
              <a:rPr lang="en-US" dirty="0"/>
              <a:t> </a:t>
            </a:r>
            <a:r>
              <a:rPr lang="en-US" dirty="0" err="1"/>
              <a:t>bab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diharapkan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:</a:t>
            </a:r>
          </a:p>
          <a:p>
            <a:r>
              <a:rPr lang="en-US" dirty="0"/>
              <a:t>●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permintaan</a:t>
            </a:r>
            <a:r>
              <a:rPr lang="en-US" dirty="0"/>
              <a:t>,</a:t>
            </a:r>
          </a:p>
          <a:p>
            <a:r>
              <a:rPr lang="en-US" dirty="0"/>
              <a:t>●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penawaran</a:t>
            </a:r>
            <a:r>
              <a:rPr lang="en-US" dirty="0"/>
              <a:t>,</a:t>
            </a:r>
          </a:p>
          <a:p>
            <a:r>
              <a:rPr lang="en-US" dirty="0"/>
              <a:t>●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elastisitas</a:t>
            </a:r>
            <a:r>
              <a:rPr lang="en-US" dirty="0"/>
              <a:t> </a:t>
            </a:r>
            <a:r>
              <a:rPr lang="en-US" dirty="0" err="1"/>
              <a:t>permintaan</a:t>
            </a:r>
            <a:r>
              <a:rPr lang="en-US" dirty="0"/>
              <a:t>,</a:t>
            </a:r>
          </a:p>
          <a:p>
            <a:r>
              <a:rPr lang="en-US" dirty="0"/>
              <a:t>●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elastisitas</a:t>
            </a:r>
            <a:r>
              <a:rPr lang="en-US" dirty="0"/>
              <a:t> </a:t>
            </a:r>
            <a:r>
              <a:rPr lang="en-US" dirty="0" err="1"/>
              <a:t>penawaran</a:t>
            </a:r>
            <a:r>
              <a:rPr lang="en-US" dirty="0"/>
              <a:t>,</a:t>
            </a:r>
          </a:p>
          <a:p>
            <a:r>
              <a:rPr lang="en-US" dirty="0"/>
              <a:t>●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elastisitas</a:t>
            </a:r>
            <a:r>
              <a:rPr lang="en-US" dirty="0"/>
              <a:t> </a:t>
            </a:r>
            <a:r>
              <a:rPr lang="en-US" dirty="0" err="1"/>
              <a:t>busur</a:t>
            </a:r>
            <a:r>
              <a:rPr lang="en-US" dirty="0"/>
              <a:t>,</a:t>
            </a:r>
          </a:p>
          <a:p>
            <a:r>
              <a:rPr lang="en-US" dirty="0"/>
              <a:t>●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pembentukan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,</a:t>
            </a:r>
          </a:p>
          <a:p>
            <a:r>
              <a:rPr lang="en-US" dirty="0"/>
              <a:t>●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pergeseran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keseimbangan</a:t>
            </a:r>
            <a:r>
              <a:rPr lang="en-US" dirty="0"/>
              <a:t>, </a:t>
            </a:r>
            <a:r>
              <a:rPr lang="en-US" dirty="0" err="1"/>
              <a:t>dan</a:t>
            </a:r>
            <a:endParaRPr lang="en-US" dirty="0"/>
          </a:p>
          <a:p>
            <a:r>
              <a:rPr lang="en-US" dirty="0"/>
              <a:t>●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 </a:t>
            </a:r>
            <a:r>
              <a:rPr lang="en-US" dirty="0" err="1"/>
              <a:t>metematika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permintaan</a:t>
            </a:r>
            <a:r>
              <a:rPr lang="en-US" dirty="0"/>
              <a:t>, </a:t>
            </a:r>
            <a:r>
              <a:rPr lang="en-US" dirty="0" err="1"/>
              <a:t>penawaran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</a:p>
          <a:p>
            <a:r>
              <a:rPr lang="en-US" dirty="0"/>
              <a:t>   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keseimbangan</a:t>
            </a:r>
            <a:r>
              <a:rPr lang="en-US" dirty="0"/>
              <a:t>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95536" y="3757537"/>
            <a:ext cx="8640960" cy="1111623"/>
            <a:chOff x="395536" y="3757537"/>
            <a:chExt cx="8640960" cy="1111623"/>
          </a:xfrm>
        </p:grpSpPr>
        <p:sp>
          <p:nvSpPr>
            <p:cNvPr id="5" name="Rectangle 4"/>
            <p:cNvSpPr/>
            <p:nvPr/>
          </p:nvSpPr>
          <p:spPr>
            <a:xfrm>
              <a:off x="395536" y="3757538"/>
              <a:ext cx="8640960" cy="111162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67544" y="4126869"/>
              <a:ext cx="8496944" cy="64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err="1">
                  <a:solidFill>
                    <a:schemeClr val="tx1"/>
                  </a:solidFill>
                </a:rPr>
                <a:t>Nilai-nilai</a:t>
              </a:r>
              <a:r>
                <a:rPr lang="en-US" dirty="0">
                  <a:solidFill>
                    <a:schemeClr val="tx1"/>
                  </a:solidFill>
                </a:rPr>
                <a:t> yang </a:t>
              </a:r>
              <a:r>
                <a:rPr lang="en-US" dirty="0" err="1">
                  <a:solidFill>
                    <a:schemeClr val="tx1"/>
                  </a:solidFill>
                </a:rPr>
                <a:t>dapat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dikembangkan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setelah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mempelajari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bab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ini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adalah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disiplin</a:t>
              </a:r>
              <a:r>
                <a:rPr lang="en-US" dirty="0">
                  <a:solidFill>
                    <a:schemeClr val="tx1"/>
                  </a:solidFill>
                </a:rPr>
                <a:t>, </a:t>
              </a:r>
              <a:r>
                <a:rPr lang="en-US" dirty="0" err="1">
                  <a:solidFill>
                    <a:schemeClr val="tx1"/>
                  </a:solidFill>
                </a:rPr>
                <a:t>kerja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keras</a:t>
              </a:r>
              <a:r>
                <a:rPr lang="en-US" dirty="0">
                  <a:solidFill>
                    <a:schemeClr val="tx1"/>
                  </a:solidFill>
                </a:rPr>
                <a:t>, </a:t>
              </a:r>
              <a:r>
                <a:rPr lang="en-US" dirty="0" err="1">
                  <a:solidFill>
                    <a:schemeClr val="tx1"/>
                  </a:solidFill>
                </a:rPr>
                <a:t>mandiri</a:t>
              </a:r>
              <a:r>
                <a:rPr lang="en-US" dirty="0">
                  <a:solidFill>
                    <a:schemeClr val="tx1"/>
                  </a:solidFill>
                </a:rPr>
                <a:t>, rasa </a:t>
              </a:r>
              <a:r>
                <a:rPr lang="en-US" dirty="0" err="1">
                  <a:solidFill>
                    <a:schemeClr val="tx1"/>
                  </a:solidFill>
                </a:rPr>
                <a:t>ingin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tahu</a:t>
              </a:r>
              <a:r>
                <a:rPr lang="en-US" dirty="0">
                  <a:solidFill>
                    <a:schemeClr val="tx1"/>
                  </a:solidFill>
                </a:rPr>
                <a:t>, </a:t>
              </a:r>
              <a:r>
                <a:rPr lang="en-US" dirty="0" err="1">
                  <a:solidFill>
                    <a:schemeClr val="tx1"/>
                  </a:solidFill>
                </a:rPr>
                <a:t>semangat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kebangsaan</a:t>
              </a:r>
              <a:r>
                <a:rPr lang="en-US" dirty="0">
                  <a:solidFill>
                    <a:schemeClr val="tx1"/>
                  </a:solidFill>
                </a:rPr>
                <a:t>, </a:t>
              </a:r>
              <a:r>
                <a:rPr lang="en-US" dirty="0" err="1">
                  <a:solidFill>
                    <a:schemeClr val="tx1"/>
                  </a:solidFill>
                </a:rPr>
                <a:t>dan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cinta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tanah</a:t>
              </a:r>
              <a:r>
                <a:rPr lang="en-US" dirty="0">
                  <a:solidFill>
                    <a:schemeClr val="tx1"/>
                  </a:solidFill>
                </a:rPr>
                <a:t> air.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56109" y="3757537"/>
              <a:ext cx="28305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Nilai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dan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Karakter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Bangsa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95536" y="5013176"/>
            <a:ext cx="8685981" cy="1555916"/>
            <a:chOff x="395536" y="5013176"/>
            <a:chExt cx="8685981" cy="1555916"/>
          </a:xfrm>
        </p:grpSpPr>
        <p:sp>
          <p:nvSpPr>
            <p:cNvPr id="9" name="Rectangle 8"/>
            <p:cNvSpPr/>
            <p:nvPr/>
          </p:nvSpPr>
          <p:spPr>
            <a:xfrm>
              <a:off x="395536" y="5013176"/>
              <a:ext cx="8640960" cy="15559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47664" y="5117950"/>
              <a:ext cx="7416824" cy="137258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3" spcCol="0"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27584" y="5767712"/>
              <a:ext cx="81787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Kata</a:t>
              </a:r>
            </a:p>
            <a:p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Kunci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DFC"/>
                </a:clrFrom>
                <a:clrTo>
                  <a:srgbClr val="FFFD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844" y="5399872"/>
              <a:ext cx="432050" cy="943904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1513756" y="5127391"/>
              <a:ext cx="2232248" cy="1400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700" dirty="0"/>
                <a:t>• </a:t>
              </a:r>
              <a:r>
                <a:rPr lang="en-US" sz="1700" dirty="0" err="1"/>
                <a:t>Permintaan</a:t>
              </a:r>
              <a:endParaRPr lang="en-US" sz="1700" dirty="0"/>
            </a:p>
            <a:p>
              <a:r>
                <a:rPr lang="en-US" sz="1700" dirty="0"/>
                <a:t>• </a:t>
              </a:r>
              <a:r>
                <a:rPr lang="en-US" sz="1700" dirty="0" err="1"/>
                <a:t>Penawaran</a:t>
              </a:r>
              <a:endParaRPr lang="en-US" sz="1700" dirty="0"/>
            </a:p>
            <a:p>
              <a:r>
                <a:rPr lang="en-US" sz="1700" dirty="0"/>
                <a:t>• </a:t>
              </a:r>
              <a:r>
                <a:rPr lang="en-US" sz="1700" dirty="0" err="1"/>
                <a:t>Hukum</a:t>
              </a:r>
              <a:r>
                <a:rPr lang="en-US" sz="1700" dirty="0"/>
                <a:t> </a:t>
              </a:r>
              <a:r>
                <a:rPr lang="en-US" sz="1700" dirty="0" err="1"/>
                <a:t>permintaan</a:t>
              </a:r>
              <a:endParaRPr lang="en-US" sz="1700" dirty="0"/>
            </a:p>
            <a:p>
              <a:r>
                <a:rPr lang="en-US" sz="1700" dirty="0"/>
                <a:t>• </a:t>
              </a:r>
              <a:r>
                <a:rPr lang="en-US" sz="1700" dirty="0" err="1"/>
                <a:t>Hukum</a:t>
              </a:r>
              <a:r>
                <a:rPr lang="en-US" sz="1700" dirty="0"/>
                <a:t> </a:t>
              </a:r>
              <a:r>
                <a:rPr lang="en-US" sz="1700" dirty="0" err="1"/>
                <a:t>penawaran</a:t>
              </a:r>
              <a:endParaRPr lang="en-US" sz="1700" dirty="0"/>
            </a:p>
            <a:p>
              <a:r>
                <a:rPr lang="en-US" sz="1700" dirty="0"/>
                <a:t>• </a:t>
              </a:r>
              <a:r>
                <a:rPr lang="en-US" sz="1700" dirty="0" err="1"/>
                <a:t>Kurva</a:t>
              </a:r>
              <a:r>
                <a:rPr lang="en-US" sz="1700" dirty="0"/>
                <a:t> </a:t>
              </a:r>
              <a:r>
                <a:rPr lang="en-US" sz="1700" dirty="0" err="1"/>
                <a:t>permintaan</a:t>
              </a:r>
              <a:endParaRPr lang="en-US" sz="17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479304" y="5117951"/>
              <a:ext cx="4006924" cy="1400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700" dirty="0"/>
                <a:t>• </a:t>
              </a:r>
              <a:r>
                <a:rPr lang="en-US" sz="1700" dirty="0" err="1"/>
                <a:t>Kurva</a:t>
              </a:r>
              <a:r>
                <a:rPr lang="en-US" sz="1700" dirty="0"/>
                <a:t> </a:t>
              </a:r>
              <a:r>
                <a:rPr lang="en-US" sz="1700" dirty="0" err="1"/>
                <a:t>penawaran</a:t>
              </a:r>
              <a:endParaRPr lang="en-US" sz="1700" dirty="0"/>
            </a:p>
            <a:p>
              <a:r>
                <a:rPr lang="en-US" sz="1700" dirty="0"/>
                <a:t>• </a:t>
              </a:r>
              <a:r>
                <a:rPr lang="en-US" sz="1700" dirty="0" err="1"/>
                <a:t>Pergeseran</a:t>
              </a:r>
              <a:r>
                <a:rPr lang="en-US" sz="1700" dirty="0"/>
                <a:t> </a:t>
              </a:r>
              <a:r>
                <a:rPr lang="en-US" sz="1700" dirty="0" err="1"/>
                <a:t>kurva</a:t>
              </a:r>
              <a:r>
                <a:rPr lang="en-US" sz="1700" dirty="0"/>
                <a:t> </a:t>
              </a:r>
              <a:r>
                <a:rPr lang="en-US" sz="1700" dirty="0" err="1"/>
                <a:t>permintaan</a:t>
              </a:r>
              <a:endParaRPr lang="en-US" sz="1700" dirty="0"/>
            </a:p>
            <a:p>
              <a:r>
                <a:rPr lang="en-US" sz="1700" dirty="0"/>
                <a:t>• </a:t>
              </a:r>
              <a:r>
                <a:rPr lang="en-US" sz="1700" dirty="0" err="1"/>
                <a:t>Pergeseran</a:t>
              </a:r>
              <a:r>
                <a:rPr lang="en-US" sz="1700" dirty="0"/>
                <a:t> </a:t>
              </a:r>
              <a:r>
                <a:rPr lang="en-US" sz="1700" dirty="0" err="1"/>
                <a:t>kurva</a:t>
              </a:r>
              <a:r>
                <a:rPr lang="en-US" sz="1700" dirty="0"/>
                <a:t> </a:t>
              </a:r>
              <a:r>
                <a:rPr lang="en-US" sz="1700" dirty="0" err="1"/>
                <a:t>penawaran</a:t>
              </a:r>
              <a:endParaRPr lang="en-US" sz="1700" dirty="0"/>
            </a:p>
            <a:p>
              <a:r>
                <a:rPr lang="en-US" sz="1700" dirty="0"/>
                <a:t>• </a:t>
              </a:r>
              <a:r>
                <a:rPr lang="en-US" sz="1700" dirty="0" err="1"/>
                <a:t>Koefisien</a:t>
              </a:r>
              <a:r>
                <a:rPr lang="en-US" sz="1700" dirty="0"/>
                <a:t> </a:t>
              </a:r>
              <a:r>
                <a:rPr lang="en-US" sz="1700" dirty="0" err="1"/>
                <a:t>elastisitas</a:t>
              </a:r>
              <a:r>
                <a:rPr lang="en-US" sz="1700" dirty="0"/>
                <a:t> </a:t>
              </a:r>
              <a:r>
                <a:rPr lang="en-US" sz="1700" dirty="0" err="1"/>
                <a:t>permintaan</a:t>
              </a:r>
              <a:endParaRPr lang="en-US" sz="1700" dirty="0"/>
            </a:p>
            <a:p>
              <a:r>
                <a:rPr lang="en-US" sz="1700" dirty="0"/>
                <a:t>• </a:t>
              </a:r>
              <a:r>
                <a:rPr lang="en-US" sz="1700" dirty="0" err="1"/>
                <a:t>Koefisien</a:t>
              </a:r>
              <a:r>
                <a:rPr lang="en-US" sz="1700" dirty="0"/>
                <a:t> </a:t>
              </a:r>
              <a:r>
                <a:rPr lang="en-US" sz="1700" dirty="0" err="1"/>
                <a:t>elastisitas</a:t>
              </a:r>
              <a:r>
                <a:rPr lang="en-US" sz="1700" dirty="0"/>
                <a:t> </a:t>
              </a:r>
              <a:r>
                <a:rPr lang="en-US" sz="1700" dirty="0" err="1"/>
                <a:t>penawaran</a:t>
              </a:r>
              <a:endParaRPr lang="en-US" sz="17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16005" y="5117951"/>
              <a:ext cx="2465512" cy="11387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700" dirty="0"/>
                <a:t>• </a:t>
              </a:r>
              <a:r>
                <a:rPr lang="en-US" sz="1700" dirty="0" err="1"/>
                <a:t>Harga</a:t>
              </a:r>
              <a:r>
                <a:rPr lang="en-US" sz="1700" dirty="0"/>
                <a:t> </a:t>
              </a:r>
              <a:r>
                <a:rPr lang="en-US" sz="1700" dirty="0" err="1"/>
                <a:t>Keseimbangan</a:t>
              </a:r>
              <a:endParaRPr lang="en-US" sz="1700" dirty="0"/>
            </a:p>
            <a:p>
              <a:r>
                <a:rPr lang="en-US" sz="1700" dirty="0"/>
                <a:t>• </a:t>
              </a:r>
              <a:r>
                <a:rPr lang="en-US" sz="1700" dirty="0" err="1"/>
                <a:t>Elastisitas</a:t>
              </a:r>
              <a:r>
                <a:rPr lang="en-US" sz="1700" dirty="0"/>
                <a:t> </a:t>
              </a:r>
              <a:r>
                <a:rPr lang="en-US" sz="1700" dirty="0" err="1"/>
                <a:t>permintaan</a:t>
              </a:r>
              <a:endParaRPr lang="en-US" sz="1700" dirty="0"/>
            </a:p>
            <a:p>
              <a:r>
                <a:rPr lang="en-US" sz="1700" dirty="0"/>
                <a:t>• </a:t>
              </a:r>
              <a:r>
                <a:rPr lang="en-US" sz="1700" dirty="0" err="1"/>
                <a:t>Elastisitas</a:t>
              </a:r>
              <a:r>
                <a:rPr lang="en-US" sz="1700" dirty="0"/>
                <a:t> </a:t>
              </a:r>
              <a:r>
                <a:rPr lang="en-US" sz="1700" dirty="0" err="1"/>
                <a:t>penawaran</a:t>
              </a:r>
              <a:endParaRPr lang="en-US" sz="1700" dirty="0"/>
            </a:p>
            <a:p>
              <a:r>
                <a:rPr lang="en-US" sz="1700" dirty="0"/>
                <a:t>• </a:t>
              </a:r>
              <a:r>
                <a:rPr lang="en-US" sz="1700" dirty="0" err="1"/>
                <a:t>Elastisitas</a:t>
              </a:r>
              <a:r>
                <a:rPr lang="en-US" sz="1700" dirty="0"/>
                <a:t> </a:t>
              </a:r>
              <a:r>
                <a:rPr lang="en-US" sz="1700" dirty="0" err="1"/>
                <a:t>busur</a:t>
              </a:r>
              <a:endParaRPr lang="en-US" sz="17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90787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7" y="2658734"/>
            <a:ext cx="6376375" cy="415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5800" y="817687"/>
            <a:ext cx="421300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eriod" startAt="2"/>
            </a:pPr>
            <a:r>
              <a:rPr lang="en-US" sz="2500" dirty="0" err="1">
                <a:solidFill>
                  <a:schemeClr val="accent6">
                    <a:lumMod val="75000"/>
                  </a:schemeClr>
                </a:solidFill>
              </a:rPr>
              <a:t>Permintaan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75000"/>
                  </a:schemeClr>
                </a:solidFill>
              </a:rPr>
              <a:t>Inelastis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0506" y="1199074"/>
            <a:ext cx="7496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500" dirty="0"/>
              <a:t>Permintaan disebut inelastis jika </a:t>
            </a:r>
            <a:r>
              <a:rPr lang="en-US" sz="2500" dirty="0" err="1"/>
              <a:t>perubahan</a:t>
            </a:r>
            <a:r>
              <a:rPr lang="en-US" sz="2500" dirty="0"/>
              <a:t> </a:t>
            </a:r>
            <a:r>
              <a:rPr lang="en-US" sz="2500" dirty="0" err="1"/>
              <a:t>permintaan</a:t>
            </a:r>
            <a:r>
              <a:rPr lang="en-US" sz="2500" dirty="0"/>
              <a:t> </a:t>
            </a:r>
            <a:r>
              <a:rPr lang="en-US" sz="2500" dirty="0" err="1"/>
              <a:t>lebih</a:t>
            </a:r>
            <a:r>
              <a:rPr lang="en-US" sz="2500" dirty="0"/>
              <a:t> </a:t>
            </a:r>
            <a:r>
              <a:rPr lang="en-US" sz="2500" dirty="0" err="1"/>
              <a:t>kecil</a:t>
            </a:r>
            <a:r>
              <a:rPr lang="en-US" sz="2500" dirty="0"/>
              <a:t> </a:t>
            </a:r>
            <a:r>
              <a:rPr lang="en-US" sz="2500" dirty="0" err="1"/>
              <a:t>daripada</a:t>
            </a:r>
            <a:r>
              <a:rPr lang="en-US" sz="2500" dirty="0"/>
              <a:t> </a:t>
            </a:r>
            <a:r>
              <a:rPr lang="en-US" sz="2500" dirty="0" err="1"/>
              <a:t>persentase</a:t>
            </a:r>
            <a:r>
              <a:rPr lang="en-US" sz="2500" dirty="0"/>
              <a:t> </a:t>
            </a:r>
            <a:r>
              <a:rPr lang="en-US" sz="2500" dirty="0" err="1"/>
              <a:t>perubahan</a:t>
            </a:r>
            <a:r>
              <a:rPr lang="en-US" sz="2500" dirty="0"/>
              <a:t> </a:t>
            </a:r>
            <a:r>
              <a:rPr lang="en-US" sz="2500" dirty="0" err="1"/>
              <a:t>harga</a:t>
            </a:r>
            <a:r>
              <a:rPr lang="en-US" sz="2500" dirty="0"/>
              <a:t>.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255504" y="2691392"/>
            <a:ext cx="1767542" cy="1707523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902376"/>
              </p:ext>
            </p:extLst>
          </p:nvPr>
        </p:nvGraphicFramePr>
        <p:xfrm>
          <a:off x="6084168" y="2204864"/>
          <a:ext cx="2592288" cy="1381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38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3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Harga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Kuantitas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yang </a:t>
                      </a:r>
                      <a:r>
                        <a:rPr lang="en-US" dirty="0" err="1"/>
                        <a:t>diminta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406299" y="2834229"/>
            <a:ext cx="554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Rp5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08415" y="3203561"/>
            <a:ext cx="554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Rp6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48991" y="2858502"/>
            <a:ext cx="854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10 unit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654989" y="3213711"/>
            <a:ext cx="737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9 unit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396746" y="3816817"/>
            <a:ext cx="0" cy="220447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993162" y="3437335"/>
            <a:ext cx="0" cy="256706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43608" y="3393791"/>
            <a:ext cx="3949554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10950" y="3832584"/>
            <a:ext cx="4385796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4913232" y="2980410"/>
            <a:ext cx="706230" cy="501006"/>
            <a:chOff x="4179492" y="4881734"/>
            <a:chExt cx="706230" cy="501006"/>
          </a:xfrm>
        </p:grpSpPr>
        <p:sp>
          <p:nvSpPr>
            <p:cNvPr id="19" name="Oval 18"/>
            <p:cNvSpPr/>
            <p:nvPr/>
          </p:nvSpPr>
          <p:spPr>
            <a:xfrm>
              <a:off x="4179492" y="5211018"/>
              <a:ext cx="171722" cy="17172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55228" y="4881734"/>
              <a:ext cx="63049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i="1" dirty="0">
                  <a:solidFill>
                    <a:prstClr val="black"/>
                  </a:solidFill>
                </a:rPr>
                <a:t>E</a:t>
              </a:r>
              <a:r>
                <a:rPr lang="en-US" sz="2500" b="1" i="1" baseline="-25000" dirty="0">
                  <a:solidFill>
                    <a:prstClr val="black"/>
                  </a:solidFill>
                </a:rPr>
                <a:t>1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320544" y="3406390"/>
            <a:ext cx="390983" cy="501006"/>
            <a:chOff x="4179492" y="4881734"/>
            <a:chExt cx="390983" cy="501006"/>
          </a:xfrm>
        </p:grpSpPr>
        <p:sp>
          <p:nvSpPr>
            <p:cNvPr id="22" name="Oval 21"/>
            <p:cNvSpPr/>
            <p:nvPr/>
          </p:nvSpPr>
          <p:spPr>
            <a:xfrm>
              <a:off x="4179492" y="5211018"/>
              <a:ext cx="171722" cy="17172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55228" y="4881734"/>
              <a:ext cx="31524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i="1" dirty="0">
                  <a:solidFill>
                    <a:prstClr val="black"/>
                  </a:solidFill>
                </a:rPr>
                <a:t>E</a:t>
              </a:r>
              <a:endParaRPr lang="en-US" sz="2500" b="1" i="1" baseline="-25000" dirty="0">
                <a:solidFill>
                  <a:prstClr val="black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968616" y="4180585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D</a:t>
            </a:r>
            <a:endParaRPr lang="en-US" sz="2400" dirty="0"/>
          </a:p>
        </p:txBody>
      </p:sp>
      <p:sp>
        <p:nvSpPr>
          <p:cNvPr id="25" name="Line Callout 2 24"/>
          <p:cNvSpPr/>
          <p:nvPr/>
        </p:nvSpPr>
        <p:spPr>
          <a:xfrm rot="10800000" flipH="1" flipV="1">
            <a:off x="6762176" y="4627782"/>
            <a:ext cx="1986288" cy="1443741"/>
          </a:xfrm>
          <a:prstGeom prst="borderCallout2">
            <a:avLst>
              <a:gd name="adj1" fmla="val 48910"/>
              <a:gd name="adj2" fmla="val -5044"/>
              <a:gd name="adj3" fmla="val 48910"/>
              <a:gd name="adj4" fmla="val -22147"/>
              <a:gd name="adj5" fmla="val -9647"/>
              <a:gd name="adj6" fmla="val -38446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dirty="0">
                <a:solidFill>
                  <a:schemeClr val="tx1"/>
                </a:solidFill>
              </a:rPr>
              <a:t>Pada permintaan inelastis, kurva </a:t>
            </a:r>
            <a:r>
              <a:rPr lang="en-US" dirty="0" err="1">
                <a:solidFill>
                  <a:schemeClr val="tx1"/>
                </a:solidFill>
              </a:rPr>
              <a:t>permintaannya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cenderung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lebih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tajam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87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1" grpId="0"/>
      <p:bldP spid="12" grpId="0"/>
      <p:bldP spid="13" grpId="0"/>
      <p:bldP spid="24" grpId="0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709" y="1888592"/>
            <a:ext cx="5345545" cy="506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5800" y="817687"/>
            <a:ext cx="421300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eriod" startAt="3"/>
            </a:pPr>
            <a:r>
              <a:rPr lang="en-US" sz="2500" dirty="0" err="1">
                <a:solidFill>
                  <a:schemeClr val="accent6">
                    <a:lumMod val="75000"/>
                  </a:schemeClr>
                </a:solidFill>
              </a:rPr>
              <a:t>Permintaan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75000"/>
                  </a:schemeClr>
                </a:solidFill>
              </a:rPr>
              <a:t>Elastis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75000"/>
                  </a:schemeClr>
                </a:solidFill>
              </a:rPr>
              <a:t>Uniter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0506" y="1199074"/>
            <a:ext cx="74966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/>
              <a:t>Permintaan</a:t>
            </a:r>
            <a:r>
              <a:rPr lang="en-US" sz="2500" dirty="0"/>
              <a:t> </a:t>
            </a:r>
            <a:r>
              <a:rPr lang="en-US" sz="2500" dirty="0" err="1"/>
              <a:t>disebut</a:t>
            </a:r>
            <a:r>
              <a:rPr lang="en-US" sz="2500" dirty="0"/>
              <a:t> </a:t>
            </a:r>
            <a:r>
              <a:rPr lang="en-US" sz="2500" dirty="0" err="1"/>
              <a:t>elastis</a:t>
            </a:r>
            <a:r>
              <a:rPr lang="en-US" sz="2500" dirty="0"/>
              <a:t> </a:t>
            </a:r>
            <a:r>
              <a:rPr lang="en-US" sz="2500" dirty="0" err="1"/>
              <a:t>uniter</a:t>
            </a:r>
            <a:r>
              <a:rPr lang="en-US" sz="2500" dirty="0"/>
              <a:t> </a:t>
            </a:r>
            <a:r>
              <a:rPr lang="en-US" sz="2500" dirty="0" err="1"/>
              <a:t>jika</a:t>
            </a:r>
            <a:r>
              <a:rPr lang="en-US" sz="2500" dirty="0"/>
              <a:t> </a:t>
            </a:r>
            <a:r>
              <a:rPr lang="en-US" sz="2500" dirty="0" err="1"/>
              <a:t>persentase</a:t>
            </a:r>
            <a:r>
              <a:rPr lang="en-US" sz="2500" dirty="0"/>
              <a:t> </a:t>
            </a:r>
            <a:r>
              <a:rPr lang="en-US" sz="2500" dirty="0" err="1"/>
              <a:t>perubahan</a:t>
            </a:r>
            <a:r>
              <a:rPr lang="en-US" sz="2500" dirty="0"/>
              <a:t> </a:t>
            </a:r>
            <a:r>
              <a:rPr lang="en-US" sz="2500" dirty="0" err="1"/>
              <a:t>jumlah</a:t>
            </a:r>
            <a:r>
              <a:rPr lang="en-US" sz="2500" dirty="0"/>
              <a:t> yang </a:t>
            </a:r>
            <a:r>
              <a:rPr lang="en-US" sz="2500" dirty="0" err="1"/>
              <a:t>diminta</a:t>
            </a:r>
            <a:r>
              <a:rPr lang="en-US" sz="2500" dirty="0"/>
              <a:t> </a:t>
            </a:r>
            <a:r>
              <a:rPr lang="en-US" sz="2500" dirty="0" err="1"/>
              <a:t>sama</a:t>
            </a:r>
            <a:r>
              <a:rPr lang="en-US" sz="2500" dirty="0"/>
              <a:t> </a:t>
            </a:r>
            <a:r>
              <a:rPr lang="en-US" sz="2500" dirty="0" err="1"/>
              <a:t>dengan</a:t>
            </a:r>
            <a:r>
              <a:rPr lang="en-US" sz="2500" dirty="0"/>
              <a:t> </a:t>
            </a:r>
            <a:r>
              <a:rPr lang="en-US" sz="2500" dirty="0" err="1"/>
              <a:t>persentase</a:t>
            </a:r>
            <a:r>
              <a:rPr lang="en-US" sz="2500" dirty="0"/>
              <a:t> </a:t>
            </a:r>
            <a:r>
              <a:rPr lang="en-US" sz="2500" dirty="0" err="1"/>
              <a:t>perubahan</a:t>
            </a:r>
            <a:r>
              <a:rPr lang="en-US" sz="2500" dirty="0"/>
              <a:t> </a:t>
            </a:r>
            <a:r>
              <a:rPr lang="en-US" sz="2500" dirty="0" err="1"/>
              <a:t>harga</a:t>
            </a:r>
            <a:r>
              <a:rPr lang="en-US" sz="2500" dirty="0"/>
              <a:t>.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015194"/>
              </p:ext>
            </p:extLst>
          </p:nvPr>
        </p:nvGraphicFramePr>
        <p:xfrm>
          <a:off x="6084168" y="2204864"/>
          <a:ext cx="2592288" cy="1381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38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3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Harga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Kuantitas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yang </a:t>
                      </a:r>
                      <a:r>
                        <a:rPr lang="en-US" dirty="0" err="1"/>
                        <a:t>diminta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406299" y="2834229"/>
            <a:ext cx="554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Rp5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08415" y="3203561"/>
            <a:ext cx="554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Rp4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48991" y="2858502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40 unit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986" y="3213711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48 unit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708786" y="5229200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D</a:t>
            </a:r>
            <a:endParaRPr lang="en-US" sz="2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619672" y="2636912"/>
            <a:ext cx="3024336" cy="2736304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958655" y="4059494"/>
            <a:ext cx="4171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i="1" dirty="0"/>
              <a:t>E</a:t>
            </a:r>
            <a:r>
              <a:rPr lang="en-US" sz="2000" b="1" i="1" baseline="-25000" dirty="0"/>
              <a:t>D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261074" y="4077312"/>
            <a:ext cx="3129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/>
              <a:t>=</a:t>
            </a:r>
            <a:endParaRPr lang="en-US" sz="2000" b="1" baseline="-25000" dirty="0"/>
          </a:p>
        </p:txBody>
      </p:sp>
      <p:sp>
        <p:nvSpPr>
          <p:cNvPr id="31" name="Rectangle 30"/>
          <p:cNvSpPr/>
          <p:nvPr/>
        </p:nvSpPr>
        <p:spPr>
          <a:xfrm>
            <a:off x="6504959" y="3946527"/>
            <a:ext cx="6094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ym typeface="Wingdings 3"/>
              </a:rPr>
              <a:t></a:t>
            </a:r>
            <a:r>
              <a:rPr lang="en-US" sz="2000" b="1" i="1" dirty="0"/>
              <a:t>Q</a:t>
            </a:r>
            <a:endParaRPr lang="en-US" sz="2000" b="1" i="1" baseline="-25000" dirty="0"/>
          </a:p>
        </p:txBody>
      </p:sp>
      <p:sp>
        <p:nvSpPr>
          <p:cNvPr id="32" name="Rectangle 31"/>
          <p:cNvSpPr/>
          <p:nvPr/>
        </p:nvSpPr>
        <p:spPr>
          <a:xfrm>
            <a:off x="6523394" y="4246334"/>
            <a:ext cx="5725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ym typeface="Wingdings 3"/>
              </a:rPr>
              <a:t></a:t>
            </a:r>
            <a:r>
              <a:rPr lang="en-US" sz="2000" b="1" i="1" dirty="0"/>
              <a:t>P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490250" y="3986766"/>
            <a:ext cx="696160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000" b="1" dirty="0"/>
              <a:t>____</a:t>
            </a:r>
            <a:endParaRPr lang="en-US" sz="2000" b="1" baseline="-25000" dirty="0"/>
          </a:p>
        </p:txBody>
      </p:sp>
      <p:sp>
        <p:nvSpPr>
          <p:cNvPr id="34" name="Rectangle 33"/>
          <p:cNvSpPr/>
          <p:nvPr/>
        </p:nvSpPr>
        <p:spPr>
          <a:xfrm>
            <a:off x="7486496" y="3935572"/>
            <a:ext cx="3209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i="1" dirty="0">
                <a:sym typeface="Wingdings 3"/>
              </a:rPr>
              <a:t>P</a:t>
            </a:r>
            <a:endParaRPr lang="en-US" sz="2000" b="1" i="1" baseline="-25000" dirty="0"/>
          </a:p>
        </p:txBody>
      </p:sp>
      <p:sp>
        <p:nvSpPr>
          <p:cNvPr id="35" name="Rectangle 34"/>
          <p:cNvSpPr/>
          <p:nvPr/>
        </p:nvSpPr>
        <p:spPr>
          <a:xfrm>
            <a:off x="7466459" y="4235379"/>
            <a:ext cx="360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i="1" dirty="0">
                <a:sym typeface="Wingdings 3"/>
              </a:rPr>
              <a:t>Q</a:t>
            </a:r>
            <a:endParaRPr lang="en-US" sz="2000" b="1" i="1" dirty="0"/>
          </a:p>
        </p:txBody>
      </p:sp>
      <p:sp>
        <p:nvSpPr>
          <p:cNvPr id="36" name="Rectangle 35"/>
          <p:cNvSpPr/>
          <p:nvPr/>
        </p:nvSpPr>
        <p:spPr>
          <a:xfrm>
            <a:off x="7275646" y="3975880"/>
            <a:ext cx="696160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000" b="1" dirty="0"/>
              <a:t>__</a:t>
            </a:r>
            <a:endParaRPr lang="en-US" sz="2000" b="1" baseline="-25000" dirty="0"/>
          </a:p>
        </p:txBody>
      </p:sp>
      <p:sp>
        <p:nvSpPr>
          <p:cNvPr id="37" name="Rectangle 36"/>
          <p:cNvSpPr/>
          <p:nvPr/>
        </p:nvSpPr>
        <p:spPr>
          <a:xfrm>
            <a:off x="7135052" y="4102969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ym typeface="Wingdings 3"/>
              </a:rPr>
              <a:t>×</a:t>
            </a:r>
            <a:endParaRPr lang="en-US" sz="2000" b="1" i="1" dirty="0"/>
          </a:p>
        </p:txBody>
      </p:sp>
      <p:sp>
        <p:nvSpPr>
          <p:cNvPr id="38" name="Rectangle 37"/>
          <p:cNvSpPr/>
          <p:nvPr/>
        </p:nvSpPr>
        <p:spPr>
          <a:xfrm>
            <a:off x="6267534" y="4714498"/>
            <a:ext cx="3129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/>
              <a:t>=</a:t>
            </a:r>
            <a:endParaRPr lang="en-US" sz="2000" b="1" baseline="-25000" dirty="0"/>
          </a:p>
        </p:txBody>
      </p:sp>
      <p:sp>
        <p:nvSpPr>
          <p:cNvPr id="39" name="Rectangle 38"/>
          <p:cNvSpPr/>
          <p:nvPr/>
        </p:nvSpPr>
        <p:spPr>
          <a:xfrm>
            <a:off x="6658894" y="4583713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/>
              <a:t>8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658895" y="4883520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ym typeface="Wingdings 3"/>
              </a:rPr>
              <a:t>1</a:t>
            </a:r>
            <a:endParaRPr lang="en-US" sz="2000" b="1" i="1" dirty="0"/>
          </a:p>
        </p:txBody>
      </p:sp>
      <p:sp>
        <p:nvSpPr>
          <p:cNvPr id="41" name="Rectangle 40"/>
          <p:cNvSpPr/>
          <p:nvPr/>
        </p:nvSpPr>
        <p:spPr>
          <a:xfrm>
            <a:off x="6474938" y="4623952"/>
            <a:ext cx="696160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000" b="1" dirty="0"/>
              <a:t>__</a:t>
            </a:r>
            <a:endParaRPr lang="en-US" sz="2000" b="1" baseline="-25000" dirty="0"/>
          </a:p>
        </p:txBody>
      </p:sp>
      <p:sp>
        <p:nvSpPr>
          <p:cNvPr id="42" name="Rectangle 41"/>
          <p:cNvSpPr/>
          <p:nvPr/>
        </p:nvSpPr>
        <p:spPr>
          <a:xfrm>
            <a:off x="7496162" y="4572758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ym typeface="Wingdings 3"/>
              </a:rPr>
              <a:t>5</a:t>
            </a:r>
            <a:endParaRPr lang="en-US" sz="2000" b="1" baseline="-25000" dirty="0"/>
          </a:p>
        </p:txBody>
      </p:sp>
      <p:sp>
        <p:nvSpPr>
          <p:cNvPr id="43" name="Rectangle 42"/>
          <p:cNvSpPr/>
          <p:nvPr/>
        </p:nvSpPr>
        <p:spPr>
          <a:xfrm>
            <a:off x="7431241" y="4872565"/>
            <a:ext cx="444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ym typeface="Wingdings 3"/>
              </a:rPr>
              <a:t>40</a:t>
            </a:r>
            <a:endParaRPr lang="en-US" sz="2000" b="1" dirty="0"/>
          </a:p>
        </p:txBody>
      </p:sp>
      <p:sp>
        <p:nvSpPr>
          <p:cNvPr id="44" name="Rectangle 43"/>
          <p:cNvSpPr/>
          <p:nvPr/>
        </p:nvSpPr>
        <p:spPr>
          <a:xfrm>
            <a:off x="7303878" y="4635558"/>
            <a:ext cx="696160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000" b="1" dirty="0"/>
              <a:t>__</a:t>
            </a:r>
            <a:endParaRPr lang="en-US" sz="2000" b="1" baseline="-25000" dirty="0"/>
          </a:p>
        </p:txBody>
      </p:sp>
      <p:sp>
        <p:nvSpPr>
          <p:cNvPr id="45" name="Rectangle 44"/>
          <p:cNvSpPr/>
          <p:nvPr/>
        </p:nvSpPr>
        <p:spPr>
          <a:xfrm>
            <a:off x="7078012" y="4740155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ym typeface="Wingdings 3"/>
              </a:rPr>
              <a:t>×</a:t>
            </a:r>
            <a:endParaRPr lang="en-US" sz="2000" b="1" i="1" dirty="0"/>
          </a:p>
        </p:txBody>
      </p:sp>
      <p:sp>
        <p:nvSpPr>
          <p:cNvPr id="46" name="Rectangle 45"/>
          <p:cNvSpPr/>
          <p:nvPr/>
        </p:nvSpPr>
        <p:spPr>
          <a:xfrm>
            <a:off x="7826835" y="4736270"/>
            <a:ext cx="3129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/>
              <a:t>=</a:t>
            </a:r>
            <a:endParaRPr lang="en-US" sz="2000" b="1" baseline="-25000" dirty="0"/>
          </a:p>
        </p:txBody>
      </p:sp>
      <p:sp>
        <p:nvSpPr>
          <p:cNvPr id="47" name="Rectangle 46"/>
          <p:cNvSpPr/>
          <p:nvPr/>
        </p:nvSpPr>
        <p:spPr>
          <a:xfrm>
            <a:off x="8084289" y="4617980"/>
            <a:ext cx="444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ym typeface="Wingdings 3"/>
              </a:rPr>
              <a:t>40</a:t>
            </a:r>
            <a:endParaRPr lang="en-US" sz="2000" b="1" baseline="-25000" dirty="0"/>
          </a:p>
        </p:txBody>
      </p:sp>
      <p:sp>
        <p:nvSpPr>
          <p:cNvPr id="48" name="Rectangle 47"/>
          <p:cNvSpPr/>
          <p:nvPr/>
        </p:nvSpPr>
        <p:spPr>
          <a:xfrm>
            <a:off x="8084289" y="4917787"/>
            <a:ext cx="444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ym typeface="Wingdings 3"/>
              </a:rPr>
              <a:t>40</a:t>
            </a:r>
            <a:endParaRPr lang="en-US" sz="2000" b="1" dirty="0"/>
          </a:p>
        </p:txBody>
      </p:sp>
      <p:sp>
        <p:nvSpPr>
          <p:cNvPr id="49" name="Rectangle 48"/>
          <p:cNvSpPr/>
          <p:nvPr/>
        </p:nvSpPr>
        <p:spPr>
          <a:xfrm>
            <a:off x="8479883" y="4740224"/>
            <a:ext cx="3129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/>
              <a:t>=</a:t>
            </a:r>
            <a:endParaRPr lang="en-US" sz="2000" b="1" baseline="-25000" dirty="0"/>
          </a:p>
        </p:txBody>
      </p:sp>
      <p:sp>
        <p:nvSpPr>
          <p:cNvPr id="50" name="Rectangle 49"/>
          <p:cNvSpPr/>
          <p:nvPr/>
        </p:nvSpPr>
        <p:spPr>
          <a:xfrm>
            <a:off x="7948954" y="4635558"/>
            <a:ext cx="696160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000" b="1" dirty="0"/>
              <a:t>___</a:t>
            </a:r>
            <a:endParaRPr lang="en-US" sz="2000" b="1" baseline="-25000" dirty="0"/>
          </a:p>
        </p:txBody>
      </p:sp>
      <p:sp>
        <p:nvSpPr>
          <p:cNvPr id="51" name="Rectangle 50"/>
          <p:cNvSpPr/>
          <p:nvPr/>
        </p:nvSpPr>
        <p:spPr>
          <a:xfrm>
            <a:off x="8694034" y="4739504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ym typeface="Wingdings 3"/>
              </a:rPr>
              <a:t>1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170882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5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0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5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1" grpId="0"/>
      <p:bldP spid="12" grpId="0"/>
      <p:bldP spid="13" grpId="0"/>
      <p:bldP spid="24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5800" y="817687"/>
            <a:ext cx="46162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eriod" startAt="4"/>
            </a:pPr>
            <a:r>
              <a:rPr lang="en-US" sz="2500" dirty="0" err="1">
                <a:solidFill>
                  <a:schemeClr val="accent6">
                    <a:lumMod val="75000"/>
                  </a:schemeClr>
                </a:solidFill>
              </a:rPr>
              <a:t>Permintaan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75000"/>
                  </a:schemeClr>
                </a:solidFill>
              </a:rPr>
              <a:t>Elastis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75000"/>
                  </a:schemeClr>
                </a:solidFill>
              </a:rPr>
              <a:t>Sempurna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0506" y="1199074"/>
            <a:ext cx="7496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500" dirty="0"/>
              <a:t>Permintaan disebut elastis sempurna jika koefisien elastisitas </a:t>
            </a:r>
            <a:r>
              <a:rPr lang="sv-SE" sz="2500" dirty="0"/>
              <a:t>permintaannya sama dengan tak terhingga. 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709" y="1916832"/>
            <a:ext cx="5345545" cy="50688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043608" y="4149080"/>
            <a:ext cx="3845198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21154" y="3935137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D</a:t>
            </a:r>
            <a:endParaRPr lang="en-US" sz="2400" dirty="0"/>
          </a:p>
        </p:txBody>
      </p:sp>
      <p:sp>
        <p:nvSpPr>
          <p:cNvPr id="12" name="Line Callout 2 11"/>
          <p:cNvSpPr/>
          <p:nvPr/>
        </p:nvSpPr>
        <p:spPr>
          <a:xfrm rot="10800000" flipH="1" flipV="1">
            <a:off x="5652120" y="4941168"/>
            <a:ext cx="2984986" cy="1155709"/>
          </a:xfrm>
          <a:prstGeom prst="borderCallout2">
            <a:avLst>
              <a:gd name="adj1" fmla="val 48910"/>
              <a:gd name="adj2" fmla="val -5044"/>
              <a:gd name="adj3" fmla="val 48910"/>
              <a:gd name="adj4" fmla="val -22147"/>
              <a:gd name="adj5" fmla="val -59961"/>
              <a:gd name="adj6" fmla="val -49038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dirty="0">
                <a:solidFill>
                  <a:schemeClr val="tx1"/>
                </a:solidFill>
              </a:rPr>
              <a:t>Kurva permintaan </a:t>
            </a:r>
            <a:r>
              <a:rPr lang="en-US" dirty="0" err="1">
                <a:solidFill>
                  <a:schemeClr val="tx1"/>
                </a:solidFill>
              </a:rPr>
              <a:t>elastis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sempurna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berbentuk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garis</a:t>
            </a:r>
            <a:r>
              <a:rPr lang="en-US" dirty="0">
                <a:solidFill>
                  <a:schemeClr val="tx1"/>
                </a:solidFill>
              </a:rPr>
              <a:t> horizontal.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29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-3351" y="2429884"/>
            <a:ext cx="5300896" cy="4453437"/>
            <a:chOff x="-3351" y="2429884"/>
            <a:chExt cx="5300896" cy="4453437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403"/>
            <a:stretch/>
          </p:blipFill>
          <p:spPr>
            <a:xfrm>
              <a:off x="-3351" y="2429884"/>
              <a:ext cx="5300896" cy="443123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81" t="90295" r="42372" b="816"/>
            <a:stretch/>
          </p:blipFill>
          <p:spPr>
            <a:xfrm>
              <a:off x="1787958" y="6453336"/>
              <a:ext cx="983162" cy="429985"/>
            </a:xfrm>
            <a:prstGeom prst="rect">
              <a:avLst/>
            </a:prstGeom>
          </p:spPr>
        </p:pic>
      </p:grpSp>
      <p:cxnSp>
        <p:nvCxnSpPr>
          <p:cNvPr id="20" name="Straight Connector 19"/>
          <p:cNvCxnSpPr/>
          <p:nvPr/>
        </p:nvCxnSpPr>
        <p:spPr>
          <a:xfrm>
            <a:off x="805812" y="4087958"/>
            <a:ext cx="2656604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40968" y="4581128"/>
            <a:ext cx="2621448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75800" y="817687"/>
            <a:ext cx="54083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eriod" startAt="4"/>
            </a:pPr>
            <a:r>
              <a:rPr lang="en-US" sz="2500" dirty="0" err="1">
                <a:solidFill>
                  <a:schemeClr val="accent6">
                    <a:lumMod val="75000"/>
                  </a:schemeClr>
                </a:solidFill>
              </a:rPr>
              <a:t>Permintaan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75000"/>
                  </a:schemeClr>
                </a:solidFill>
              </a:rPr>
              <a:t>Inelastis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75000"/>
                  </a:schemeClr>
                </a:solidFill>
              </a:rPr>
              <a:t>Sempurna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0506" y="1199074"/>
            <a:ext cx="7496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500" dirty="0"/>
              <a:t>Permintaan disebut inelastis sempurna jika koefisien elastisitas </a:t>
            </a:r>
            <a:r>
              <a:rPr lang="sv-SE" sz="2500" dirty="0"/>
              <a:t>permintaannya nol. Hal ini terjadi karena berapa pun harga berubah, </a:t>
            </a:r>
            <a:r>
              <a:rPr lang="en-US" sz="2500" dirty="0" err="1"/>
              <a:t>kuantitas</a:t>
            </a:r>
            <a:r>
              <a:rPr lang="en-US" sz="2500" dirty="0"/>
              <a:t> yang </a:t>
            </a:r>
            <a:r>
              <a:rPr lang="en-US" sz="2500" dirty="0" err="1"/>
              <a:t>diminta</a:t>
            </a:r>
            <a:r>
              <a:rPr lang="en-US" sz="2500" dirty="0"/>
              <a:t> </a:t>
            </a:r>
            <a:r>
              <a:rPr lang="en-US" sz="2500" dirty="0" err="1"/>
              <a:t>tetap</a:t>
            </a:r>
            <a:r>
              <a:rPr lang="en-US" sz="2500" dirty="0"/>
              <a:t> </a:t>
            </a:r>
            <a:r>
              <a:rPr lang="en-US" sz="2500" dirty="0" err="1"/>
              <a:t>tidak</a:t>
            </a:r>
            <a:r>
              <a:rPr lang="en-US" sz="2500" dirty="0"/>
              <a:t> </a:t>
            </a:r>
            <a:r>
              <a:rPr lang="en-US" sz="2500" dirty="0" err="1"/>
              <a:t>berubah</a:t>
            </a:r>
            <a:r>
              <a:rPr lang="en-US" sz="2500" dirty="0"/>
              <a:t>.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462416" y="2963044"/>
            <a:ext cx="0" cy="3528392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089506"/>
              </p:ext>
            </p:extLst>
          </p:nvPr>
        </p:nvGraphicFramePr>
        <p:xfrm>
          <a:off x="6084168" y="2623304"/>
          <a:ext cx="2592288" cy="1381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38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3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Harga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Kuantitas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yang </a:t>
                      </a:r>
                      <a:r>
                        <a:rPr lang="en-US" dirty="0" err="1"/>
                        <a:t>diminta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6406299" y="3252669"/>
            <a:ext cx="554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Rp5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08415" y="3622001"/>
            <a:ext cx="554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Rp7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607501" y="3276942"/>
            <a:ext cx="737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8 unit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611445" y="3632151"/>
            <a:ext cx="737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8 unit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3381211" y="4000695"/>
            <a:ext cx="171722" cy="1717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387441" y="4495549"/>
            <a:ext cx="171722" cy="1717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18872" y="2657100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D</a:t>
            </a:r>
            <a:endParaRPr lang="en-US" sz="2400" dirty="0"/>
          </a:p>
        </p:txBody>
      </p:sp>
      <p:sp>
        <p:nvSpPr>
          <p:cNvPr id="40" name="Line Callout 2 39"/>
          <p:cNvSpPr/>
          <p:nvPr/>
        </p:nvSpPr>
        <p:spPr>
          <a:xfrm rot="10800000" flipH="1" flipV="1">
            <a:off x="5652120" y="4941168"/>
            <a:ext cx="2984986" cy="1155709"/>
          </a:xfrm>
          <a:prstGeom prst="borderCallout2">
            <a:avLst>
              <a:gd name="adj1" fmla="val 48910"/>
              <a:gd name="adj2" fmla="val -5044"/>
              <a:gd name="adj3" fmla="val 48910"/>
              <a:gd name="adj4" fmla="val -22147"/>
              <a:gd name="adj5" fmla="val -144105"/>
              <a:gd name="adj6" fmla="val -70433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dirty="0">
                <a:solidFill>
                  <a:schemeClr val="tx1"/>
                </a:solidFill>
              </a:rPr>
              <a:t>Kurva permintaan in</a:t>
            </a:r>
            <a:r>
              <a:rPr lang="en-US" dirty="0" err="1">
                <a:solidFill>
                  <a:schemeClr val="tx1"/>
                </a:solidFill>
              </a:rPr>
              <a:t>elastis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sempurna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berbentuk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garis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vertikal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50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  <p:bldP spid="15" grpId="0"/>
      <p:bldP spid="16" grpId="0"/>
      <p:bldP spid="17" grpId="0"/>
      <p:bldP spid="23" grpId="0" animBg="1"/>
      <p:bldP spid="26" grpId="0" animBg="1"/>
      <p:bldP spid="28" grpId="0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74043" y="2726301"/>
            <a:ext cx="8469958" cy="4126424"/>
            <a:chOff x="674043" y="2726301"/>
            <a:chExt cx="8469958" cy="412642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5385" y="2726301"/>
              <a:ext cx="7368616" cy="412642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74043" y="4800197"/>
              <a:ext cx="3177877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dirty="0"/>
                <a:t>Garam adalah salah satu contoh </a:t>
              </a:r>
              <a:r>
                <a:rPr lang="en-US" dirty="0" err="1"/>
                <a:t>barang</a:t>
              </a:r>
              <a:r>
                <a:rPr lang="en-US" dirty="0"/>
                <a:t> yang </a:t>
              </a:r>
              <a:r>
                <a:rPr lang="en-US" dirty="0" err="1"/>
                <a:t>tidak</a:t>
              </a:r>
              <a:r>
                <a:rPr lang="en-US" dirty="0"/>
                <a:t> </a:t>
              </a:r>
              <a:r>
                <a:rPr lang="en-US" dirty="0" err="1"/>
                <a:t>memiliki</a:t>
              </a:r>
              <a:r>
                <a:rPr lang="en-US" dirty="0"/>
                <a:t> </a:t>
              </a:r>
              <a:r>
                <a:rPr lang="en-US" dirty="0" err="1"/>
                <a:t>barang</a:t>
              </a:r>
              <a:r>
                <a:rPr lang="en-US" dirty="0"/>
                <a:t> </a:t>
              </a:r>
              <a:r>
                <a:rPr lang="en-US" dirty="0" err="1"/>
                <a:t>substitusi</a:t>
              </a:r>
              <a:r>
                <a:rPr lang="en-US" dirty="0"/>
                <a:t>, </a:t>
              </a:r>
              <a:r>
                <a:rPr lang="en-US" dirty="0" err="1"/>
                <a:t>sehingga</a:t>
              </a:r>
              <a:r>
                <a:rPr lang="en-US" dirty="0"/>
                <a:t> </a:t>
              </a:r>
              <a:r>
                <a:rPr lang="en-US" dirty="0" err="1"/>
                <a:t>permintaan</a:t>
              </a:r>
              <a:r>
                <a:rPr lang="en-US" dirty="0"/>
                <a:t> </a:t>
              </a:r>
              <a:r>
                <a:rPr lang="en-US" dirty="0" err="1"/>
                <a:t>garam</a:t>
              </a:r>
              <a:r>
                <a:rPr lang="en-US" dirty="0"/>
                <a:t> </a:t>
              </a:r>
              <a:r>
                <a:rPr lang="en-US" dirty="0" err="1"/>
                <a:t>bersifat</a:t>
              </a:r>
              <a:r>
                <a:rPr lang="en-US" dirty="0"/>
                <a:t> </a:t>
              </a:r>
              <a:r>
                <a:rPr lang="en-US" dirty="0" err="1"/>
                <a:t>kurang</a:t>
              </a:r>
              <a:r>
                <a:rPr lang="en-US" dirty="0"/>
                <a:t> </a:t>
              </a:r>
              <a:r>
                <a:rPr lang="en-US" dirty="0" err="1"/>
                <a:t>elastis</a:t>
              </a:r>
              <a:r>
                <a:rPr lang="en-US" dirty="0"/>
                <a:t>.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74043" y="980728"/>
            <a:ext cx="836245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500" b="1" dirty="0" err="1"/>
              <a:t>Faktor-Faktor</a:t>
            </a:r>
            <a:r>
              <a:rPr lang="en-US" sz="2500" b="1" dirty="0"/>
              <a:t> yang </a:t>
            </a:r>
            <a:r>
              <a:rPr lang="en-US" sz="2500" b="1" dirty="0" err="1"/>
              <a:t>Memengaruhi</a:t>
            </a:r>
            <a:r>
              <a:rPr lang="en-US" sz="2500" b="1" dirty="0"/>
              <a:t> </a:t>
            </a:r>
            <a:r>
              <a:rPr lang="en-US" sz="2500" b="1" dirty="0" err="1"/>
              <a:t>Elastisitas</a:t>
            </a:r>
            <a:r>
              <a:rPr lang="en-US" sz="2500" b="1" dirty="0"/>
              <a:t> </a:t>
            </a:r>
            <a:r>
              <a:rPr lang="en-US" sz="2500" b="1" dirty="0" err="1"/>
              <a:t>Permintaan</a:t>
            </a:r>
            <a:endParaRPr lang="en-US" sz="25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1507718"/>
            <a:ext cx="75608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500" dirty="0" err="1"/>
              <a:t>ketersediaan</a:t>
            </a:r>
            <a:r>
              <a:rPr lang="en-US" sz="2500" dirty="0"/>
              <a:t> </a:t>
            </a:r>
            <a:r>
              <a:rPr lang="en-US" sz="2500" dirty="0" err="1"/>
              <a:t>barang</a:t>
            </a:r>
            <a:r>
              <a:rPr lang="en-US" sz="2500" dirty="0"/>
              <a:t> </a:t>
            </a:r>
            <a:r>
              <a:rPr lang="en-US" sz="2500" dirty="0" err="1"/>
              <a:t>substitusi</a:t>
            </a:r>
            <a:r>
              <a:rPr lang="en-US" sz="2500" dirty="0"/>
              <a:t>,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500" dirty="0" err="1"/>
              <a:t>proporsi</a:t>
            </a:r>
            <a:r>
              <a:rPr lang="en-US" sz="2500" dirty="0"/>
              <a:t> </a:t>
            </a:r>
            <a:r>
              <a:rPr lang="en-US" sz="2500" dirty="0" err="1"/>
              <a:t>pendapatan</a:t>
            </a:r>
            <a:r>
              <a:rPr lang="en-US" sz="2500" dirty="0"/>
              <a:t> yang </a:t>
            </a:r>
            <a:r>
              <a:rPr lang="en-US" sz="2500" dirty="0" err="1"/>
              <a:t>dibelanjakan</a:t>
            </a:r>
            <a:r>
              <a:rPr lang="en-US" sz="2500" dirty="0"/>
              <a:t> </a:t>
            </a:r>
            <a:r>
              <a:rPr lang="en-US" sz="2500" dirty="0" err="1"/>
              <a:t>untuk</a:t>
            </a:r>
            <a:r>
              <a:rPr lang="en-US" sz="2500" dirty="0"/>
              <a:t> </a:t>
            </a:r>
            <a:r>
              <a:rPr lang="en-US" sz="2500" dirty="0" err="1"/>
              <a:t>suatu</a:t>
            </a:r>
            <a:r>
              <a:rPr lang="en-US" sz="2500" dirty="0"/>
              <a:t> </a:t>
            </a:r>
            <a:r>
              <a:rPr lang="en-US" sz="2500" dirty="0" err="1"/>
              <a:t>barang</a:t>
            </a:r>
            <a:r>
              <a:rPr lang="en-US" sz="2500" dirty="0"/>
              <a:t>,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500" dirty="0" err="1"/>
              <a:t>kategori</a:t>
            </a:r>
            <a:r>
              <a:rPr lang="en-US" sz="2500" dirty="0"/>
              <a:t> </a:t>
            </a:r>
            <a:r>
              <a:rPr lang="en-US" sz="2500" dirty="0" err="1"/>
              <a:t>barang</a:t>
            </a:r>
            <a:r>
              <a:rPr lang="en-US" sz="2500" dirty="0"/>
              <a:t>: </a:t>
            </a:r>
            <a:r>
              <a:rPr lang="en-US" sz="2500" dirty="0" err="1"/>
              <a:t>kebutuhan</a:t>
            </a:r>
            <a:r>
              <a:rPr lang="en-US" sz="2500" dirty="0"/>
              <a:t> </a:t>
            </a:r>
            <a:r>
              <a:rPr lang="en-US" sz="2500" dirty="0" err="1"/>
              <a:t>pokok</a:t>
            </a:r>
            <a:r>
              <a:rPr lang="en-US" sz="2500" dirty="0"/>
              <a:t> </a:t>
            </a:r>
            <a:r>
              <a:rPr lang="en-US" sz="2500" dirty="0" err="1"/>
              <a:t>atau</a:t>
            </a:r>
            <a:r>
              <a:rPr lang="en-US" sz="2500" dirty="0"/>
              <a:t> </a:t>
            </a:r>
            <a:r>
              <a:rPr lang="en-US" sz="2500" dirty="0" err="1"/>
              <a:t>kebutuhan</a:t>
            </a:r>
            <a:r>
              <a:rPr lang="en-US" sz="2500" dirty="0"/>
              <a:t> </a:t>
            </a:r>
            <a:r>
              <a:rPr lang="en-US" sz="2500" dirty="0" err="1"/>
              <a:t>mewah</a:t>
            </a:r>
            <a:r>
              <a:rPr lang="en-US" sz="2500" dirty="0"/>
              <a:t>, </a:t>
            </a:r>
            <a:r>
              <a:rPr lang="en-US" sz="2500" dirty="0" err="1"/>
              <a:t>dan</a:t>
            </a:r>
            <a:endParaRPr lang="en-US" sz="2500" dirty="0"/>
          </a:p>
          <a:p>
            <a:pPr marL="342900" indent="-342900">
              <a:buFont typeface="Wingdings" pitchFamily="2" charset="2"/>
              <a:buChar char="q"/>
            </a:pPr>
            <a:r>
              <a:rPr lang="en-US" sz="2500" dirty="0" err="1"/>
              <a:t>keragaman</a:t>
            </a:r>
            <a:r>
              <a:rPr lang="en-US" sz="2500" dirty="0"/>
              <a:t> </a:t>
            </a:r>
            <a:r>
              <a:rPr lang="en-US" sz="2500" dirty="0" err="1"/>
              <a:t>penggunaan</a:t>
            </a:r>
            <a:r>
              <a:rPr lang="en-US" sz="2500" dirty="0"/>
              <a:t> </a:t>
            </a:r>
            <a:r>
              <a:rPr lang="en-US" sz="2500" dirty="0" err="1"/>
              <a:t>barang</a:t>
            </a:r>
            <a:r>
              <a:rPr lang="en-US" sz="2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205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07504" y="1689100"/>
            <a:ext cx="9036496" cy="5170810"/>
            <a:chOff x="107504" y="1689100"/>
            <a:chExt cx="9036496" cy="517081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6" t="5235" r="6732" b="19452"/>
            <a:stretch/>
          </p:blipFill>
          <p:spPr>
            <a:xfrm>
              <a:off x="1460500" y="1689100"/>
              <a:ext cx="7683500" cy="501119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07504" y="5936580"/>
              <a:ext cx="691276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Penawaran</a:t>
              </a:r>
              <a:r>
                <a:rPr lang="en-US" dirty="0"/>
                <a:t> gadget </a:t>
              </a:r>
            </a:p>
            <a:p>
              <a:r>
                <a:rPr lang="en-US" dirty="0" err="1"/>
                <a:t>bersifat</a:t>
              </a:r>
              <a:r>
                <a:rPr lang="en-US" dirty="0"/>
                <a:t> </a:t>
              </a:r>
              <a:r>
                <a:rPr lang="en-US" dirty="0" err="1"/>
                <a:t>elastis</a:t>
              </a:r>
              <a:r>
                <a:rPr lang="en-US" dirty="0"/>
                <a:t> </a:t>
              </a:r>
              <a:r>
                <a:rPr lang="sv-SE" dirty="0"/>
                <a:t>karena produsen dapat dengan cepat </a:t>
              </a:r>
            </a:p>
            <a:p>
              <a:r>
                <a:rPr lang="sv-SE" dirty="0"/>
                <a:t>menambah </a:t>
              </a:r>
              <a:r>
                <a:rPr lang="en-US" dirty="0" err="1"/>
                <a:t>produksi</a:t>
              </a:r>
              <a:r>
                <a:rPr lang="en-US" dirty="0"/>
                <a:t> </a:t>
              </a:r>
              <a:r>
                <a:rPr lang="en-US" dirty="0" err="1"/>
                <a:t>melalui</a:t>
              </a:r>
              <a:r>
                <a:rPr lang="en-US" dirty="0"/>
                <a:t> proses </a:t>
              </a:r>
              <a:r>
                <a:rPr lang="en-US" dirty="0" err="1"/>
                <a:t>produksi</a:t>
              </a:r>
              <a:r>
                <a:rPr lang="en-US" dirty="0"/>
                <a:t> yang modern.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0027" y="980728"/>
            <a:ext cx="5482133" cy="496104"/>
            <a:chOff x="530027" y="980728"/>
            <a:chExt cx="5482133" cy="4961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BFAFF"/>
                </a:clrFrom>
                <a:clrTo>
                  <a:srgbClr val="FBFA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27" y="991427"/>
              <a:ext cx="5482133" cy="48540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74043" y="980728"/>
              <a:ext cx="3624710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D. </a:t>
              </a:r>
              <a:r>
                <a:rPr lang="en-US" sz="25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Elastisitas</a:t>
              </a:r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Penawaran</a:t>
              </a:r>
              <a:endParaRPr 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75800" y="1988840"/>
            <a:ext cx="82166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/>
              <a:t>Elastisitas</a:t>
            </a:r>
            <a:r>
              <a:rPr lang="en-US" sz="2500" dirty="0"/>
              <a:t> </a:t>
            </a:r>
            <a:r>
              <a:rPr lang="en-US" sz="2500" dirty="0" err="1"/>
              <a:t>penawaran</a:t>
            </a:r>
            <a:r>
              <a:rPr lang="en-US" sz="2500" dirty="0"/>
              <a:t> </a:t>
            </a:r>
            <a:r>
              <a:rPr lang="en-US" sz="2500" dirty="0" err="1"/>
              <a:t>adalah</a:t>
            </a:r>
            <a:r>
              <a:rPr lang="en-US" sz="2500" dirty="0"/>
              <a:t> </a:t>
            </a:r>
            <a:r>
              <a:rPr lang="en-US" sz="2500" dirty="0" err="1"/>
              <a:t>sebuah</a:t>
            </a:r>
            <a:r>
              <a:rPr lang="en-US" sz="2500" dirty="0"/>
              <a:t> </a:t>
            </a:r>
            <a:r>
              <a:rPr lang="en-US" sz="2500" dirty="0" err="1"/>
              <a:t>ukuran</a:t>
            </a:r>
            <a:r>
              <a:rPr lang="en-US" sz="2500" dirty="0"/>
              <a:t> </a:t>
            </a:r>
            <a:r>
              <a:rPr lang="en-US" sz="2500" dirty="0" err="1"/>
              <a:t>seberapa</a:t>
            </a:r>
            <a:r>
              <a:rPr lang="en-US" sz="2500" dirty="0"/>
              <a:t> </a:t>
            </a:r>
            <a:r>
              <a:rPr lang="en-US" sz="2500" dirty="0" err="1"/>
              <a:t>besar</a:t>
            </a:r>
            <a:r>
              <a:rPr lang="en-US" sz="2500" dirty="0"/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derajat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kepekaan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penawaran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dirty="0" err="1"/>
              <a:t>terhadap</a:t>
            </a:r>
            <a:r>
              <a:rPr lang="en-US" sz="2500" dirty="0"/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perubahan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harga</a:t>
            </a:r>
            <a:r>
              <a:rPr lang="en-US" sz="2500" dirty="0"/>
              <a:t>.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4043" y="1583794"/>
            <a:ext cx="38580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500" b="1" dirty="0" err="1"/>
              <a:t>Pengertian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49316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22" y="2532992"/>
            <a:ext cx="6066005" cy="4424400"/>
          </a:xfrm>
          <a:prstGeom prst="rect">
            <a:avLst/>
          </a:prstGeom>
        </p:spPr>
      </p:pic>
      <p:cxnSp>
        <p:nvCxnSpPr>
          <p:cNvPr id="46" name="Straight Connector 45"/>
          <p:cNvCxnSpPr/>
          <p:nvPr/>
        </p:nvCxnSpPr>
        <p:spPr>
          <a:xfrm flipV="1">
            <a:off x="891208" y="3501008"/>
            <a:ext cx="4328864" cy="1728192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75800" y="1169750"/>
            <a:ext cx="31761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eriod"/>
            </a:pPr>
            <a:r>
              <a:rPr lang="en-US" sz="2500" dirty="0" err="1">
                <a:solidFill>
                  <a:schemeClr val="accent6">
                    <a:lumMod val="75000"/>
                  </a:schemeClr>
                </a:solidFill>
              </a:rPr>
              <a:t>Penawaran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75000"/>
                  </a:schemeClr>
                </a:solidFill>
              </a:rPr>
              <a:t>Elastis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4043" y="764704"/>
            <a:ext cx="44020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500" b="1" dirty="0" err="1"/>
              <a:t>Jenis</a:t>
            </a:r>
            <a:r>
              <a:rPr lang="en-US" sz="2500" b="1" dirty="0"/>
              <a:t> </a:t>
            </a:r>
            <a:r>
              <a:rPr lang="en-US" sz="2500" b="1" dirty="0" err="1"/>
              <a:t>Elastisitas</a:t>
            </a:r>
            <a:r>
              <a:rPr lang="en-US" sz="2500" b="1" dirty="0"/>
              <a:t> </a:t>
            </a:r>
            <a:r>
              <a:rPr lang="en-US" sz="2500" b="1" dirty="0" err="1"/>
              <a:t>Penawaran</a:t>
            </a:r>
            <a:endParaRPr lang="en-US" sz="25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40506" y="1526456"/>
            <a:ext cx="74966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500" dirty="0"/>
              <a:t>Penawaran disebut elastis jika </a:t>
            </a:r>
            <a:r>
              <a:rPr lang="en-US" sz="2500" dirty="0" err="1"/>
              <a:t>persentase</a:t>
            </a:r>
            <a:r>
              <a:rPr lang="en-US" sz="2500" dirty="0"/>
              <a:t> </a:t>
            </a:r>
            <a:r>
              <a:rPr lang="en-US" sz="2500" dirty="0" err="1"/>
              <a:t>perubahan</a:t>
            </a:r>
            <a:r>
              <a:rPr lang="en-US" sz="2500" dirty="0"/>
              <a:t> </a:t>
            </a:r>
            <a:r>
              <a:rPr lang="en-US" sz="2500" dirty="0" err="1"/>
              <a:t>penawaran</a:t>
            </a:r>
            <a:r>
              <a:rPr lang="en-US" sz="2500" dirty="0"/>
              <a:t> </a:t>
            </a:r>
            <a:r>
              <a:rPr lang="en-US" sz="2500" dirty="0" err="1"/>
              <a:t>lebih</a:t>
            </a:r>
            <a:r>
              <a:rPr lang="en-US" sz="2500" dirty="0"/>
              <a:t> </a:t>
            </a:r>
            <a:r>
              <a:rPr lang="en-US" sz="2500" dirty="0" err="1"/>
              <a:t>besar</a:t>
            </a:r>
            <a:r>
              <a:rPr lang="en-US" sz="2500" dirty="0"/>
              <a:t> </a:t>
            </a:r>
            <a:r>
              <a:rPr lang="en-US" sz="2500" dirty="0" err="1"/>
              <a:t>dari</a:t>
            </a:r>
            <a:r>
              <a:rPr lang="en-US" sz="2500" dirty="0"/>
              <a:t> </a:t>
            </a:r>
            <a:r>
              <a:rPr lang="en-US" sz="2500" dirty="0" err="1"/>
              <a:t>persentase</a:t>
            </a:r>
            <a:r>
              <a:rPr lang="en-US" sz="2500" dirty="0"/>
              <a:t> </a:t>
            </a:r>
            <a:r>
              <a:rPr lang="en-US" sz="2500" dirty="0" err="1"/>
              <a:t>perubahan</a:t>
            </a:r>
            <a:r>
              <a:rPr lang="en-US" sz="2500" dirty="0"/>
              <a:t> </a:t>
            </a:r>
            <a:r>
              <a:rPr lang="en-US" sz="2500" dirty="0" err="1"/>
              <a:t>harga</a:t>
            </a:r>
            <a:r>
              <a:rPr lang="en-US" sz="2500" dirty="0"/>
              <a:t>.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184051"/>
              </p:ext>
            </p:extLst>
          </p:nvPr>
        </p:nvGraphicFramePr>
        <p:xfrm>
          <a:off x="5944468" y="2610604"/>
          <a:ext cx="2952328" cy="1381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96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5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Harga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Kuantitas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yang </a:t>
                      </a:r>
                      <a:r>
                        <a:rPr lang="en-US" dirty="0" err="1"/>
                        <a:t>ditawarkan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060613" y="3239969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Rp5.000</a:t>
            </a:r>
          </a:p>
        </p:txBody>
      </p:sp>
      <p:sp>
        <p:nvSpPr>
          <p:cNvPr id="9" name="Rectangle 8"/>
          <p:cNvSpPr/>
          <p:nvPr/>
        </p:nvSpPr>
        <p:spPr>
          <a:xfrm>
            <a:off x="6057657" y="3609301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Rp7.000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21195" y="3264242"/>
            <a:ext cx="737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5 unit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722730" y="3619451"/>
            <a:ext cx="737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9 unit</a:t>
            </a:r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3006874" y="4390504"/>
            <a:ext cx="0" cy="192516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781990" y="3691632"/>
            <a:ext cx="0" cy="262421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91208" y="3691632"/>
            <a:ext cx="3896816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93584" y="4390504"/>
            <a:ext cx="209424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4703316" y="3614200"/>
            <a:ext cx="171722" cy="1717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2912431" y="4317284"/>
            <a:ext cx="171722" cy="1717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292080" y="3051522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585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3" grpId="0"/>
      <p:bldP spid="14" grpId="0"/>
      <p:bldP spid="40" grpId="0" animBg="1"/>
      <p:bldP spid="43" grpId="0" animBg="1"/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042" y="2089423"/>
            <a:ext cx="6258794" cy="4921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5800" y="817687"/>
            <a:ext cx="421300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eriod" startAt="2"/>
            </a:pPr>
            <a:r>
              <a:rPr lang="en-US" sz="2500" dirty="0" err="1">
                <a:solidFill>
                  <a:schemeClr val="accent6">
                    <a:lumMod val="75000"/>
                  </a:schemeClr>
                </a:solidFill>
              </a:rPr>
              <a:t>Penawaran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75000"/>
                  </a:schemeClr>
                </a:solidFill>
              </a:rPr>
              <a:t>Inelastis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0506" y="1199074"/>
            <a:ext cx="7496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500" dirty="0"/>
              <a:t>Penawaran disebut inelastis jika </a:t>
            </a:r>
            <a:r>
              <a:rPr lang="en-US" sz="2500" dirty="0" err="1"/>
              <a:t>persentase</a:t>
            </a:r>
            <a:r>
              <a:rPr lang="en-US" sz="2500" dirty="0"/>
              <a:t> </a:t>
            </a:r>
            <a:r>
              <a:rPr lang="it-IT" sz="2500" dirty="0"/>
              <a:t>perubahan penawaran lebih kecil dari persentase perubahan harga.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131840" y="3493627"/>
            <a:ext cx="1512168" cy="197484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578314"/>
              </p:ext>
            </p:extLst>
          </p:nvPr>
        </p:nvGraphicFramePr>
        <p:xfrm>
          <a:off x="5652120" y="2407280"/>
          <a:ext cx="2880320" cy="1381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65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5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Harga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Kuantitas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yang </a:t>
                      </a:r>
                      <a:r>
                        <a:rPr lang="en-US" dirty="0" err="1"/>
                        <a:t>ditawarkan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5768266" y="3036645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Rp3.000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62228" y="3393277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Rp5.000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383624" y="3060918"/>
            <a:ext cx="737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5 unit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380312" y="3416127"/>
            <a:ext cx="737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6 unit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525788" y="4960686"/>
            <a:ext cx="0" cy="119844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070006" y="4212051"/>
            <a:ext cx="0" cy="194707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40582" y="4212051"/>
            <a:ext cx="2827362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250107" y="4960686"/>
            <a:ext cx="2241773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991608" y="4145240"/>
            <a:ext cx="171722" cy="1717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439927" y="4874825"/>
            <a:ext cx="171722" cy="1717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52950" y="3130401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065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1" grpId="0"/>
      <p:bldP spid="12" grpId="0"/>
      <p:bldP spid="13" grpId="0"/>
      <p:bldP spid="19" grpId="0" animBg="1"/>
      <p:bldP spid="22" grpId="0" animBg="1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709" y="1888592"/>
            <a:ext cx="5345545" cy="506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5800" y="817687"/>
            <a:ext cx="421300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eriod" startAt="3"/>
            </a:pPr>
            <a:r>
              <a:rPr lang="en-US" sz="2500" dirty="0" err="1">
                <a:solidFill>
                  <a:schemeClr val="accent6">
                    <a:lumMod val="75000"/>
                  </a:schemeClr>
                </a:solidFill>
              </a:rPr>
              <a:t>Penawaran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75000"/>
                  </a:schemeClr>
                </a:solidFill>
              </a:rPr>
              <a:t>Elastis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75000"/>
                  </a:schemeClr>
                </a:solidFill>
              </a:rPr>
              <a:t>Uniter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0506" y="1199074"/>
            <a:ext cx="74966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/>
              <a:t>Penawaran</a:t>
            </a:r>
            <a:r>
              <a:rPr lang="en-US" sz="2500" dirty="0"/>
              <a:t> </a:t>
            </a:r>
            <a:r>
              <a:rPr lang="en-US" sz="2500" dirty="0" err="1"/>
              <a:t>disebut</a:t>
            </a:r>
            <a:r>
              <a:rPr lang="en-US" sz="2500" dirty="0"/>
              <a:t> </a:t>
            </a:r>
            <a:r>
              <a:rPr lang="en-US" sz="2500" dirty="0" err="1"/>
              <a:t>elastis</a:t>
            </a:r>
            <a:r>
              <a:rPr lang="en-US" sz="2500" dirty="0"/>
              <a:t> </a:t>
            </a:r>
            <a:r>
              <a:rPr lang="en-US" sz="2500" dirty="0" err="1"/>
              <a:t>uniter</a:t>
            </a:r>
            <a:r>
              <a:rPr lang="en-US" sz="2500" dirty="0"/>
              <a:t> </a:t>
            </a:r>
            <a:r>
              <a:rPr lang="en-US" sz="2500" dirty="0" err="1"/>
              <a:t>jika</a:t>
            </a:r>
            <a:r>
              <a:rPr lang="en-US" sz="2500" dirty="0"/>
              <a:t> </a:t>
            </a:r>
            <a:r>
              <a:rPr lang="en-US" sz="2500" dirty="0" err="1"/>
              <a:t>persentase</a:t>
            </a:r>
            <a:r>
              <a:rPr lang="en-US" sz="2500" dirty="0"/>
              <a:t> </a:t>
            </a:r>
            <a:r>
              <a:rPr lang="en-US" sz="2500" dirty="0" err="1"/>
              <a:t>perubahan</a:t>
            </a:r>
            <a:r>
              <a:rPr lang="en-US" sz="2500" dirty="0"/>
              <a:t> </a:t>
            </a:r>
            <a:r>
              <a:rPr lang="en-US" sz="2500" dirty="0" err="1"/>
              <a:t>kuantitas</a:t>
            </a:r>
            <a:r>
              <a:rPr lang="en-US" sz="2500" dirty="0"/>
              <a:t> yang </a:t>
            </a:r>
            <a:r>
              <a:rPr lang="en-US" sz="2500" dirty="0" err="1"/>
              <a:t>ditawarkan</a:t>
            </a:r>
            <a:r>
              <a:rPr lang="en-US" sz="2500" dirty="0"/>
              <a:t> </a:t>
            </a:r>
            <a:r>
              <a:rPr lang="en-US" sz="2500" dirty="0" err="1"/>
              <a:t>sama</a:t>
            </a:r>
            <a:r>
              <a:rPr lang="en-US" sz="2500" dirty="0"/>
              <a:t> </a:t>
            </a:r>
            <a:r>
              <a:rPr lang="en-US" sz="2500" dirty="0" err="1"/>
              <a:t>dengan</a:t>
            </a:r>
            <a:r>
              <a:rPr lang="en-US" sz="2500" dirty="0"/>
              <a:t> </a:t>
            </a:r>
            <a:r>
              <a:rPr lang="en-US" sz="2500" dirty="0" err="1"/>
              <a:t>persentase</a:t>
            </a:r>
            <a:r>
              <a:rPr lang="en-US" sz="2500" dirty="0"/>
              <a:t> </a:t>
            </a:r>
            <a:r>
              <a:rPr lang="en-US" sz="2500" dirty="0" err="1"/>
              <a:t>perubahan</a:t>
            </a:r>
            <a:r>
              <a:rPr lang="en-US" sz="2500" dirty="0"/>
              <a:t> </a:t>
            </a:r>
            <a:r>
              <a:rPr lang="en-US" sz="2500" dirty="0" err="1"/>
              <a:t>harga</a:t>
            </a:r>
            <a:r>
              <a:rPr lang="en-US" sz="2500" dirty="0"/>
              <a:t>.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245457"/>
              </p:ext>
            </p:extLst>
          </p:nvPr>
        </p:nvGraphicFramePr>
        <p:xfrm>
          <a:off x="5724128" y="2204864"/>
          <a:ext cx="2924376" cy="1381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84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9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Harga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Kuantitas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yang </a:t>
                      </a:r>
                      <a:r>
                        <a:rPr lang="en-US" dirty="0" err="1"/>
                        <a:t>ditawarkan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5840274" y="2834229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Rp5.000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24617" y="3203561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Rp6.000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381692" y="2858502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10 unit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389687" y="3213711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12 unit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283968" y="2679303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S</a:t>
            </a:r>
            <a:endParaRPr lang="en-US" sz="24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043608" y="3043168"/>
            <a:ext cx="3240360" cy="302472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973531" y="4059494"/>
            <a:ext cx="3873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i="1" dirty="0"/>
              <a:t>E</a:t>
            </a:r>
            <a:r>
              <a:rPr lang="en-US" sz="2000" b="1" i="1" baseline="-25000" dirty="0"/>
              <a:t>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261074" y="4077312"/>
            <a:ext cx="3129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/>
              <a:t>=</a:t>
            </a:r>
            <a:endParaRPr lang="en-US" sz="2000" b="1" baseline="-25000" dirty="0"/>
          </a:p>
        </p:txBody>
      </p:sp>
      <p:sp>
        <p:nvSpPr>
          <p:cNvPr id="31" name="Rectangle 30"/>
          <p:cNvSpPr/>
          <p:nvPr/>
        </p:nvSpPr>
        <p:spPr>
          <a:xfrm>
            <a:off x="6504959" y="3946527"/>
            <a:ext cx="6094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ym typeface="Wingdings 3"/>
              </a:rPr>
              <a:t></a:t>
            </a:r>
            <a:r>
              <a:rPr lang="en-US" sz="2000" b="1" i="1" dirty="0"/>
              <a:t>Q</a:t>
            </a:r>
            <a:endParaRPr lang="en-US" sz="2000" b="1" i="1" baseline="-25000" dirty="0"/>
          </a:p>
        </p:txBody>
      </p:sp>
      <p:sp>
        <p:nvSpPr>
          <p:cNvPr id="32" name="Rectangle 31"/>
          <p:cNvSpPr/>
          <p:nvPr/>
        </p:nvSpPr>
        <p:spPr>
          <a:xfrm>
            <a:off x="6523394" y="4246334"/>
            <a:ext cx="5725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ym typeface="Wingdings 3"/>
              </a:rPr>
              <a:t></a:t>
            </a:r>
            <a:r>
              <a:rPr lang="en-US" sz="2000" b="1" i="1" dirty="0"/>
              <a:t>P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490250" y="3986766"/>
            <a:ext cx="696160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000" b="1" dirty="0"/>
              <a:t>____</a:t>
            </a:r>
            <a:endParaRPr lang="en-US" sz="2000" b="1" baseline="-25000" dirty="0"/>
          </a:p>
        </p:txBody>
      </p:sp>
      <p:sp>
        <p:nvSpPr>
          <p:cNvPr id="34" name="Rectangle 33"/>
          <p:cNvSpPr/>
          <p:nvPr/>
        </p:nvSpPr>
        <p:spPr>
          <a:xfrm>
            <a:off x="7486496" y="3935572"/>
            <a:ext cx="3209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i="1" dirty="0">
                <a:sym typeface="Wingdings 3"/>
              </a:rPr>
              <a:t>P</a:t>
            </a:r>
            <a:endParaRPr lang="en-US" sz="2000" b="1" i="1" baseline="-25000" dirty="0"/>
          </a:p>
        </p:txBody>
      </p:sp>
      <p:sp>
        <p:nvSpPr>
          <p:cNvPr id="35" name="Rectangle 34"/>
          <p:cNvSpPr/>
          <p:nvPr/>
        </p:nvSpPr>
        <p:spPr>
          <a:xfrm>
            <a:off x="7466459" y="4235379"/>
            <a:ext cx="360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i="1" dirty="0">
                <a:sym typeface="Wingdings 3"/>
              </a:rPr>
              <a:t>Q</a:t>
            </a:r>
            <a:endParaRPr lang="en-US" sz="2000" b="1" i="1" dirty="0"/>
          </a:p>
        </p:txBody>
      </p:sp>
      <p:sp>
        <p:nvSpPr>
          <p:cNvPr id="36" name="Rectangle 35"/>
          <p:cNvSpPr/>
          <p:nvPr/>
        </p:nvSpPr>
        <p:spPr>
          <a:xfrm>
            <a:off x="7275646" y="3975880"/>
            <a:ext cx="696160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000" b="1" dirty="0"/>
              <a:t>__</a:t>
            </a:r>
            <a:endParaRPr lang="en-US" sz="2000" b="1" baseline="-25000" dirty="0"/>
          </a:p>
        </p:txBody>
      </p:sp>
      <p:sp>
        <p:nvSpPr>
          <p:cNvPr id="37" name="Rectangle 36"/>
          <p:cNvSpPr/>
          <p:nvPr/>
        </p:nvSpPr>
        <p:spPr>
          <a:xfrm>
            <a:off x="7135052" y="4102969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ym typeface="Wingdings 3"/>
              </a:rPr>
              <a:t>×</a:t>
            </a:r>
            <a:endParaRPr lang="en-US" sz="2000" b="1" i="1" dirty="0"/>
          </a:p>
        </p:txBody>
      </p:sp>
      <p:sp>
        <p:nvSpPr>
          <p:cNvPr id="38" name="Rectangle 37"/>
          <p:cNvSpPr/>
          <p:nvPr/>
        </p:nvSpPr>
        <p:spPr>
          <a:xfrm>
            <a:off x="6267534" y="4714498"/>
            <a:ext cx="3129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/>
              <a:t>=</a:t>
            </a:r>
            <a:endParaRPr lang="en-US" sz="2000" b="1" baseline="-25000" dirty="0"/>
          </a:p>
        </p:txBody>
      </p:sp>
      <p:sp>
        <p:nvSpPr>
          <p:cNvPr id="39" name="Rectangle 38"/>
          <p:cNvSpPr/>
          <p:nvPr/>
        </p:nvSpPr>
        <p:spPr>
          <a:xfrm>
            <a:off x="6722393" y="4583713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/>
              <a:t>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493167" y="4883520"/>
            <a:ext cx="7729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ym typeface="Wingdings 3"/>
              </a:rPr>
              <a:t>1.000</a:t>
            </a:r>
            <a:endParaRPr lang="en-US" sz="2000" b="1" i="1" dirty="0"/>
          </a:p>
        </p:txBody>
      </p:sp>
      <p:sp>
        <p:nvSpPr>
          <p:cNvPr id="41" name="Rectangle 40"/>
          <p:cNvSpPr/>
          <p:nvPr/>
        </p:nvSpPr>
        <p:spPr>
          <a:xfrm>
            <a:off x="6432635" y="4623952"/>
            <a:ext cx="903564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000" b="1" dirty="0"/>
              <a:t>_____</a:t>
            </a:r>
            <a:endParaRPr lang="en-US" sz="2000" b="1" baseline="-25000" dirty="0"/>
          </a:p>
        </p:txBody>
      </p:sp>
      <p:sp>
        <p:nvSpPr>
          <p:cNvPr id="42" name="Rectangle 41"/>
          <p:cNvSpPr/>
          <p:nvPr/>
        </p:nvSpPr>
        <p:spPr>
          <a:xfrm>
            <a:off x="7355835" y="4594187"/>
            <a:ext cx="7729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ym typeface="Wingdings 3"/>
              </a:rPr>
              <a:t>5.000</a:t>
            </a:r>
            <a:endParaRPr lang="en-US" sz="2000" b="1" baseline="-25000" dirty="0"/>
          </a:p>
        </p:txBody>
      </p:sp>
      <p:sp>
        <p:nvSpPr>
          <p:cNvPr id="43" name="Rectangle 42"/>
          <p:cNvSpPr/>
          <p:nvPr/>
        </p:nvSpPr>
        <p:spPr>
          <a:xfrm>
            <a:off x="7531471" y="4881860"/>
            <a:ext cx="444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ym typeface="Wingdings 3"/>
              </a:rPr>
              <a:t>10</a:t>
            </a:r>
            <a:endParaRPr lang="en-US" sz="2000" b="1" dirty="0"/>
          </a:p>
        </p:txBody>
      </p:sp>
      <p:sp>
        <p:nvSpPr>
          <p:cNvPr id="44" name="Rectangle 43"/>
          <p:cNvSpPr/>
          <p:nvPr/>
        </p:nvSpPr>
        <p:spPr>
          <a:xfrm>
            <a:off x="7251252" y="4635558"/>
            <a:ext cx="993156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000" b="1" dirty="0"/>
              <a:t>_____</a:t>
            </a:r>
            <a:endParaRPr lang="en-US" sz="2000" b="1" baseline="-25000" dirty="0"/>
          </a:p>
        </p:txBody>
      </p:sp>
      <p:sp>
        <p:nvSpPr>
          <p:cNvPr id="45" name="Rectangle 44"/>
          <p:cNvSpPr/>
          <p:nvPr/>
        </p:nvSpPr>
        <p:spPr>
          <a:xfrm>
            <a:off x="7162941" y="4740155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ym typeface="Wingdings 3"/>
              </a:rPr>
              <a:t>×</a:t>
            </a:r>
            <a:endParaRPr lang="en-US" sz="2000" b="1" i="1" dirty="0"/>
          </a:p>
        </p:txBody>
      </p:sp>
      <p:sp>
        <p:nvSpPr>
          <p:cNvPr id="46" name="Rectangle 45"/>
          <p:cNvSpPr/>
          <p:nvPr/>
        </p:nvSpPr>
        <p:spPr>
          <a:xfrm>
            <a:off x="6254375" y="5486269"/>
            <a:ext cx="3129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/>
              <a:t>=</a:t>
            </a:r>
            <a:endParaRPr lang="en-US" sz="2000" b="1" baseline="-25000" dirty="0"/>
          </a:p>
        </p:txBody>
      </p:sp>
      <p:sp>
        <p:nvSpPr>
          <p:cNvPr id="47" name="Rectangle 46"/>
          <p:cNvSpPr/>
          <p:nvPr/>
        </p:nvSpPr>
        <p:spPr>
          <a:xfrm>
            <a:off x="6475120" y="5367979"/>
            <a:ext cx="9028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ym typeface="Wingdings 3"/>
              </a:rPr>
              <a:t>10.000</a:t>
            </a:r>
            <a:endParaRPr lang="en-US" sz="2000" b="1" baseline="-25000" dirty="0"/>
          </a:p>
        </p:txBody>
      </p:sp>
      <p:sp>
        <p:nvSpPr>
          <p:cNvPr id="48" name="Rectangle 47"/>
          <p:cNvSpPr/>
          <p:nvPr/>
        </p:nvSpPr>
        <p:spPr>
          <a:xfrm>
            <a:off x="6487025" y="5667786"/>
            <a:ext cx="9028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ym typeface="Wingdings 3"/>
              </a:rPr>
              <a:t>10.000</a:t>
            </a:r>
            <a:endParaRPr lang="en-US" sz="2000" b="1" dirty="0"/>
          </a:p>
        </p:txBody>
      </p:sp>
      <p:sp>
        <p:nvSpPr>
          <p:cNvPr id="49" name="Rectangle 48"/>
          <p:cNvSpPr/>
          <p:nvPr/>
        </p:nvSpPr>
        <p:spPr>
          <a:xfrm>
            <a:off x="7283699" y="5490223"/>
            <a:ext cx="3129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/>
              <a:t>=</a:t>
            </a:r>
            <a:endParaRPr lang="en-US" sz="2000" b="1" baseline="-25000" dirty="0"/>
          </a:p>
        </p:txBody>
      </p:sp>
      <p:sp>
        <p:nvSpPr>
          <p:cNvPr id="50" name="Rectangle 49"/>
          <p:cNvSpPr/>
          <p:nvPr/>
        </p:nvSpPr>
        <p:spPr>
          <a:xfrm>
            <a:off x="6376493" y="5385557"/>
            <a:ext cx="1097655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000" b="1" dirty="0"/>
              <a:t>______</a:t>
            </a:r>
            <a:endParaRPr lang="en-US" sz="2000" b="1" baseline="-25000" dirty="0"/>
          </a:p>
        </p:txBody>
      </p:sp>
      <p:sp>
        <p:nvSpPr>
          <p:cNvPr id="51" name="Rectangle 50"/>
          <p:cNvSpPr/>
          <p:nvPr/>
        </p:nvSpPr>
        <p:spPr>
          <a:xfrm>
            <a:off x="7497850" y="5489503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ym typeface="Wingdings 3"/>
              </a:rPr>
              <a:t>1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167964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5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0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5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1" grpId="0"/>
      <p:bldP spid="12" grpId="0"/>
      <p:bldP spid="13" grpId="0"/>
      <p:bldP spid="24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5800" y="817687"/>
            <a:ext cx="46162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eriod" startAt="4"/>
            </a:pPr>
            <a:r>
              <a:rPr lang="en-US" sz="2500" dirty="0" err="1">
                <a:solidFill>
                  <a:schemeClr val="accent6">
                    <a:lumMod val="75000"/>
                  </a:schemeClr>
                </a:solidFill>
              </a:rPr>
              <a:t>Penawaran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75000"/>
                  </a:schemeClr>
                </a:solidFill>
              </a:rPr>
              <a:t>Elastis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75000"/>
                  </a:schemeClr>
                </a:solidFill>
              </a:rPr>
              <a:t>Sempurna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0506" y="1199074"/>
            <a:ext cx="7496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500" dirty="0"/>
              <a:t>Penawaran bersifat elastis sempurna jika pada harga tertentu kuantitas yang ditawarkan tak terbatas.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709" y="1916832"/>
            <a:ext cx="5345545" cy="50688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043608" y="4149080"/>
            <a:ext cx="3845198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21154" y="3935137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S</a:t>
            </a:r>
            <a:endParaRPr lang="en-US" sz="2400" dirty="0"/>
          </a:p>
        </p:txBody>
      </p:sp>
      <p:sp>
        <p:nvSpPr>
          <p:cNvPr id="12" name="Line Callout 2 11"/>
          <p:cNvSpPr/>
          <p:nvPr/>
        </p:nvSpPr>
        <p:spPr>
          <a:xfrm rot="10800000" flipH="1" flipV="1">
            <a:off x="5652120" y="4941168"/>
            <a:ext cx="2984986" cy="1155709"/>
          </a:xfrm>
          <a:prstGeom prst="borderCallout2">
            <a:avLst>
              <a:gd name="adj1" fmla="val 48910"/>
              <a:gd name="adj2" fmla="val -5044"/>
              <a:gd name="adj3" fmla="val 48910"/>
              <a:gd name="adj4" fmla="val -22147"/>
              <a:gd name="adj5" fmla="val -59961"/>
              <a:gd name="adj6" fmla="val -49038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dirty="0">
                <a:solidFill>
                  <a:schemeClr val="tx1"/>
                </a:solidFill>
              </a:rPr>
              <a:t>Kurva penawaran </a:t>
            </a:r>
            <a:r>
              <a:rPr lang="en-US" dirty="0" err="1">
                <a:solidFill>
                  <a:schemeClr val="tx1"/>
                </a:solidFill>
              </a:rPr>
              <a:t>elastis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sempurna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berbentuk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garis</a:t>
            </a:r>
            <a:r>
              <a:rPr lang="en-US" dirty="0">
                <a:solidFill>
                  <a:schemeClr val="tx1"/>
                </a:solidFill>
              </a:rPr>
              <a:t> horizontal.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82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2" b="5732"/>
          <a:stretch/>
        </p:blipFill>
        <p:spPr>
          <a:xfrm>
            <a:off x="0" y="1457782"/>
            <a:ext cx="7884368" cy="540021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30027" y="980728"/>
            <a:ext cx="5482133" cy="496104"/>
            <a:chOff x="530027" y="980728"/>
            <a:chExt cx="5482133" cy="4961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BFAFF"/>
                </a:clrFrom>
                <a:clrTo>
                  <a:srgbClr val="FBFA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27" y="991427"/>
              <a:ext cx="5482133" cy="48540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74043" y="980728"/>
              <a:ext cx="2110193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B. </a:t>
              </a:r>
              <a:r>
                <a:rPr lang="en-US" sz="25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Penawaran</a:t>
              </a:r>
              <a:endParaRPr 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915816" y="2176125"/>
            <a:ext cx="605644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dirty="0" err="1"/>
              <a:t>Penawaran</a:t>
            </a:r>
            <a:r>
              <a:rPr lang="en-US" sz="2500" dirty="0"/>
              <a:t> </a:t>
            </a:r>
            <a:r>
              <a:rPr lang="en-US" sz="2500" dirty="0" err="1"/>
              <a:t>adalah</a:t>
            </a:r>
            <a:r>
              <a:rPr lang="en-US" sz="2500" dirty="0"/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kuantitas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barang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dirty="0" err="1"/>
              <a:t>dan</a:t>
            </a:r>
            <a:r>
              <a:rPr lang="en-US" sz="2500" dirty="0"/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jasa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dirty="0"/>
              <a:t>yang </a:t>
            </a:r>
            <a:r>
              <a:rPr lang="en-US" sz="2500" dirty="0" err="1"/>
              <a:t>tersedia</a:t>
            </a:r>
            <a:r>
              <a:rPr lang="en-US" sz="2500" dirty="0"/>
              <a:t> </a:t>
            </a:r>
            <a:r>
              <a:rPr lang="en-US" sz="2500" dirty="0" err="1"/>
              <a:t>dan</a:t>
            </a:r>
            <a:r>
              <a:rPr lang="en-US" sz="2500" dirty="0"/>
              <a:t> </a:t>
            </a:r>
            <a:r>
              <a:rPr lang="en-US" sz="2500" dirty="0" err="1"/>
              <a:t>dapat</a:t>
            </a:r>
            <a:r>
              <a:rPr lang="en-US" sz="2500" dirty="0"/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ditawarkan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dirty="0" err="1"/>
              <a:t>oleh</a:t>
            </a:r>
            <a:r>
              <a:rPr lang="en-US" sz="2500" dirty="0"/>
              <a:t> </a:t>
            </a:r>
            <a:r>
              <a:rPr lang="en-US" sz="2500" err="1"/>
              <a:t>produsen</a:t>
            </a:r>
            <a:r>
              <a:rPr lang="en-US" sz="2500"/>
              <a:t> kepada </a:t>
            </a:r>
            <a:r>
              <a:rPr lang="en-US" sz="2500" dirty="0" err="1"/>
              <a:t>konsumen</a:t>
            </a:r>
            <a:r>
              <a:rPr lang="en-US" sz="2500" dirty="0"/>
              <a:t> </a:t>
            </a:r>
            <a:r>
              <a:rPr lang="en-US" sz="2500" err="1"/>
              <a:t>pada</a:t>
            </a:r>
            <a:r>
              <a:rPr lang="en-US" sz="2500"/>
              <a:t> </a:t>
            </a:r>
          </a:p>
          <a:p>
            <a:pPr algn="r"/>
            <a:r>
              <a:rPr lang="en-US" sz="2500"/>
              <a:t>setiap </a:t>
            </a:r>
            <a:r>
              <a:rPr lang="en-US" sz="2500" dirty="0" err="1"/>
              <a:t>tingkat</a:t>
            </a:r>
            <a:r>
              <a:rPr lang="en-US" sz="2500" dirty="0"/>
              <a:t> </a:t>
            </a:r>
            <a:r>
              <a:rPr lang="en-US" sz="2500" dirty="0" err="1"/>
              <a:t>harga</a:t>
            </a:r>
            <a:r>
              <a:rPr lang="en-US" sz="2500" dirty="0"/>
              <a:t> </a:t>
            </a:r>
            <a:r>
              <a:rPr lang="en-US" sz="2500" err="1"/>
              <a:t>selama</a:t>
            </a:r>
            <a:r>
              <a:rPr lang="en-US" sz="2500"/>
              <a:t> </a:t>
            </a:r>
          </a:p>
          <a:p>
            <a:pPr algn="r"/>
            <a:r>
              <a:rPr lang="en-US" sz="2500"/>
              <a:t>periode </a:t>
            </a:r>
            <a:r>
              <a:rPr lang="en-US" sz="2500" dirty="0" err="1"/>
              <a:t>waktu</a:t>
            </a:r>
            <a:r>
              <a:rPr lang="en-US" sz="2500" dirty="0"/>
              <a:t> </a:t>
            </a:r>
            <a:r>
              <a:rPr lang="en-US" sz="2500" dirty="0" err="1"/>
              <a:t>tertentu</a:t>
            </a:r>
            <a:r>
              <a:rPr lang="en-US" sz="2500" dirty="0"/>
              <a:t>.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91905" y="1700808"/>
            <a:ext cx="38580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>
              <a:buFont typeface="+mj-lt"/>
              <a:buAutoNum type="arabicPeriod"/>
            </a:pPr>
            <a:r>
              <a:rPr lang="en-US" sz="2500" b="1" dirty="0" err="1"/>
              <a:t>Pengertian</a:t>
            </a:r>
            <a:r>
              <a:rPr lang="en-US" sz="2500" b="1" dirty="0"/>
              <a:t> </a:t>
            </a:r>
            <a:r>
              <a:rPr lang="en-US" sz="2500" b="1" dirty="0" err="1"/>
              <a:t>Penawaran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13174489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2" y="2337994"/>
            <a:ext cx="5210336" cy="475506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588854" y="3060179"/>
            <a:ext cx="0" cy="3321149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32250" y="4029372"/>
            <a:ext cx="2656604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67406" y="4522542"/>
            <a:ext cx="2621448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75800" y="817687"/>
            <a:ext cx="54083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eriod" startAt="4"/>
            </a:pPr>
            <a:r>
              <a:rPr lang="en-US" sz="2500" dirty="0" err="1">
                <a:solidFill>
                  <a:schemeClr val="accent6">
                    <a:lumMod val="75000"/>
                  </a:schemeClr>
                </a:solidFill>
              </a:rPr>
              <a:t>Penawaran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75000"/>
                  </a:schemeClr>
                </a:solidFill>
              </a:rPr>
              <a:t>Inelastis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75000"/>
                  </a:schemeClr>
                </a:solidFill>
              </a:rPr>
              <a:t>Sempurna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0506" y="1199074"/>
            <a:ext cx="7496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500" dirty="0"/>
              <a:t>Penawaran disebut inelastis sempurna jika koefisien elastisitas </a:t>
            </a:r>
            <a:r>
              <a:rPr lang="sv-SE" sz="2500" dirty="0"/>
              <a:t>penawarannya nol. Hal ini terjadi karena berapa pun harga berubah, </a:t>
            </a:r>
            <a:r>
              <a:rPr lang="en-US" sz="2500" dirty="0" err="1"/>
              <a:t>kuantitas</a:t>
            </a:r>
            <a:r>
              <a:rPr lang="en-US" sz="2500" dirty="0"/>
              <a:t> yang </a:t>
            </a:r>
            <a:r>
              <a:rPr lang="en-US" sz="2500" dirty="0" err="1"/>
              <a:t>ditawarkan</a:t>
            </a:r>
            <a:r>
              <a:rPr lang="en-US" sz="2500" dirty="0"/>
              <a:t> </a:t>
            </a:r>
            <a:r>
              <a:rPr lang="en-US" sz="2500" dirty="0" err="1"/>
              <a:t>tetap</a:t>
            </a:r>
            <a:r>
              <a:rPr lang="en-US" sz="2500" dirty="0"/>
              <a:t> </a:t>
            </a:r>
            <a:r>
              <a:rPr lang="en-US" sz="2500" dirty="0" err="1"/>
              <a:t>tidak</a:t>
            </a:r>
            <a:r>
              <a:rPr lang="en-US" sz="2500" dirty="0"/>
              <a:t> </a:t>
            </a:r>
            <a:r>
              <a:rPr lang="en-US" sz="2500" dirty="0" err="1"/>
              <a:t>berubah</a:t>
            </a:r>
            <a:r>
              <a:rPr lang="en-US" sz="2500" dirty="0"/>
              <a:t>.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693611"/>
              </p:ext>
            </p:extLst>
          </p:nvPr>
        </p:nvGraphicFramePr>
        <p:xfrm>
          <a:off x="6084168" y="2623304"/>
          <a:ext cx="2592288" cy="1381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38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3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Harga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Kuantitas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yang </a:t>
                      </a:r>
                      <a:r>
                        <a:rPr lang="en-US" dirty="0" err="1"/>
                        <a:t>diminta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6200314" y="3252669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Rp8.000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98682" y="3622001"/>
            <a:ext cx="1083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Rp10.000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48992" y="3276942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10 unit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611445" y="3632151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10 unit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3507649" y="3942109"/>
            <a:ext cx="171722" cy="1717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513879" y="4436963"/>
            <a:ext cx="171722" cy="1717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91880" y="2708920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S</a:t>
            </a:r>
            <a:endParaRPr lang="en-US" sz="2400" dirty="0"/>
          </a:p>
        </p:txBody>
      </p:sp>
      <p:sp>
        <p:nvSpPr>
          <p:cNvPr id="18" name="Line Callout 2 17"/>
          <p:cNvSpPr/>
          <p:nvPr/>
        </p:nvSpPr>
        <p:spPr>
          <a:xfrm rot="10800000" flipH="1" flipV="1">
            <a:off x="5775494" y="4941168"/>
            <a:ext cx="2984986" cy="1155709"/>
          </a:xfrm>
          <a:prstGeom prst="borderCallout2">
            <a:avLst>
              <a:gd name="adj1" fmla="val 48910"/>
              <a:gd name="adj2" fmla="val -5044"/>
              <a:gd name="adj3" fmla="val 48910"/>
              <a:gd name="adj4" fmla="val -22147"/>
              <a:gd name="adj5" fmla="val -156663"/>
              <a:gd name="adj6" fmla="val -70190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dirty="0">
                <a:solidFill>
                  <a:schemeClr val="tx1"/>
                </a:solidFill>
              </a:rPr>
              <a:t>Kurva penawaran in</a:t>
            </a:r>
            <a:r>
              <a:rPr lang="en-US" dirty="0" err="1">
                <a:solidFill>
                  <a:schemeClr val="tx1"/>
                </a:solidFill>
              </a:rPr>
              <a:t>elastis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sempurna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berbentuk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garis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vertikal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22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  <p:bldP spid="15" grpId="0"/>
      <p:bldP spid="16" grpId="0"/>
      <p:bldP spid="17" grpId="0"/>
      <p:bldP spid="23" grpId="0" animBg="1"/>
      <p:bldP spid="26" grpId="0" animBg="1"/>
      <p:bldP spid="28" grpId="0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62406" y="2873829"/>
            <a:ext cx="8881594" cy="3984171"/>
            <a:chOff x="252881" y="2873829"/>
            <a:chExt cx="8881594" cy="398417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7" t="2784" r="1069" b="663"/>
            <a:stretch/>
          </p:blipFill>
          <p:spPr>
            <a:xfrm flipH="1">
              <a:off x="2341788" y="2873829"/>
              <a:ext cx="6792687" cy="3984171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52881" y="3452807"/>
              <a:ext cx="331236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dirty="0"/>
                <a:t>Sayuran dan buah-buahan adalah contoh </a:t>
              </a:r>
              <a:r>
                <a:rPr lang="en-US" dirty="0" err="1"/>
                <a:t>barang</a:t>
              </a:r>
              <a:r>
                <a:rPr lang="en-US" dirty="0"/>
                <a:t> yang </a:t>
              </a:r>
              <a:r>
                <a:rPr lang="en-US" dirty="0" err="1"/>
                <a:t>tidak</a:t>
              </a:r>
              <a:r>
                <a:rPr lang="en-US" dirty="0"/>
                <a:t> </a:t>
              </a:r>
              <a:r>
                <a:rPr lang="en-US" dirty="0" err="1"/>
                <a:t>tahan</a:t>
              </a:r>
              <a:r>
                <a:rPr lang="en-US" dirty="0"/>
                <a:t> lama, </a:t>
              </a:r>
              <a:r>
                <a:rPr lang="en-US" dirty="0" err="1"/>
                <a:t>sehingga</a:t>
              </a:r>
              <a:r>
                <a:rPr lang="en-US" dirty="0"/>
                <a:t> </a:t>
              </a:r>
              <a:r>
                <a:rPr lang="en-US" dirty="0" err="1"/>
                <a:t>penawarannya</a:t>
              </a:r>
              <a:r>
                <a:rPr lang="en-US" dirty="0"/>
                <a:t> </a:t>
              </a:r>
              <a:r>
                <a:rPr lang="en-US" dirty="0" err="1"/>
                <a:t>cenderung</a:t>
              </a:r>
              <a:r>
                <a:rPr lang="en-US" dirty="0"/>
                <a:t> </a:t>
              </a:r>
              <a:r>
                <a:rPr lang="en-US" dirty="0" err="1"/>
                <a:t>tidak</a:t>
              </a:r>
              <a:r>
                <a:rPr lang="en-US" dirty="0"/>
                <a:t> </a:t>
              </a:r>
              <a:r>
                <a:rPr lang="en-US" dirty="0" err="1"/>
                <a:t>elastis</a:t>
              </a:r>
              <a:r>
                <a:rPr lang="en-US" dirty="0"/>
                <a:t>.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74043" y="980728"/>
            <a:ext cx="836245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500" b="1" dirty="0" err="1"/>
              <a:t>Faktor-Faktor</a:t>
            </a:r>
            <a:r>
              <a:rPr lang="en-US" sz="2500" b="1" dirty="0"/>
              <a:t> yang </a:t>
            </a:r>
            <a:r>
              <a:rPr lang="en-US" sz="2500" b="1" dirty="0" err="1"/>
              <a:t>Memengaruhi</a:t>
            </a:r>
            <a:r>
              <a:rPr lang="en-US" sz="2500" b="1" dirty="0"/>
              <a:t> </a:t>
            </a:r>
            <a:r>
              <a:rPr lang="en-US" sz="2500" b="1" dirty="0" err="1"/>
              <a:t>Elastisitas</a:t>
            </a:r>
            <a:r>
              <a:rPr lang="en-US" sz="2500" b="1" dirty="0"/>
              <a:t> </a:t>
            </a:r>
            <a:r>
              <a:rPr lang="en-US" sz="2500" b="1" dirty="0" err="1"/>
              <a:t>Penawaran</a:t>
            </a:r>
            <a:endParaRPr lang="en-US" sz="25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1507718"/>
            <a:ext cx="75608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500" dirty="0" err="1"/>
              <a:t>waktu</a:t>
            </a:r>
            <a:r>
              <a:rPr lang="en-US" sz="2500" dirty="0"/>
              <a:t> yang </a:t>
            </a:r>
            <a:r>
              <a:rPr lang="en-US" sz="2500" dirty="0" err="1"/>
              <a:t>dibutuhkan</a:t>
            </a:r>
            <a:r>
              <a:rPr lang="en-US" sz="2500" dirty="0"/>
              <a:t> </a:t>
            </a:r>
            <a:r>
              <a:rPr lang="en-US" sz="2500" dirty="0" err="1"/>
              <a:t>untuk</a:t>
            </a:r>
            <a:r>
              <a:rPr lang="en-US" sz="2500" dirty="0"/>
              <a:t> </a:t>
            </a:r>
            <a:r>
              <a:rPr lang="en-US" sz="2500" dirty="0" err="1"/>
              <a:t>berproduksi</a:t>
            </a:r>
            <a:r>
              <a:rPr lang="en-US" sz="2500" dirty="0"/>
              <a:t>,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500" dirty="0" err="1"/>
              <a:t>daya</a:t>
            </a:r>
            <a:r>
              <a:rPr lang="en-US" sz="2500" dirty="0"/>
              <a:t> </a:t>
            </a:r>
            <a:r>
              <a:rPr lang="en-US" sz="2500" err="1"/>
              <a:t>tahan</a:t>
            </a:r>
            <a:r>
              <a:rPr lang="en-US" sz="2500"/>
              <a:t> barang, </a:t>
            </a:r>
            <a:endParaRPr lang="en-US" sz="2500" dirty="0"/>
          </a:p>
          <a:p>
            <a:pPr marL="342900" indent="-342900">
              <a:buFont typeface="Wingdings" pitchFamily="2" charset="2"/>
              <a:buChar char="q"/>
            </a:pPr>
            <a:r>
              <a:rPr lang="en-US" sz="2500" dirty="0" err="1"/>
              <a:t>mobilitas</a:t>
            </a:r>
            <a:r>
              <a:rPr lang="en-US" sz="2500" dirty="0"/>
              <a:t> </a:t>
            </a:r>
            <a:r>
              <a:rPr lang="en-US" sz="2500" dirty="0" err="1"/>
              <a:t>faktor</a:t>
            </a:r>
            <a:r>
              <a:rPr lang="en-US" sz="2500" dirty="0"/>
              <a:t> </a:t>
            </a:r>
            <a:r>
              <a:rPr lang="en-US" sz="2500" dirty="0" err="1"/>
              <a:t>produksi</a:t>
            </a:r>
            <a:r>
              <a:rPr lang="en-US" sz="2500" dirty="0"/>
              <a:t>, </a:t>
            </a:r>
            <a:r>
              <a:rPr lang="en-US" sz="2500" dirty="0" err="1"/>
              <a:t>dan</a:t>
            </a:r>
            <a:r>
              <a:rPr lang="en-US" sz="2500" dirty="0"/>
              <a:t>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500" dirty="0" err="1"/>
              <a:t>kemudahan</a:t>
            </a:r>
            <a:r>
              <a:rPr lang="en-US" sz="2500" dirty="0"/>
              <a:t> </a:t>
            </a:r>
            <a:r>
              <a:rPr lang="en-US" sz="2500" dirty="0" err="1"/>
              <a:t>produsen</a:t>
            </a:r>
            <a:r>
              <a:rPr lang="en-US" sz="2500" dirty="0"/>
              <a:t> </a:t>
            </a:r>
            <a:r>
              <a:rPr lang="en-US" sz="2500" dirty="0" err="1"/>
              <a:t>baru</a:t>
            </a:r>
            <a:r>
              <a:rPr lang="en-US" sz="2500" dirty="0"/>
              <a:t> </a:t>
            </a:r>
            <a:r>
              <a:rPr lang="en-US" sz="2500" dirty="0" err="1"/>
              <a:t>untuk</a:t>
            </a:r>
            <a:r>
              <a:rPr lang="en-US" sz="2500" dirty="0"/>
              <a:t> </a:t>
            </a:r>
            <a:r>
              <a:rPr lang="en-US" sz="2500" dirty="0" err="1"/>
              <a:t>memasuki</a:t>
            </a:r>
            <a:r>
              <a:rPr lang="en-US" sz="2500" dirty="0"/>
              <a:t> </a:t>
            </a:r>
            <a:r>
              <a:rPr lang="en-US" sz="2500" dirty="0" err="1"/>
              <a:t>pasar</a:t>
            </a:r>
            <a:r>
              <a:rPr lang="en-US" sz="2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283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0027" y="980728"/>
            <a:ext cx="5482133" cy="496104"/>
            <a:chOff x="530027" y="980728"/>
            <a:chExt cx="5482133" cy="4961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BFAFF"/>
                </a:clrFrom>
                <a:clrTo>
                  <a:srgbClr val="FBFA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27" y="991427"/>
              <a:ext cx="5482133" cy="48540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74043" y="980728"/>
              <a:ext cx="2825132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E</a:t>
              </a:r>
              <a:r>
                <a:rPr lang="en-US" sz="25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. </a:t>
              </a:r>
              <a:r>
                <a:rPr lang="en-US" sz="25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Elastisitas</a:t>
              </a:r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Busur</a:t>
              </a:r>
              <a:endParaRPr 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013172" y="2389019"/>
            <a:ext cx="4171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i="1"/>
              <a:t>E</a:t>
            </a:r>
            <a:r>
              <a:rPr lang="en-US" sz="2000" b="1" i="1" baseline="-25000"/>
              <a:t>D</a:t>
            </a:r>
            <a:endParaRPr lang="en-US" sz="2000" b="1" i="1" baseline="-25000" dirty="0"/>
          </a:p>
        </p:txBody>
      </p:sp>
      <p:sp>
        <p:nvSpPr>
          <p:cNvPr id="13" name="Rectangle 12"/>
          <p:cNvSpPr/>
          <p:nvPr/>
        </p:nvSpPr>
        <p:spPr>
          <a:xfrm>
            <a:off x="2315591" y="2406837"/>
            <a:ext cx="3129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/>
              <a:t>=</a:t>
            </a:r>
            <a:endParaRPr lang="en-US" sz="2000" b="1" baseline="-25000" dirty="0"/>
          </a:p>
        </p:txBody>
      </p:sp>
      <p:sp>
        <p:nvSpPr>
          <p:cNvPr id="14" name="Rectangle 13"/>
          <p:cNvSpPr/>
          <p:nvPr/>
        </p:nvSpPr>
        <p:spPr>
          <a:xfrm>
            <a:off x="2559476" y="2276052"/>
            <a:ext cx="6094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ym typeface="Wingdings 3"/>
              </a:rPr>
              <a:t></a:t>
            </a:r>
            <a:r>
              <a:rPr lang="en-US" sz="2000" b="1" i="1" dirty="0"/>
              <a:t>Q</a:t>
            </a:r>
            <a:endParaRPr lang="en-US" sz="2000" b="1" i="1" baseline="-25000" dirty="0"/>
          </a:p>
        </p:txBody>
      </p:sp>
      <p:sp>
        <p:nvSpPr>
          <p:cNvPr id="15" name="Rectangle 14"/>
          <p:cNvSpPr/>
          <p:nvPr/>
        </p:nvSpPr>
        <p:spPr>
          <a:xfrm>
            <a:off x="2559246" y="2575859"/>
            <a:ext cx="5725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ym typeface="Wingdings 3"/>
              </a:rPr>
              <a:t></a:t>
            </a:r>
            <a:r>
              <a:rPr lang="en-US" sz="2000" b="1" i="1" dirty="0">
                <a:sym typeface="Wingdings 3"/>
              </a:rPr>
              <a:t>P</a:t>
            </a:r>
            <a:endParaRPr lang="en-US" sz="2000" b="1" i="1" dirty="0"/>
          </a:p>
        </p:txBody>
      </p:sp>
      <p:sp>
        <p:nvSpPr>
          <p:cNvPr id="16" name="Rectangle 15"/>
          <p:cNvSpPr/>
          <p:nvPr/>
        </p:nvSpPr>
        <p:spPr>
          <a:xfrm>
            <a:off x="2544767" y="2316291"/>
            <a:ext cx="696160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000" b="1"/>
              <a:t>____</a:t>
            </a:r>
            <a:endParaRPr lang="en-US" sz="2000" b="1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358887" y="1940838"/>
                <a:ext cx="1648336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sym typeface="Wingdings 3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/>
                              <a:sym typeface="Wingdings 3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/>
                              <a:sym typeface="Wingdings 3"/>
                            </a:rPr>
                            <m:t>𝟐</m:t>
                          </m:r>
                        </m:den>
                      </m:f>
                      <m:r>
                        <a:rPr lang="en-US" sz="2000" b="1" i="1" smtClean="0">
                          <a:latin typeface="Cambria Math"/>
                          <a:sym typeface="Wingdings 3"/>
                        </a:rPr>
                        <m:t> (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sym typeface="Wingdings 3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  <a:sym typeface="Wingdings 3"/>
                            </a:rPr>
                            <m:t>𝑷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  <a:sym typeface="Wingdings 3"/>
                            </a:rPr>
                            <m:t>𝟏</m:t>
                          </m:r>
                        </m:sub>
                      </m:sSub>
                      <m:r>
                        <a:rPr lang="en-US" sz="2000" b="1" i="1" smtClean="0">
                          <a:latin typeface="Cambria Math"/>
                          <a:sym typeface="Wingdings 3"/>
                        </a:rPr>
                        <m:t>+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sym typeface="Wingdings 3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  <a:sym typeface="Wingdings 3"/>
                            </a:rPr>
                            <m:t>𝑷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  <a:sym typeface="Wingdings 3"/>
                            </a:rPr>
                            <m:t>𝟐</m:t>
                          </m:r>
                        </m:sub>
                      </m:sSub>
                      <m:r>
                        <a:rPr lang="en-US" sz="2000" b="1" i="1" smtClean="0">
                          <a:latin typeface="Cambria Math"/>
                          <a:sym typeface="Wingdings 3"/>
                        </a:rPr>
                        <m:t> )</m:t>
                      </m:r>
                    </m:oMath>
                  </m:oMathPara>
                </a14:m>
                <a:endParaRPr lang="en-US" sz="2000" b="1" i="1" baseline="-250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8887" y="1940838"/>
                <a:ext cx="1648336" cy="6685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336417" y="2616468"/>
                <a:ext cx="1614673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sym typeface="Wingdings 3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/>
                              <a:sym typeface="Wingdings 3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/>
                              <a:sym typeface="Wingdings 3"/>
                            </a:rPr>
                            <m:t>𝟐</m:t>
                          </m:r>
                        </m:den>
                      </m:f>
                      <m:r>
                        <a:rPr lang="en-US" sz="2000" b="1" i="1" smtClean="0">
                          <a:latin typeface="Cambria Math"/>
                          <a:sym typeface="Wingdings 3"/>
                        </a:rPr>
                        <m:t>(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sym typeface="Wingdings 3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  <a:sym typeface="Wingdings 3"/>
                            </a:rPr>
                            <m:t>𝑸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  <a:sym typeface="Wingdings 3"/>
                            </a:rPr>
                            <m:t>𝟏</m:t>
                          </m:r>
                        </m:sub>
                      </m:sSub>
                      <m:r>
                        <a:rPr lang="en-US" sz="2000" b="1" i="1" smtClean="0">
                          <a:latin typeface="Cambria Math"/>
                          <a:sym typeface="Wingdings 3"/>
                        </a:rPr>
                        <m:t>+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sym typeface="Wingdings 3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  <a:sym typeface="Wingdings 3"/>
                            </a:rPr>
                            <m:t>𝑸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  <a:sym typeface="Wingdings 3"/>
                            </a:rPr>
                            <m:t>𝟐</m:t>
                          </m:r>
                        </m:sub>
                      </m:sSub>
                      <m:r>
                        <a:rPr lang="en-US" sz="2000" b="1" i="1" smtClean="0">
                          <a:latin typeface="Cambria Math"/>
                          <a:sym typeface="Wingdings 3"/>
                        </a:rPr>
                        <m:t>)</m:t>
                      </m:r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417" y="2616468"/>
                <a:ext cx="1614673" cy="6685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3258154" y="2318105"/>
            <a:ext cx="1745894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000" b="1"/>
              <a:t>___________</a:t>
            </a:r>
            <a:endParaRPr lang="en-US" sz="2000" b="1" baseline="-25000" dirty="0"/>
          </a:p>
        </p:txBody>
      </p:sp>
      <p:sp>
        <p:nvSpPr>
          <p:cNvPr id="20" name="Rectangle 19"/>
          <p:cNvSpPr/>
          <p:nvPr/>
        </p:nvSpPr>
        <p:spPr>
          <a:xfrm>
            <a:off x="3189569" y="2432494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ym typeface="Wingdings 3"/>
              </a:rPr>
              <a:t>×</a:t>
            </a:r>
            <a:endParaRPr lang="en-US" sz="20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3647633"/>
            <a:ext cx="22188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/>
              <a:t>Keterangan: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418" y="4124687"/>
            <a:ext cx="74779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/>
              <a:t>E</a:t>
            </a:r>
            <a:r>
              <a:rPr lang="en-US" sz="2500" b="1" baseline="-25000"/>
              <a:t>D</a:t>
            </a:r>
            <a:r>
              <a:rPr lang="en-US" sz="2500"/>
              <a:t>	= koefisien elastisitas permintaan</a:t>
            </a:r>
          </a:p>
          <a:p>
            <a:r>
              <a:rPr lang="en-US" sz="2500" b="1">
                <a:sym typeface="Wingdings 3"/>
              </a:rPr>
              <a:t>P</a:t>
            </a:r>
            <a:r>
              <a:rPr lang="en-US" sz="2500">
                <a:sym typeface="Wingdings 3"/>
              </a:rPr>
              <a:t>	= (P</a:t>
            </a:r>
            <a:r>
              <a:rPr lang="en-US" sz="2500" baseline="-25000">
                <a:sym typeface="Wingdings 3"/>
              </a:rPr>
              <a:t>2</a:t>
            </a:r>
            <a:r>
              <a:rPr lang="en-US" sz="2500">
                <a:sym typeface="Wingdings 3"/>
              </a:rPr>
              <a:t> – P</a:t>
            </a:r>
            <a:r>
              <a:rPr lang="en-US" sz="2500" baseline="-25000">
                <a:sym typeface="Wingdings 3"/>
              </a:rPr>
              <a:t>1</a:t>
            </a:r>
            <a:r>
              <a:rPr lang="en-US" sz="2500">
                <a:sym typeface="Wingdings 3"/>
              </a:rPr>
              <a:t>) = perubahan harga  </a:t>
            </a:r>
          </a:p>
          <a:p>
            <a:r>
              <a:rPr lang="en-US" sz="2500" b="1">
                <a:sym typeface="Wingdings 3"/>
              </a:rPr>
              <a:t>Q</a:t>
            </a:r>
            <a:r>
              <a:rPr lang="en-US" sz="2500">
                <a:sym typeface="Wingdings 3"/>
              </a:rPr>
              <a:t>	= (Q</a:t>
            </a:r>
            <a:r>
              <a:rPr lang="en-US" sz="2500" baseline="-25000">
                <a:sym typeface="Wingdings 3"/>
              </a:rPr>
              <a:t>2</a:t>
            </a:r>
            <a:r>
              <a:rPr lang="en-US" sz="2500">
                <a:sym typeface="Wingdings 3"/>
              </a:rPr>
              <a:t> – Q</a:t>
            </a:r>
            <a:r>
              <a:rPr lang="en-US" sz="2500" baseline="-25000">
                <a:sym typeface="Wingdings 3"/>
              </a:rPr>
              <a:t>1</a:t>
            </a:r>
            <a:r>
              <a:rPr lang="en-US" sz="2500">
                <a:sym typeface="Wingdings 3"/>
              </a:rPr>
              <a:t>) = perubahan kuantitas yang diminta</a:t>
            </a:r>
          </a:p>
          <a:p>
            <a:r>
              <a:rPr lang="en-US" sz="2500" b="1">
                <a:sym typeface="Wingdings 3"/>
              </a:rPr>
              <a:t>P</a:t>
            </a:r>
            <a:r>
              <a:rPr lang="en-US" sz="2500" b="1" baseline="-25000">
                <a:sym typeface="Wingdings 3"/>
              </a:rPr>
              <a:t>1</a:t>
            </a:r>
            <a:r>
              <a:rPr lang="en-US" sz="2500">
                <a:sym typeface="Wingdings 3"/>
              </a:rPr>
              <a:t>	= harga awal</a:t>
            </a:r>
          </a:p>
          <a:p>
            <a:r>
              <a:rPr lang="en-US" sz="2500" b="1">
                <a:sym typeface="Wingdings 3"/>
              </a:rPr>
              <a:t>P</a:t>
            </a:r>
            <a:r>
              <a:rPr lang="en-US" sz="2500" b="1" baseline="-25000">
                <a:sym typeface="Wingdings 3"/>
              </a:rPr>
              <a:t>2</a:t>
            </a:r>
            <a:r>
              <a:rPr lang="en-US" sz="2500">
                <a:sym typeface="Wingdings 3"/>
              </a:rPr>
              <a:t>	= harga setelah berubah</a:t>
            </a:r>
          </a:p>
          <a:p>
            <a:endParaRPr lang="en-US" sz="2500"/>
          </a:p>
        </p:txBody>
      </p:sp>
    </p:spTree>
    <p:extLst>
      <p:ext uri="{BB962C8B-B14F-4D97-AF65-F5344CB8AC3E}">
        <p14:creationId xmlns:p14="http://schemas.microsoft.com/office/powerpoint/2010/main" val="2842134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" b="28773"/>
          <a:stretch/>
        </p:blipFill>
        <p:spPr>
          <a:xfrm>
            <a:off x="0" y="2333922"/>
            <a:ext cx="9144000" cy="452407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30027" y="980728"/>
            <a:ext cx="5842173" cy="496104"/>
            <a:chOff x="530027" y="980728"/>
            <a:chExt cx="5842173" cy="4961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BFAFF"/>
                </a:clrFrom>
                <a:clrTo>
                  <a:srgbClr val="FBFA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27" y="991427"/>
              <a:ext cx="5842173" cy="48540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74043" y="980728"/>
              <a:ext cx="5124480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F</a:t>
              </a:r>
              <a:r>
                <a:rPr lang="en-US" sz="25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. Mekanisme Pembentukan Harga</a:t>
              </a:r>
              <a:endParaRPr 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75800" y="1988840"/>
            <a:ext cx="77126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Harga keseimbangan/harga pasar terbentuk melalui proses kesepakatan antara penjual dan pembeli.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4043" y="1583794"/>
            <a:ext cx="38580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500" b="1"/>
              <a:t>Harga Keseimbangan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5016189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"/>
          <a:stretch/>
        </p:blipFill>
        <p:spPr>
          <a:xfrm>
            <a:off x="0" y="2636912"/>
            <a:ext cx="6372200" cy="4202096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1782856" y="3165477"/>
            <a:ext cx="2758080" cy="2752708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782856" y="3165477"/>
            <a:ext cx="2758080" cy="275270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446290"/>
              </p:ext>
            </p:extLst>
          </p:nvPr>
        </p:nvGraphicFramePr>
        <p:xfrm>
          <a:off x="5158230" y="1258440"/>
          <a:ext cx="3852866" cy="3042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5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Harga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Kuantitas</a:t>
                      </a:r>
                      <a:r>
                        <a:rPr lang="en-US"/>
                        <a:t> yang </a:t>
                      </a:r>
                      <a:r>
                        <a:rPr lang="en-US" dirty="0" err="1"/>
                        <a:t>diminta</a:t>
                      </a:r>
                      <a:r>
                        <a:rPr lang="en-US" dirty="0"/>
                        <a:t> (kg)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Kuantitas</a:t>
                      </a:r>
                      <a:r>
                        <a:rPr lang="en-US"/>
                        <a:t> yang ditawarkan(kg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332270" y="2454109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/>
              <a:t>Rp5.000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5332885" y="2823441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Rp4.000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5326026" y="3192773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Rp3.000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30220" y="3572991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Rp2.000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43427" y="3942714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Rp1.000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98955" y="2478382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30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97492" y="2848105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48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97264" y="321864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/>
              <a:t>66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6899765" y="3588363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/>
              <a:t>84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6887418" y="3957695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102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137260" y="2459598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/>
              <a:t>102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8195909" y="282893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/>
              <a:t>84</a:t>
            </a:r>
            <a:endParaRPr lang="en-US" b="1" dirty="0"/>
          </a:p>
        </p:txBody>
      </p:sp>
      <p:sp>
        <p:nvSpPr>
          <p:cNvPr id="17" name="Rectangle 16"/>
          <p:cNvSpPr/>
          <p:nvPr/>
        </p:nvSpPr>
        <p:spPr>
          <a:xfrm>
            <a:off x="8195909" y="3189752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/>
              <a:t>66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8195769" y="3569579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/>
              <a:t>48</a:t>
            </a:r>
            <a:endParaRPr lang="en-US" b="1" dirty="0"/>
          </a:p>
        </p:txBody>
      </p:sp>
      <p:sp>
        <p:nvSpPr>
          <p:cNvPr id="19" name="Rectangle 18"/>
          <p:cNvSpPr/>
          <p:nvPr/>
        </p:nvSpPr>
        <p:spPr>
          <a:xfrm>
            <a:off x="8195768" y="393852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/>
              <a:t>30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43082" y="764704"/>
            <a:ext cx="44829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/>
              <a:t>a) Kurva Harga Keseimbangan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1969422" y="3355476"/>
            <a:ext cx="171722" cy="1717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511064" y="3878054"/>
            <a:ext cx="171722" cy="1717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073801" y="4450760"/>
            <a:ext cx="171722" cy="1717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635204" y="5013176"/>
            <a:ext cx="171722" cy="1717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183333" y="5558176"/>
            <a:ext cx="171722" cy="1717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174934" y="3339862"/>
            <a:ext cx="171722" cy="1717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648852" y="3878562"/>
            <a:ext cx="171722" cy="1717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524588" y="5013176"/>
            <a:ext cx="171722" cy="1717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973627" y="5566956"/>
            <a:ext cx="171722" cy="1717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4499992" y="2852936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/>
              <a:t>S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1510096" y="2823319"/>
            <a:ext cx="472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/>
              <a:t>D</a:t>
            </a:r>
            <a:endParaRPr lang="en-US" sz="2400" dirty="0"/>
          </a:p>
        </p:txBody>
      </p:sp>
      <p:grpSp>
        <p:nvGrpSpPr>
          <p:cNvPr id="58" name="Group 57"/>
          <p:cNvGrpSpPr/>
          <p:nvPr/>
        </p:nvGrpSpPr>
        <p:grpSpPr>
          <a:xfrm>
            <a:off x="2072187" y="2897386"/>
            <a:ext cx="2188607" cy="436269"/>
            <a:chOff x="2072187" y="2897386"/>
            <a:chExt cx="2188607" cy="436269"/>
          </a:xfrm>
        </p:grpSpPr>
        <p:sp>
          <p:nvSpPr>
            <p:cNvPr id="50" name="Left Brace 49"/>
            <p:cNvSpPr/>
            <p:nvPr/>
          </p:nvSpPr>
          <p:spPr>
            <a:xfrm rot="5400000">
              <a:off x="3101068" y="2173928"/>
              <a:ext cx="130846" cy="2188607"/>
            </a:xfrm>
            <a:prstGeom prst="leftBrace">
              <a:avLst>
                <a:gd name="adj1" fmla="val 44314"/>
                <a:gd name="adj2" fmla="val 50618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495325" y="2897386"/>
              <a:ext cx="13270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/>
                <a:t>surplus 72 kg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509168" y="3443628"/>
            <a:ext cx="1327003" cy="432409"/>
            <a:chOff x="2509168" y="3443628"/>
            <a:chExt cx="1327003" cy="432409"/>
          </a:xfrm>
        </p:grpSpPr>
        <p:sp>
          <p:nvSpPr>
            <p:cNvPr id="51" name="Left Brace 50"/>
            <p:cNvSpPr/>
            <p:nvPr/>
          </p:nvSpPr>
          <p:spPr>
            <a:xfrm rot="5400000">
              <a:off x="3108489" y="3263462"/>
              <a:ext cx="130846" cy="1094303"/>
            </a:xfrm>
            <a:prstGeom prst="leftBrace">
              <a:avLst>
                <a:gd name="adj1" fmla="val 44314"/>
                <a:gd name="adj2" fmla="val 50618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509168" y="3443628"/>
              <a:ext cx="13270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/>
                <a:t>surplus 36 kg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318544" y="5173314"/>
            <a:ext cx="1675417" cy="418600"/>
            <a:chOff x="2318544" y="5173314"/>
            <a:chExt cx="1675417" cy="418600"/>
          </a:xfrm>
        </p:grpSpPr>
        <p:sp>
          <p:nvSpPr>
            <p:cNvPr id="53" name="Left Brace 52"/>
            <p:cNvSpPr/>
            <p:nvPr/>
          </p:nvSpPr>
          <p:spPr>
            <a:xfrm rot="16200000" flipV="1">
              <a:off x="3095790" y="4691585"/>
              <a:ext cx="130846" cy="1094303"/>
            </a:xfrm>
            <a:prstGeom prst="leftBrace">
              <a:avLst>
                <a:gd name="adj1" fmla="val 44314"/>
                <a:gd name="adj2" fmla="val 50618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318544" y="5253360"/>
              <a:ext cx="16754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/>
                <a:t>kekurangan 36 kg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079607" y="5718868"/>
            <a:ext cx="2188607" cy="403976"/>
            <a:chOff x="2079607" y="5718868"/>
            <a:chExt cx="2188607" cy="403976"/>
          </a:xfrm>
        </p:grpSpPr>
        <p:sp>
          <p:nvSpPr>
            <p:cNvPr id="52" name="Left Brace 51"/>
            <p:cNvSpPr/>
            <p:nvPr/>
          </p:nvSpPr>
          <p:spPr>
            <a:xfrm rot="16200000" flipV="1">
              <a:off x="3108488" y="4689987"/>
              <a:ext cx="130846" cy="2188607"/>
            </a:xfrm>
            <a:prstGeom prst="leftBrace">
              <a:avLst>
                <a:gd name="adj1" fmla="val 44314"/>
                <a:gd name="adj2" fmla="val 50618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316082" y="5784290"/>
              <a:ext cx="16754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/>
                <a:t>kekurangan 72 kg</a:t>
              </a:r>
            </a:p>
          </p:txBody>
        </p:sp>
      </p:grpSp>
      <p:cxnSp>
        <p:nvCxnSpPr>
          <p:cNvPr id="63" name="Elbow Connector 62"/>
          <p:cNvCxnSpPr/>
          <p:nvPr/>
        </p:nvCxnSpPr>
        <p:spPr>
          <a:xfrm rot="10800000" flipV="1">
            <a:off x="3293716" y="3403305"/>
            <a:ext cx="1830533" cy="1149764"/>
          </a:xfrm>
          <a:prstGeom prst="bentConnector3">
            <a:avLst>
              <a:gd name="adj1" fmla="val 21902"/>
            </a:avLst>
          </a:prstGeom>
          <a:ln w="219075" cmpd="sng">
            <a:solidFill>
              <a:schemeClr val="accent5">
                <a:lumMod val="40000"/>
                <a:lumOff val="6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769419" y="4307855"/>
            <a:ext cx="218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E</a:t>
            </a:r>
            <a:endParaRPr lang="en-US" sz="2400" b="1" dirty="0"/>
          </a:p>
        </p:txBody>
      </p:sp>
      <p:sp>
        <p:nvSpPr>
          <p:cNvPr id="82" name="Line Callout 2 81"/>
          <p:cNvSpPr/>
          <p:nvPr/>
        </p:nvSpPr>
        <p:spPr>
          <a:xfrm rot="10800000" flipH="1" flipV="1">
            <a:off x="5809490" y="4737960"/>
            <a:ext cx="3154997" cy="1155709"/>
          </a:xfrm>
          <a:prstGeom prst="borderCallout2">
            <a:avLst>
              <a:gd name="adj1" fmla="val 49185"/>
              <a:gd name="adj2" fmla="val -2428"/>
              <a:gd name="adj3" fmla="val 48204"/>
              <a:gd name="adj4" fmla="val -40116"/>
              <a:gd name="adj5" fmla="val -16005"/>
              <a:gd name="adj6" fmla="val -83148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>
                <a:solidFill>
                  <a:schemeClr val="tx1"/>
                </a:solidFill>
              </a:rPr>
              <a:t>Harga keseimbangan terbentuk pada </a:t>
            </a:r>
            <a:r>
              <a:rPr lang="fi-FI" b="1">
                <a:solidFill>
                  <a:schemeClr val="accent6">
                    <a:lumMod val="75000"/>
                  </a:schemeClr>
                </a:solidFill>
              </a:rPr>
              <a:t>TITIK PERTEMUAN </a:t>
            </a:r>
            <a:r>
              <a:rPr lang="fi-FI">
                <a:solidFill>
                  <a:schemeClr val="tx1"/>
                </a:solidFill>
              </a:rPr>
              <a:t>kurva permintaan dan kurva penawaran.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1107015" y="1314329"/>
            <a:ext cx="5913257" cy="2000272"/>
            <a:chOff x="1107015" y="1314329"/>
            <a:chExt cx="5913257" cy="2000272"/>
          </a:xfrm>
        </p:grpSpPr>
        <p:sp>
          <p:nvSpPr>
            <p:cNvPr id="83" name="Line Callout 2 82"/>
            <p:cNvSpPr/>
            <p:nvPr/>
          </p:nvSpPr>
          <p:spPr>
            <a:xfrm rot="10800000" flipH="1" flipV="1">
              <a:off x="1107015" y="1314329"/>
              <a:ext cx="2984986" cy="1155709"/>
            </a:xfrm>
            <a:prstGeom prst="borderCallout2">
              <a:avLst>
                <a:gd name="adj1" fmla="val 50204"/>
                <a:gd name="adj2" fmla="val 103555"/>
                <a:gd name="adj3" fmla="val 50284"/>
                <a:gd name="adj4" fmla="val 125336"/>
                <a:gd name="adj5" fmla="val 171318"/>
                <a:gd name="adj6" fmla="val 240047"/>
              </a:avLst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i-FI">
                  <a:solidFill>
                    <a:schemeClr val="tx1"/>
                  </a:solidFill>
                </a:rPr>
                <a:t>Keseimbangan terjadi ketika kuantitas yang ditawarkan </a:t>
              </a:r>
              <a:r>
                <a:rPr lang="fi-FI" b="1">
                  <a:solidFill>
                    <a:schemeClr val="accent6">
                      <a:lumMod val="75000"/>
                    </a:schemeClr>
                  </a:solidFill>
                </a:rPr>
                <a:t>SAMA DENGAN </a:t>
              </a:r>
              <a:r>
                <a:rPr lang="fi-FI">
                  <a:solidFill>
                    <a:schemeClr val="tx1"/>
                  </a:solidFill>
                </a:rPr>
                <a:t>kuantitas yang diminta.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85" name="Straight Connector 84"/>
            <p:cNvCxnSpPr/>
            <p:nvPr/>
          </p:nvCxnSpPr>
          <p:spPr>
            <a:xfrm>
              <a:off x="4845746" y="1896479"/>
              <a:ext cx="2174526" cy="1418122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67206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mph" presetSubtype="2" accel="500" decel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1111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500"/>
                            </p:stCondLst>
                            <p:childTnLst>
                              <p:par>
                                <p:cTn id="14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000"/>
                            </p:stCondLst>
                            <p:childTnLst>
                              <p:par>
                                <p:cTn id="15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500"/>
                            </p:stCondLst>
                            <p:childTnLst>
                              <p:par>
                                <p:cTn id="1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250"/>
                            </p:stCondLst>
                            <p:childTnLst>
                              <p:par>
                                <p:cTn id="1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0"/>
                            </p:stCondLst>
                            <p:childTnLst>
                              <p:par>
                                <p:cTn id="17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750"/>
                            </p:stCondLst>
                            <p:childTnLst>
                              <p:par>
                                <p:cTn id="17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6500"/>
                            </p:stCondLst>
                            <p:childTnLst>
                              <p:par>
                                <p:cTn id="18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7500"/>
                            </p:stCondLst>
                            <p:childTnLst>
                              <p:par>
                                <p:cTn id="192" presetID="3" presetClass="emph" presetSubtype="2" repeatCount="indefinite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93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9" grpId="0" animBg="1"/>
      <p:bldP spid="31" grpId="0" animBg="1"/>
      <p:bldP spid="32" grpId="0" animBg="1"/>
      <p:bldP spid="33" grpId="0" animBg="1"/>
      <p:bldP spid="34" grpId="0" animBg="1"/>
      <p:bldP spid="38" grpId="0" animBg="1"/>
      <p:bldP spid="39" grpId="0" animBg="1"/>
      <p:bldP spid="41" grpId="0" animBg="1"/>
      <p:bldP spid="42" grpId="0" animBg="1"/>
      <p:bldP spid="47" grpId="0"/>
      <p:bldP spid="48" grpId="0"/>
      <p:bldP spid="78" grpId="0"/>
      <p:bldP spid="78" grpId="1"/>
      <p:bldP spid="8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3082" y="764704"/>
            <a:ext cx="495305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/>
              <a:t>b) Golongan Pembeli dan Penjual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"/>
          <a:stretch/>
        </p:blipFill>
        <p:spPr>
          <a:xfrm>
            <a:off x="0" y="1262635"/>
            <a:ext cx="7020272" cy="5595365"/>
          </a:xfrm>
          <a:prstGeom prst="rect">
            <a:avLst/>
          </a:prstGeom>
        </p:spPr>
      </p:pic>
      <p:sp>
        <p:nvSpPr>
          <p:cNvPr id="7" name="Line Callout 2 6"/>
          <p:cNvSpPr/>
          <p:nvPr/>
        </p:nvSpPr>
        <p:spPr>
          <a:xfrm>
            <a:off x="6012160" y="1241758"/>
            <a:ext cx="2952328" cy="1656184"/>
          </a:xfrm>
          <a:prstGeom prst="borderCallout2">
            <a:avLst>
              <a:gd name="adj1" fmla="val 18750"/>
              <a:gd name="adj2" fmla="val -8333"/>
              <a:gd name="adj3" fmla="val 19686"/>
              <a:gd name="adj4" fmla="val -38184"/>
              <a:gd name="adj5" fmla="val 72261"/>
              <a:gd name="adj6" fmla="val -93400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>
                <a:solidFill>
                  <a:schemeClr val="tx1"/>
                </a:solidFill>
              </a:rPr>
              <a:t>Pembeli supermarjinal ialah pembeli yang harga taksirannya</a:t>
            </a:r>
          </a:p>
          <a:p>
            <a:r>
              <a:rPr lang="en-US" sz="2200">
                <a:solidFill>
                  <a:schemeClr val="tx1"/>
                </a:solidFill>
              </a:rPr>
              <a:t>melebihi harga pasar.</a:t>
            </a:r>
          </a:p>
        </p:txBody>
      </p:sp>
      <p:sp>
        <p:nvSpPr>
          <p:cNvPr id="8" name="Line Callout 2 7"/>
          <p:cNvSpPr/>
          <p:nvPr/>
        </p:nvSpPr>
        <p:spPr>
          <a:xfrm>
            <a:off x="6025539" y="1241758"/>
            <a:ext cx="2952328" cy="1656184"/>
          </a:xfrm>
          <a:prstGeom prst="borderCallout2">
            <a:avLst>
              <a:gd name="adj1" fmla="val 18750"/>
              <a:gd name="adj2" fmla="val -8333"/>
              <a:gd name="adj3" fmla="val 18862"/>
              <a:gd name="adj4" fmla="val -19693"/>
              <a:gd name="adj5" fmla="val 57428"/>
              <a:gd name="adj6" fmla="val -42088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>
                <a:solidFill>
                  <a:schemeClr val="tx1"/>
                </a:solidFill>
              </a:rPr>
              <a:t>Penjual submarjinal ialah penjual yang harga pokoknya di atas harga</a:t>
            </a:r>
          </a:p>
          <a:p>
            <a:r>
              <a:rPr lang="en-US" sz="2200">
                <a:solidFill>
                  <a:schemeClr val="tx1"/>
                </a:solidFill>
              </a:rPr>
              <a:t>pasar.</a:t>
            </a:r>
          </a:p>
        </p:txBody>
      </p:sp>
      <p:sp>
        <p:nvSpPr>
          <p:cNvPr id="9" name="Line Callout 2 8"/>
          <p:cNvSpPr/>
          <p:nvPr/>
        </p:nvSpPr>
        <p:spPr>
          <a:xfrm>
            <a:off x="6012160" y="3050342"/>
            <a:ext cx="2952328" cy="1656184"/>
          </a:xfrm>
          <a:prstGeom prst="borderCallout2">
            <a:avLst>
              <a:gd name="adj1" fmla="val 6481"/>
              <a:gd name="adj2" fmla="val -8548"/>
              <a:gd name="adj3" fmla="val 6593"/>
              <a:gd name="adj4" fmla="val -20553"/>
              <a:gd name="adj5" fmla="val 28586"/>
              <a:gd name="adj6" fmla="val -28682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>
                <a:solidFill>
                  <a:schemeClr val="tx1"/>
                </a:solidFill>
              </a:rPr>
              <a:t>Pembeli marjinal ialah pembeli yang harga taksirannya sama dengan harga pasar.</a:t>
            </a:r>
          </a:p>
        </p:txBody>
      </p:sp>
      <p:sp>
        <p:nvSpPr>
          <p:cNvPr id="10" name="Line Callout 2 9"/>
          <p:cNvSpPr/>
          <p:nvPr/>
        </p:nvSpPr>
        <p:spPr>
          <a:xfrm>
            <a:off x="6025539" y="3050342"/>
            <a:ext cx="2952328" cy="1656184"/>
          </a:xfrm>
          <a:prstGeom prst="borderCallout2">
            <a:avLst>
              <a:gd name="adj1" fmla="val 95721"/>
              <a:gd name="adj2" fmla="val -8548"/>
              <a:gd name="adj3" fmla="val 95647"/>
              <a:gd name="adj4" fmla="val -20553"/>
              <a:gd name="adj5" fmla="val 76896"/>
              <a:gd name="adj6" fmla="val -28037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>
                <a:solidFill>
                  <a:schemeClr val="tx1"/>
                </a:solidFill>
              </a:rPr>
              <a:t>Penjual marjinal ialah  penjual yang harga pokoknya sama dengan</a:t>
            </a:r>
          </a:p>
          <a:p>
            <a:r>
              <a:rPr lang="en-US" sz="2200">
                <a:solidFill>
                  <a:schemeClr val="tx1"/>
                </a:solidFill>
              </a:rPr>
              <a:t>harga yang ada di pasar.</a:t>
            </a:r>
          </a:p>
        </p:txBody>
      </p:sp>
      <p:sp>
        <p:nvSpPr>
          <p:cNvPr id="11" name="Line Callout 2 10"/>
          <p:cNvSpPr/>
          <p:nvPr/>
        </p:nvSpPr>
        <p:spPr>
          <a:xfrm>
            <a:off x="6025808" y="4370083"/>
            <a:ext cx="2952328" cy="1656184"/>
          </a:xfrm>
          <a:prstGeom prst="borderCallout2">
            <a:avLst>
              <a:gd name="adj1" fmla="val 95721"/>
              <a:gd name="adj2" fmla="val -8548"/>
              <a:gd name="adj3" fmla="val 95647"/>
              <a:gd name="adj4" fmla="val -20553"/>
              <a:gd name="adj5" fmla="val 62063"/>
              <a:gd name="adj6" fmla="val -38207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>
                <a:solidFill>
                  <a:schemeClr val="tx1"/>
                </a:solidFill>
              </a:rPr>
              <a:t>Pembeli submarjinal ialah pembeli yang harga taksirannya di bawah harga pasar.</a:t>
            </a:r>
          </a:p>
        </p:txBody>
      </p:sp>
      <p:sp>
        <p:nvSpPr>
          <p:cNvPr id="12" name="Line Callout 2 11"/>
          <p:cNvSpPr/>
          <p:nvPr/>
        </p:nvSpPr>
        <p:spPr>
          <a:xfrm>
            <a:off x="6025808" y="4365104"/>
            <a:ext cx="2952328" cy="1656184"/>
          </a:xfrm>
          <a:prstGeom prst="borderCallout2">
            <a:avLst>
              <a:gd name="adj1" fmla="val 95721"/>
              <a:gd name="adj2" fmla="val -8548"/>
              <a:gd name="adj3" fmla="val 96299"/>
              <a:gd name="adj4" fmla="val -66501"/>
              <a:gd name="adj5" fmla="val 56295"/>
              <a:gd name="adj6" fmla="val -92293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>
                <a:solidFill>
                  <a:schemeClr val="tx1"/>
                </a:solidFill>
              </a:rPr>
              <a:t>Penjual supermarjinal ialah penjual yang harga pokoknya di bawah harga pasar.</a:t>
            </a:r>
          </a:p>
        </p:txBody>
      </p:sp>
    </p:spTree>
    <p:extLst>
      <p:ext uri="{BB962C8B-B14F-4D97-AF65-F5344CB8AC3E}">
        <p14:creationId xmlns:p14="http://schemas.microsoft.com/office/powerpoint/2010/main" val="24777900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0027" y="980728"/>
            <a:ext cx="5842173" cy="496104"/>
            <a:chOff x="530027" y="980728"/>
            <a:chExt cx="5842173" cy="4961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BFAFF"/>
                </a:clrFrom>
                <a:clrTo>
                  <a:srgbClr val="FBFA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27" y="991427"/>
              <a:ext cx="5842173" cy="48540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74043" y="980728"/>
              <a:ext cx="5286062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G</a:t>
              </a:r>
              <a:r>
                <a:rPr lang="en-US" sz="25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. Pergeseran Harga Keseimbangan</a:t>
              </a:r>
              <a:endParaRPr 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52698" y="1583794"/>
            <a:ext cx="52860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eriod"/>
            </a:pPr>
            <a:r>
              <a:rPr lang="en-US" sz="2500" b="1"/>
              <a:t>Pergeseran Kurva Permintaan ke Kiri</a:t>
            </a:r>
            <a:endParaRPr lang="en-US" sz="25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25497"/>
            <a:ext cx="5480786" cy="5013674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5402762" y="4329159"/>
            <a:ext cx="3509671" cy="1799646"/>
            <a:chOff x="5402762" y="4329159"/>
            <a:chExt cx="3509671" cy="1799646"/>
          </a:xfrm>
        </p:grpSpPr>
        <p:sp>
          <p:nvSpPr>
            <p:cNvPr id="10" name="Line Callout 2 9"/>
            <p:cNvSpPr/>
            <p:nvPr/>
          </p:nvSpPr>
          <p:spPr>
            <a:xfrm>
              <a:off x="5960105" y="4329159"/>
              <a:ext cx="2952328" cy="1799646"/>
            </a:xfrm>
            <a:prstGeom prst="borderCallout2">
              <a:avLst>
                <a:gd name="adj1" fmla="val 91564"/>
                <a:gd name="adj2" fmla="val -4076"/>
                <a:gd name="adj3" fmla="val 91292"/>
                <a:gd name="adj4" fmla="val -19027"/>
                <a:gd name="adj5" fmla="val 75802"/>
                <a:gd name="adj6" fmla="val -29497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>
                  <a:solidFill>
                    <a:schemeClr val="tx1"/>
                  </a:solidFill>
                </a:rPr>
                <a:t>Katakanlah pendapatan penduduk menurun sehingga permintaan pun menurun. Akibatnya, kurva permintaan bergeser ke kiri, yaitu dari D menjadi D</a:t>
              </a:r>
              <a:r>
                <a:rPr lang="en-US" baseline="-25000">
                  <a:solidFill>
                    <a:schemeClr val="tx1"/>
                  </a:solidFill>
                </a:rPr>
                <a:t>1</a:t>
              </a:r>
              <a:r>
                <a:rPr lang="en-US">
                  <a:solidFill>
                    <a:schemeClr val="tx1"/>
                  </a:solidFill>
                </a:rPr>
                <a:t>.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5402762" y="5661248"/>
              <a:ext cx="177350" cy="309462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4499992" y="2884000"/>
            <a:ext cx="4412441" cy="1224137"/>
            <a:chOff x="4499992" y="2884000"/>
            <a:chExt cx="4412441" cy="1224137"/>
          </a:xfrm>
        </p:grpSpPr>
        <p:sp>
          <p:nvSpPr>
            <p:cNvPr id="22" name="Line Callout 2 21"/>
            <p:cNvSpPr/>
            <p:nvPr/>
          </p:nvSpPr>
          <p:spPr>
            <a:xfrm>
              <a:off x="5960105" y="2884000"/>
              <a:ext cx="2952328" cy="1224137"/>
            </a:xfrm>
            <a:prstGeom prst="borderCallout2">
              <a:avLst>
                <a:gd name="adj1" fmla="val 91388"/>
                <a:gd name="adj2" fmla="val -3968"/>
                <a:gd name="adj3" fmla="val 91292"/>
                <a:gd name="adj4" fmla="val -19027"/>
                <a:gd name="adj5" fmla="val 121835"/>
                <a:gd name="adj6" fmla="val -63243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>
                  <a:solidFill>
                    <a:schemeClr val="tx1"/>
                  </a:solidFill>
                </a:rPr>
                <a:t>Pergeseran kurva permintaan ke kiri berpengaruh pada bergesernya keseimbangan dari E ke E1.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H="1">
              <a:off x="4499992" y="3999012"/>
              <a:ext cx="914014" cy="0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3776738" y="1565782"/>
            <a:ext cx="5140251" cy="2799322"/>
            <a:chOff x="3776738" y="1565782"/>
            <a:chExt cx="5140251" cy="2799322"/>
          </a:xfrm>
        </p:grpSpPr>
        <p:sp>
          <p:nvSpPr>
            <p:cNvPr id="35" name="Line Callout 2 34"/>
            <p:cNvSpPr/>
            <p:nvPr/>
          </p:nvSpPr>
          <p:spPr>
            <a:xfrm>
              <a:off x="5964661" y="1565782"/>
              <a:ext cx="2952328" cy="2451200"/>
            </a:xfrm>
            <a:prstGeom prst="borderCallout2">
              <a:avLst>
                <a:gd name="adj1" fmla="val 70070"/>
                <a:gd name="adj2" fmla="val -3506"/>
                <a:gd name="adj3" fmla="val 70134"/>
                <a:gd name="adj4" fmla="val -19027"/>
                <a:gd name="adj5" fmla="val 89578"/>
                <a:gd name="adj6" fmla="val -73811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>
                  <a:solidFill>
                    <a:schemeClr val="tx1"/>
                  </a:solidFill>
                </a:rPr>
                <a:t>Surplus sebesar 18 kilogram mendorong produsen untuk mengurangi produksi dan menurunkan harga. Dengan demikian, penurunan permintaan menimbulkan harga dan kuantitas keseimbangan yang lebih rendah.</a:t>
              </a: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H="1">
              <a:off x="3776738" y="3281742"/>
              <a:ext cx="1626024" cy="1083362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1259632" y="1507611"/>
            <a:ext cx="7652801" cy="2491401"/>
            <a:chOff x="1259632" y="1507611"/>
            <a:chExt cx="7652801" cy="2491401"/>
          </a:xfrm>
        </p:grpSpPr>
        <p:grpSp>
          <p:nvGrpSpPr>
            <p:cNvPr id="33" name="Group 32"/>
            <p:cNvGrpSpPr/>
            <p:nvPr/>
          </p:nvGrpSpPr>
          <p:grpSpPr>
            <a:xfrm>
              <a:off x="4139952" y="1507611"/>
              <a:ext cx="4772481" cy="2491401"/>
              <a:chOff x="4139952" y="1562203"/>
              <a:chExt cx="4772481" cy="2491401"/>
            </a:xfrm>
          </p:grpSpPr>
          <p:sp>
            <p:nvSpPr>
              <p:cNvPr id="28" name="Line Callout 2 27"/>
              <p:cNvSpPr/>
              <p:nvPr/>
            </p:nvSpPr>
            <p:spPr>
              <a:xfrm>
                <a:off x="5960105" y="1562203"/>
                <a:ext cx="2952328" cy="1866797"/>
              </a:xfrm>
              <a:prstGeom prst="borderCallout2">
                <a:avLst>
                  <a:gd name="adj1" fmla="val 91564"/>
                  <a:gd name="adj2" fmla="val -4076"/>
                  <a:gd name="adj3" fmla="val 91292"/>
                  <a:gd name="adj4" fmla="val -19027"/>
                  <a:gd name="adj5" fmla="val 130959"/>
                  <a:gd name="adj6" fmla="val -85830"/>
                </a:avLst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>
                    <a:solidFill>
                      <a:schemeClr val="tx1"/>
                    </a:solidFill>
                  </a:rPr>
                  <a:t>Hal ini terjadi karena pada harga Rp3.000 per kilogram, kuantitas jeruk yang semula ditawarkan (66 kilogram) sekarang lebih besar daripada yang diminta (48 kilogram).</a:t>
                </a:r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 flipV="1">
                <a:off x="4139952" y="3264326"/>
                <a:ext cx="1265668" cy="789278"/>
              </a:xfrm>
              <a:prstGeom prst="line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0" name="Straight Connector 49"/>
            <p:cNvCxnSpPr/>
            <p:nvPr/>
          </p:nvCxnSpPr>
          <p:spPr>
            <a:xfrm flipV="1">
              <a:off x="1259632" y="3209735"/>
              <a:ext cx="4139310" cy="723321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7431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2698" y="839034"/>
            <a:ext cx="52860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eriod" startAt="2"/>
            </a:pPr>
            <a:r>
              <a:rPr lang="en-US" sz="2500" b="1"/>
              <a:t>Pergeseran Kurva Permintaan ke Kanan</a:t>
            </a:r>
            <a:endParaRPr lang="en-US" sz="25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60" y="1700808"/>
            <a:ext cx="5479200" cy="499728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370438" y="4077072"/>
            <a:ext cx="3503321" cy="1944216"/>
            <a:chOff x="5409112" y="4329159"/>
            <a:chExt cx="3503321" cy="1944216"/>
          </a:xfrm>
        </p:grpSpPr>
        <p:sp>
          <p:nvSpPr>
            <p:cNvPr id="7" name="Line Callout 2 6"/>
            <p:cNvSpPr/>
            <p:nvPr/>
          </p:nvSpPr>
          <p:spPr>
            <a:xfrm>
              <a:off x="5960105" y="4329159"/>
              <a:ext cx="2952328" cy="1944216"/>
            </a:xfrm>
            <a:prstGeom prst="borderCallout2">
              <a:avLst>
                <a:gd name="adj1" fmla="val 91564"/>
                <a:gd name="adj2" fmla="val -4076"/>
                <a:gd name="adj3" fmla="val 91292"/>
                <a:gd name="adj4" fmla="val -19027"/>
                <a:gd name="adj5" fmla="val 63167"/>
                <a:gd name="adj6" fmla="val -36893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>
                  <a:solidFill>
                    <a:schemeClr val="tx1"/>
                  </a:solidFill>
                </a:rPr>
                <a:t>Katakanlah pendapatan penduduk meningkat, sehingga permintaan pun meningkat. Akibatnya, kurva permintaan bergeser ke kanan, yaitu dari D menjadi D</a:t>
              </a:r>
              <a:r>
                <a:rPr lang="en-US" baseline="-25000">
                  <a:solidFill>
                    <a:schemeClr val="tx1"/>
                  </a:solidFill>
                </a:rPr>
                <a:t>2</a:t>
              </a:r>
              <a:r>
                <a:rPr lang="en-US">
                  <a:solidFill>
                    <a:schemeClr val="tx1"/>
                  </a:solidFill>
                </a:rPr>
                <a:t>.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5409112" y="5553295"/>
              <a:ext cx="177350" cy="538065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3823343" y="2756018"/>
            <a:ext cx="5040856" cy="1224137"/>
            <a:chOff x="3871577" y="2884000"/>
            <a:chExt cx="5040856" cy="1224137"/>
          </a:xfrm>
        </p:grpSpPr>
        <p:sp>
          <p:nvSpPr>
            <p:cNvPr id="11" name="Line Callout 2 10"/>
            <p:cNvSpPr/>
            <p:nvPr/>
          </p:nvSpPr>
          <p:spPr>
            <a:xfrm>
              <a:off x="5960105" y="2884000"/>
              <a:ext cx="2952328" cy="1224137"/>
            </a:xfrm>
            <a:prstGeom prst="borderCallout2">
              <a:avLst>
                <a:gd name="adj1" fmla="val 42775"/>
                <a:gd name="adj2" fmla="val -2985"/>
                <a:gd name="adj3" fmla="val 42679"/>
                <a:gd name="adj4" fmla="val -17061"/>
                <a:gd name="adj5" fmla="val 86265"/>
                <a:gd name="adj6" fmla="val -81433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>
                  <a:solidFill>
                    <a:schemeClr val="tx1"/>
                  </a:solidFill>
                </a:rPr>
                <a:t>Pergeseran kurva permintaan ke kanan berpengaruh pada bergesernya keseimbangan dari E ke E2.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>
              <a:off x="3871577" y="3403440"/>
              <a:ext cx="1598464" cy="216024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3823343" y="1565782"/>
            <a:ext cx="5093646" cy="2583298"/>
            <a:chOff x="3823343" y="1565782"/>
            <a:chExt cx="5093646" cy="2583298"/>
          </a:xfrm>
        </p:grpSpPr>
        <p:sp>
          <p:nvSpPr>
            <p:cNvPr id="28" name="Line Callout 2 27"/>
            <p:cNvSpPr/>
            <p:nvPr/>
          </p:nvSpPr>
          <p:spPr>
            <a:xfrm>
              <a:off x="5964661" y="1565782"/>
              <a:ext cx="2952328" cy="2583298"/>
            </a:xfrm>
            <a:prstGeom prst="borderCallout2">
              <a:avLst>
                <a:gd name="adj1" fmla="val 70070"/>
                <a:gd name="adj2" fmla="val -3506"/>
                <a:gd name="adj3" fmla="val 70134"/>
                <a:gd name="adj4" fmla="val -19027"/>
                <a:gd name="adj5" fmla="val 73729"/>
                <a:gd name="adj6" fmla="val -71962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>
                  <a:solidFill>
                    <a:schemeClr val="tx1"/>
                  </a:solidFill>
                </a:rPr>
                <a:t>Kekurangan 18 kg mendorong produsen untuk menambah produksi dan menaikkan harga. Dengan demikian, peningkatan permintaan akan menimbulkan harga dan kuantitas keseimbangan yang lebih tinggi.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 flipH="1">
              <a:off x="3823343" y="3379217"/>
              <a:ext cx="1579419" cy="60093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1331640" y="980728"/>
            <a:ext cx="7536081" cy="2880320"/>
            <a:chOff x="1331640" y="980728"/>
            <a:chExt cx="7536081" cy="2880320"/>
          </a:xfrm>
        </p:grpSpPr>
        <p:grpSp>
          <p:nvGrpSpPr>
            <p:cNvPr id="15" name="Group 14"/>
            <p:cNvGrpSpPr/>
            <p:nvPr/>
          </p:nvGrpSpPr>
          <p:grpSpPr>
            <a:xfrm>
              <a:off x="4211960" y="980728"/>
              <a:ext cx="4655761" cy="2880320"/>
              <a:chOff x="4256672" y="1716099"/>
              <a:chExt cx="4655761" cy="2880320"/>
            </a:xfrm>
          </p:grpSpPr>
          <p:sp>
            <p:nvSpPr>
              <p:cNvPr id="16" name="Line Callout 2 15"/>
              <p:cNvSpPr/>
              <p:nvPr/>
            </p:nvSpPr>
            <p:spPr>
              <a:xfrm>
                <a:off x="5960105" y="1716099"/>
                <a:ext cx="2952328" cy="1693360"/>
              </a:xfrm>
              <a:prstGeom prst="borderCallout2">
                <a:avLst>
                  <a:gd name="adj1" fmla="val 91564"/>
                  <a:gd name="adj2" fmla="val -4076"/>
                  <a:gd name="adj3" fmla="val 91292"/>
                  <a:gd name="adj4" fmla="val -19027"/>
                  <a:gd name="adj5" fmla="val 166771"/>
                  <a:gd name="adj6" fmla="val -82851"/>
                </a:avLst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>
                    <a:solidFill>
                      <a:schemeClr val="tx1"/>
                    </a:solidFill>
                  </a:rPr>
                  <a:t>Hal ini terjadi karena pada harga Rp3.000 per kilogram, kuantitas jeruk yang ditawarkan (66 kg) sekarang lebih kecil dari yang diminta (84 kg).</a:t>
                </a: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 flipV="1">
                <a:off x="4256672" y="3264326"/>
                <a:ext cx="1148948" cy="1332093"/>
              </a:xfrm>
              <a:prstGeom prst="line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34"/>
            <p:cNvCxnSpPr/>
            <p:nvPr/>
          </p:nvCxnSpPr>
          <p:spPr>
            <a:xfrm flipV="1">
              <a:off x="1331640" y="2533718"/>
              <a:ext cx="4010779" cy="1255322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8121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52698" y="839034"/>
            <a:ext cx="52860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eriod" startAt="3"/>
            </a:pPr>
            <a:r>
              <a:rPr lang="en-US" sz="2500" b="1"/>
              <a:t>Pergeseran Kurva Penawaran ke Kiri</a:t>
            </a:r>
            <a:endParaRPr lang="en-US" sz="25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4" y="1688108"/>
            <a:ext cx="5479200" cy="510132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292080" y="852106"/>
            <a:ext cx="3549774" cy="1944216"/>
            <a:chOff x="5362659" y="4329159"/>
            <a:chExt cx="3549774" cy="1944216"/>
          </a:xfrm>
        </p:grpSpPr>
        <p:sp>
          <p:nvSpPr>
            <p:cNvPr id="11" name="Line Callout 2 10"/>
            <p:cNvSpPr/>
            <p:nvPr/>
          </p:nvSpPr>
          <p:spPr>
            <a:xfrm>
              <a:off x="5960105" y="4329159"/>
              <a:ext cx="2952328" cy="1944216"/>
            </a:xfrm>
            <a:prstGeom prst="borderCallout2">
              <a:avLst>
                <a:gd name="adj1" fmla="val 51064"/>
                <a:gd name="adj2" fmla="val -3646"/>
                <a:gd name="adj3" fmla="val 50792"/>
                <a:gd name="adj4" fmla="val -19027"/>
                <a:gd name="adj5" fmla="val 77538"/>
                <a:gd name="adj6" fmla="val -41625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>
                  <a:solidFill>
                    <a:schemeClr val="tx1"/>
                  </a:solidFill>
                </a:rPr>
                <a:t>Katakanlah terjadi bencana alam yang menyebabkan penawaran jeruk menurun drastis. Akibatnya, kurva penawaran bergeser ke kiri, yaitu dari S menjadi S</a:t>
              </a:r>
              <a:r>
                <a:rPr lang="en-US" baseline="-25000">
                  <a:solidFill>
                    <a:schemeClr val="tx1"/>
                  </a:solidFill>
                </a:rPr>
                <a:t>1</a:t>
              </a:r>
              <a:r>
                <a:rPr lang="en-US">
                  <a:solidFill>
                    <a:schemeClr val="tx1"/>
                  </a:solidFill>
                </a:rPr>
                <a:t>.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5362659" y="5322896"/>
              <a:ext cx="36927" cy="863077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67944" y="2879413"/>
            <a:ext cx="4773910" cy="1224137"/>
            <a:chOff x="4138523" y="2884000"/>
            <a:chExt cx="4773910" cy="1224137"/>
          </a:xfrm>
        </p:grpSpPr>
        <p:sp>
          <p:nvSpPr>
            <p:cNvPr id="15" name="Line Callout 2 14"/>
            <p:cNvSpPr/>
            <p:nvPr/>
          </p:nvSpPr>
          <p:spPr>
            <a:xfrm>
              <a:off x="5960105" y="2884000"/>
              <a:ext cx="2952328" cy="1224137"/>
            </a:xfrm>
            <a:prstGeom prst="borderCallout2">
              <a:avLst>
                <a:gd name="adj1" fmla="val 42775"/>
                <a:gd name="adj2" fmla="val -2985"/>
                <a:gd name="adj3" fmla="val 42679"/>
                <a:gd name="adj4" fmla="val -17061"/>
                <a:gd name="adj5" fmla="val 80818"/>
                <a:gd name="adj6" fmla="val -50138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>
                  <a:solidFill>
                    <a:schemeClr val="tx1"/>
                  </a:solidFill>
                </a:rPr>
                <a:t>Pergeseran kurva penawaran ke kiri berpengaruh pada bergesernya keseimbangan dari E ke E</a:t>
              </a:r>
              <a:r>
                <a:rPr lang="en-US" baseline="-25000">
                  <a:solidFill>
                    <a:schemeClr val="tx1"/>
                  </a:solidFill>
                </a:rPr>
                <a:t>1</a:t>
              </a:r>
              <a:r>
                <a:rPr lang="en-US">
                  <a:solidFill>
                    <a:schemeClr val="tx1"/>
                  </a:solidFill>
                </a:rPr>
                <a:t>.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H="1">
              <a:off x="4138523" y="3403440"/>
              <a:ext cx="1331518" cy="108012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3712667" y="3577779"/>
            <a:ext cx="5129187" cy="2515517"/>
            <a:chOff x="3712667" y="3577779"/>
            <a:chExt cx="5129187" cy="2515517"/>
          </a:xfrm>
        </p:grpSpPr>
        <p:grpSp>
          <p:nvGrpSpPr>
            <p:cNvPr id="18" name="Group 17"/>
            <p:cNvGrpSpPr/>
            <p:nvPr/>
          </p:nvGrpSpPr>
          <p:grpSpPr>
            <a:xfrm>
              <a:off x="3892687" y="4365104"/>
              <a:ext cx="4949167" cy="1656184"/>
              <a:chOff x="3963266" y="2884000"/>
              <a:chExt cx="4949167" cy="1656184"/>
            </a:xfrm>
          </p:grpSpPr>
          <p:sp>
            <p:nvSpPr>
              <p:cNvPr id="19" name="Line Callout 2 18"/>
              <p:cNvSpPr/>
              <p:nvPr/>
            </p:nvSpPr>
            <p:spPr>
              <a:xfrm>
                <a:off x="5960105" y="2884000"/>
                <a:ext cx="2952328" cy="1656184"/>
              </a:xfrm>
              <a:prstGeom prst="borderCallout2">
                <a:avLst>
                  <a:gd name="adj1" fmla="val 42775"/>
                  <a:gd name="adj2" fmla="val -2985"/>
                  <a:gd name="adj3" fmla="val 42679"/>
                  <a:gd name="adj4" fmla="val -17061"/>
                  <a:gd name="adj5" fmla="val -26449"/>
                  <a:gd name="adj6" fmla="val -74080"/>
                </a:avLst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>
                    <a:solidFill>
                      <a:schemeClr val="tx1"/>
                    </a:solidFill>
                  </a:rPr>
                  <a:t>Dengan demikian, penurunan penawaran menimbulkan harga keseimbangan yang lebih tinggi, namun dengan kuantitas keseimbangan yang lebih rendah.</a:t>
                </a: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 flipH="1">
                <a:off x="3963266" y="3583760"/>
                <a:ext cx="1505506" cy="668390"/>
              </a:xfrm>
              <a:prstGeom prst="line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/>
            <p:cNvGrpSpPr/>
            <p:nvPr/>
          </p:nvGrpSpPr>
          <p:grpSpPr>
            <a:xfrm>
              <a:off x="3712667" y="3577779"/>
              <a:ext cx="360040" cy="360040"/>
              <a:chOff x="3712667" y="3577779"/>
              <a:chExt cx="360040" cy="360040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3712667" y="3937819"/>
                <a:ext cx="360040" cy="0"/>
              </a:xfrm>
              <a:prstGeom prst="line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3712667" y="3577779"/>
                <a:ext cx="0" cy="360040"/>
              </a:xfrm>
              <a:prstGeom prst="line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/>
            <p:cNvGrpSpPr/>
            <p:nvPr/>
          </p:nvGrpSpPr>
          <p:grpSpPr>
            <a:xfrm>
              <a:off x="3712667" y="5733254"/>
              <a:ext cx="379364" cy="360042"/>
              <a:chOff x="3712667" y="5733254"/>
              <a:chExt cx="379364" cy="360042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flipH="1" flipV="1">
                <a:off x="3892687" y="5733254"/>
                <a:ext cx="199344" cy="360041"/>
              </a:xfrm>
              <a:prstGeom prst="line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V="1">
                <a:off x="3712667" y="5733254"/>
                <a:ext cx="180020" cy="360042"/>
              </a:xfrm>
              <a:prstGeom prst="line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92851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2698" y="839034"/>
            <a:ext cx="52860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eriod" startAt="3"/>
            </a:pPr>
            <a:r>
              <a:rPr lang="en-US" sz="2500" b="1"/>
              <a:t>Pergeseran Kurva Penawaran ke Kanan</a:t>
            </a:r>
            <a:endParaRPr lang="en-US" sz="25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80" y="1597736"/>
            <a:ext cx="5571145" cy="49968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220072" y="893050"/>
            <a:ext cx="3617816" cy="1944216"/>
            <a:chOff x="5294617" y="4329159"/>
            <a:chExt cx="3617816" cy="1944216"/>
          </a:xfrm>
        </p:grpSpPr>
        <p:sp>
          <p:nvSpPr>
            <p:cNvPr id="7" name="Line Callout 2 6"/>
            <p:cNvSpPr/>
            <p:nvPr/>
          </p:nvSpPr>
          <p:spPr>
            <a:xfrm>
              <a:off x="5960105" y="4329159"/>
              <a:ext cx="2952328" cy="1944216"/>
            </a:xfrm>
            <a:prstGeom prst="borderCallout2">
              <a:avLst>
                <a:gd name="adj1" fmla="val 51064"/>
                <a:gd name="adj2" fmla="val -3646"/>
                <a:gd name="adj3" fmla="val 50792"/>
                <a:gd name="adj4" fmla="val -19027"/>
                <a:gd name="adj5" fmla="val 76836"/>
                <a:gd name="adj6" fmla="val -37002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>
                  <a:solidFill>
                    <a:schemeClr val="tx1"/>
                  </a:solidFill>
                </a:rPr>
                <a:t>Katakanlah ada penemuan teknologi baru sehingga produksi jeruk meningkat. Akibatnya, kurva penawaran bergeser ke kanan, yaitu dari S menjadi S</a:t>
              </a:r>
              <a:r>
                <a:rPr lang="en-US" baseline="-25000">
                  <a:solidFill>
                    <a:schemeClr val="tx1"/>
                  </a:solidFill>
                </a:rPr>
                <a:t>2</a:t>
              </a:r>
              <a:r>
                <a:rPr lang="en-US">
                  <a:solidFill>
                    <a:schemeClr val="tx1"/>
                  </a:solidFill>
                </a:rPr>
                <a:t>.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5294617" y="5322897"/>
              <a:ext cx="104969" cy="750124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3347864" y="2924943"/>
            <a:ext cx="5476574" cy="1224137"/>
            <a:chOff x="3435859" y="2884000"/>
            <a:chExt cx="5476574" cy="1224137"/>
          </a:xfrm>
        </p:grpSpPr>
        <p:sp>
          <p:nvSpPr>
            <p:cNvPr id="11" name="Line Callout 2 10"/>
            <p:cNvSpPr/>
            <p:nvPr/>
          </p:nvSpPr>
          <p:spPr>
            <a:xfrm>
              <a:off x="5960105" y="2884000"/>
              <a:ext cx="2952328" cy="1224137"/>
            </a:xfrm>
            <a:prstGeom prst="borderCallout2">
              <a:avLst>
                <a:gd name="adj1" fmla="val 42775"/>
                <a:gd name="adj2" fmla="val -2985"/>
                <a:gd name="adj3" fmla="val 42679"/>
                <a:gd name="adj4" fmla="val -17061"/>
                <a:gd name="adj5" fmla="val 103116"/>
                <a:gd name="adj6" fmla="val -72327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>
                  <a:solidFill>
                    <a:schemeClr val="tx1"/>
                  </a:solidFill>
                </a:rPr>
                <a:t>Pergeseran kurva penawaran ke kanan berpengaruh terhadap bergesernya keseimbangan dari E ke E</a:t>
              </a:r>
              <a:r>
                <a:rPr lang="en-US" baseline="-25000">
                  <a:solidFill>
                    <a:schemeClr val="tx1"/>
                  </a:solidFill>
                </a:rPr>
                <a:t>2</a:t>
              </a:r>
              <a:r>
                <a:rPr lang="en-US">
                  <a:solidFill>
                    <a:schemeClr val="tx1"/>
                  </a:solidFill>
                </a:rPr>
                <a:t>.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>
              <a:off x="3435859" y="3406615"/>
              <a:ext cx="2024658" cy="413490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356173" y="3819996"/>
            <a:ext cx="5472033" cy="2345308"/>
            <a:chOff x="3369821" y="3968775"/>
            <a:chExt cx="5472033" cy="2345308"/>
          </a:xfrm>
        </p:grpSpPr>
        <p:grpSp>
          <p:nvGrpSpPr>
            <p:cNvPr id="19" name="Group 18"/>
            <p:cNvGrpSpPr/>
            <p:nvPr/>
          </p:nvGrpSpPr>
          <p:grpSpPr>
            <a:xfrm>
              <a:off x="3892687" y="4365103"/>
              <a:ext cx="4949167" cy="1948980"/>
              <a:chOff x="3963266" y="2883999"/>
              <a:chExt cx="4949167" cy="1948980"/>
            </a:xfrm>
          </p:grpSpPr>
          <p:sp>
            <p:nvSpPr>
              <p:cNvPr id="26" name="Line Callout 2 25"/>
              <p:cNvSpPr/>
              <p:nvPr/>
            </p:nvSpPr>
            <p:spPr>
              <a:xfrm>
                <a:off x="5960105" y="2883999"/>
                <a:ext cx="2952328" cy="1948980"/>
              </a:xfrm>
              <a:prstGeom prst="borderCallout2">
                <a:avLst>
                  <a:gd name="adj1" fmla="val 42775"/>
                  <a:gd name="adj2" fmla="val -2985"/>
                  <a:gd name="adj3" fmla="val 42679"/>
                  <a:gd name="adj4" fmla="val -17061"/>
                  <a:gd name="adj5" fmla="val -2013"/>
                  <a:gd name="adj6" fmla="val -85049"/>
                </a:avLst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>
                    <a:solidFill>
                      <a:schemeClr val="tx1"/>
                    </a:solidFill>
                  </a:rPr>
                  <a:t>Dengan demikian, peningkatan penawaran akan menimbulkan harga keseimbangan yang rendah namun dengan kuantitas keseimbangan yang lebih tinggi.</a:t>
                </a: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 flipH="1">
                <a:off x="3963266" y="3719524"/>
                <a:ext cx="1493483" cy="537391"/>
              </a:xfrm>
              <a:prstGeom prst="line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>
              <a:off x="3369821" y="3968775"/>
              <a:ext cx="360040" cy="360040"/>
              <a:chOff x="3369821" y="3968775"/>
              <a:chExt cx="360040" cy="360040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3369821" y="4322712"/>
                <a:ext cx="360040" cy="0"/>
              </a:xfrm>
              <a:prstGeom prst="line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3378182" y="3968775"/>
                <a:ext cx="0" cy="360040"/>
              </a:xfrm>
              <a:prstGeom prst="line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>
              <a:off x="3712667" y="5733254"/>
              <a:ext cx="360040" cy="364805"/>
              <a:chOff x="3712667" y="5733254"/>
              <a:chExt cx="360040" cy="364805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flipH="1" flipV="1">
                <a:off x="3892687" y="5733255"/>
                <a:ext cx="180020" cy="364804"/>
              </a:xfrm>
              <a:prstGeom prst="line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3712667" y="5733254"/>
                <a:ext cx="180020" cy="360042"/>
              </a:xfrm>
              <a:prstGeom prst="line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7203676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19"/>
          <a:stretch/>
        </p:blipFill>
        <p:spPr>
          <a:xfrm>
            <a:off x="0" y="1296144"/>
            <a:ext cx="9144000" cy="55618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5800" y="1169750"/>
            <a:ext cx="785664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”</a:t>
            </a:r>
            <a:r>
              <a:rPr lang="en-US" sz="2500" dirty="0" err="1"/>
              <a:t>Jika</a:t>
            </a:r>
            <a:r>
              <a:rPr lang="en-US" sz="2500" dirty="0"/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harga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dirty="0" err="1"/>
              <a:t>suatu</a:t>
            </a:r>
            <a:r>
              <a:rPr lang="en-US" sz="2500" dirty="0"/>
              <a:t> </a:t>
            </a:r>
            <a:r>
              <a:rPr lang="en-US" sz="2500" dirty="0" err="1"/>
              <a:t>barang</a:t>
            </a:r>
            <a:r>
              <a:rPr lang="en-US" sz="2500" dirty="0"/>
              <a:t> </a:t>
            </a:r>
            <a:r>
              <a:rPr lang="en-US" sz="2500" dirty="0" err="1"/>
              <a:t>dan</a:t>
            </a:r>
            <a:r>
              <a:rPr lang="en-US" sz="2500" dirty="0"/>
              <a:t> </a:t>
            </a:r>
            <a:r>
              <a:rPr lang="en-US" sz="2500" dirty="0" err="1"/>
              <a:t>jasa</a:t>
            </a:r>
            <a:r>
              <a:rPr lang="en-US" sz="2500" dirty="0"/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meningkat</a:t>
            </a:r>
            <a:r>
              <a:rPr lang="en-US" sz="2500" dirty="0"/>
              <a:t>, </a:t>
            </a:r>
            <a:r>
              <a:rPr lang="en-US" sz="2500" dirty="0" err="1"/>
              <a:t>maka</a:t>
            </a:r>
            <a:r>
              <a:rPr lang="en-US" sz="2500" dirty="0"/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penawaran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dirty="0" err="1"/>
              <a:t>akan</a:t>
            </a:r>
            <a:r>
              <a:rPr lang="en-US" sz="2500" dirty="0"/>
              <a:t> </a:t>
            </a:r>
            <a:r>
              <a:rPr lang="en-US" sz="2500" dirty="0" err="1"/>
              <a:t>meningkat</a:t>
            </a:r>
            <a:r>
              <a:rPr lang="en-US" sz="2500" dirty="0"/>
              <a:t>. </a:t>
            </a:r>
            <a:r>
              <a:rPr lang="en-US" sz="2500" dirty="0" err="1"/>
              <a:t>Sebaliknya</a:t>
            </a:r>
            <a:r>
              <a:rPr lang="en-US" sz="2500" dirty="0"/>
              <a:t>, </a:t>
            </a:r>
            <a:r>
              <a:rPr lang="en-US" sz="2500" dirty="0" err="1"/>
              <a:t>apabila</a:t>
            </a:r>
            <a:r>
              <a:rPr lang="en-US" sz="2500" dirty="0"/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harga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dirty="0" err="1"/>
              <a:t>suatu</a:t>
            </a:r>
            <a:r>
              <a:rPr lang="en-US" sz="2500" dirty="0"/>
              <a:t> </a:t>
            </a:r>
            <a:r>
              <a:rPr lang="en-US" sz="2500" dirty="0" err="1"/>
              <a:t>barang</a:t>
            </a:r>
            <a:r>
              <a:rPr lang="en-US" sz="2500" dirty="0"/>
              <a:t> </a:t>
            </a:r>
            <a:r>
              <a:rPr lang="en-US" sz="2500" dirty="0" err="1"/>
              <a:t>dan</a:t>
            </a:r>
            <a:r>
              <a:rPr lang="en-US" sz="2500" dirty="0"/>
              <a:t> </a:t>
            </a:r>
            <a:r>
              <a:rPr lang="en-US" sz="2500" dirty="0" err="1"/>
              <a:t>jasa</a:t>
            </a:r>
            <a:r>
              <a:rPr lang="en-US" sz="2500" dirty="0"/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menurun</a:t>
            </a:r>
            <a:r>
              <a:rPr lang="en-US" sz="2500" dirty="0"/>
              <a:t>, </a:t>
            </a:r>
          </a:p>
          <a:p>
            <a:r>
              <a:rPr lang="en-US" sz="2500" dirty="0" err="1"/>
              <a:t>maka</a:t>
            </a:r>
            <a:r>
              <a:rPr lang="en-US" sz="2500" dirty="0"/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penawaran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dirty="0" err="1"/>
              <a:t>juga</a:t>
            </a:r>
            <a:r>
              <a:rPr lang="en-US" sz="2500" dirty="0"/>
              <a:t> </a:t>
            </a:r>
            <a:r>
              <a:rPr lang="en-US" sz="2500" dirty="0" err="1"/>
              <a:t>akan</a:t>
            </a:r>
            <a:r>
              <a:rPr lang="en-US" sz="2500" dirty="0"/>
              <a:t> </a:t>
            </a:r>
          </a:p>
          <a:p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menurun</a:t>
            </a:r>
            <a:r>
              <a:rPr lang="en-US" sz="2500" dirty="0"/>
              <a:t>, </a:t>
            </a:r>
            <a:r>
              <a:rPr lang="en-US" sz="2500" i="1" dirty="0"/>
              <a:t>ceteris paribus.</a:t>
            </a:r>
            <a:r>
              <a:rPr lang="en-US" sz="2500" dirty="0"/>
              <a:t>”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4043" y="764704"/>
            <a:ext cx="38580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500" b="1" dirty="0" err="1"/>
              <a:t>Hukum</a:t>
            </a:r>
            <a:r>
              <a:rPr lang="en-US" sz="2500" b="1" dirty="0"/>
              <a:t> </a:t>
            </a:r>
            <a:r>
              <a:rPr lang="en-US" sz="2500" b="1" dirty="0" err="1"/>
              <a:t>Penawaran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258448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0027" y="802804"/>
            <a:ext cx="7671209" cy="997413"/>
            <a:chOff x="530027" y="991427"/>
            <a:chExt cx="7671209" cy="99741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BFAFF"/>
                </a:clrFrom>
                <a:clrTo>
                  <a:srgbClr val="FBFA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27" y="991427"/>
              <a:ext cx="7671209" cy="99741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74042" y="1036008"/>
              <a:ext cx="7282334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5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H. </a:t>
              </a:r>
              <a:r>
                <a:rPr lang="fi-FI" sz="25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Penerapan Matematika pada Permintaan,</a:t>
              </a:r>
            </a:p>
            <a:p>
              <a:r>
                <a:rPr lang="fi-FI" sz="25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     Penawaran, dan Harga Keseimbangan</a:t>
              </a:r>
              <a:endParaRPr 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64170" y="2007146"/>
            <a:ext cx="38580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500" b="1"/>
              <a:t>Fungsi Permintaan</a:t>
            </a:r>
            <a:endParaRPr lang="en-US" sz="25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11424" y="2435402"/>
                <a:ext cx="2273015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b="1" i="1" smtClean="0">
                              <a:latin typeface="Cambria Math"/>
                            </a:rPr>
                            <m:t>𝑸</m:t>
                          </m:r>
                        </m:e>
                        <m:sub>
                          <m:r>
                            <a:rPr lang="en-US" sz="2500" b="1" i="1" smtClean="0">
                              <a:latin typeface="Cambria Math"/>
                            </a:rPr>
                            <m:t>𝑫</m:t>
                          </m:r>
                        </m:sub>
                      </m:sSub>
                      <m:r>
                        <a:rPr lang="en-US" sz="25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500" b="1" i="1" smtClean="0">
                          <a:latin typeface="Cambria Math"/>
                          <a:ea typeface="Cambria Math"/>
                        </a:rPr>
                        <m:t>𝒇</m:t>
                      </m:r>
                      <m:r>
                        <a:rPr lang="en-US" sz="2500" b="1" i="1" smtClean="0">
                          <a:latin typeface="Cambria Math"/>
                          <a:ea typeface="Cambria Math"/>
                        </a:rPr>
                        <m:t> (</m:t>
                      </m:r>
                      <m:sSub>
                        <m:sSubPr>
                          <m:ctrlPr>
                            <a:rPr lang="en-US" sz="25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500" b="1" i="1" smtClean="0">
                              <a:latin typeface="Cambria Math"/>
                              <a:ea typeface="Cambria Math"/>
                            </a:rPr>
                            <m:t>𝑷</m:t>
                          </m:r>
                        </m:e>
                        <m:sub>
                          <m:r>
                            <a:rPr lang="en-US" sz="2500" b="1" i="1" smtClean="0">
                              <a:latin typeface="Cambria Math"/>
                              <a:ea typeface="Cambria Math"/>
                            </a:rPr>
                            <m:t>𝑫</m:t>
                          </m:r>
                        </m:sub>
                      </m:sSub>
                      <m:r>
                        <a:rPr lang="en-US" sz="2500" b="1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500" b="1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424" y="2435402"/>
                <a:ext cx="2273015" cy="477054"/>
              </a:xfrm>
              <a:prstGeom prst="rect">
                <a:avLst/>
              </a:prstGeom>
              <a:blipFill rotWithShape="1">
                <a:blip r:embed="rId3"/>
                <a:stretch>
                  <a:fillRect l="-1877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1115616" y="2924944"/>
            <a:ext cx="3410815" cy="1605662"/>
            <a:chOff x="1111424" y="3311986"/>
            <a:chExt cx="3410815" cy="16056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111424" y="3671153"/>
                  <a:ext cx="3410815" cy="12464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5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b="1" i="1">
                              <a:latin typeface="Cambria Math"/>
                            </a:rPr>
                            <m:t>𝑸</m:t>
                          </m:r>
                        </m:e>
                        <m:sub>
                          <m:r>
                            <a:rPr lang="en-US" sz="2500" b="1" i="1">
                              <a:latin typeface="Cambria Math"/>
                            </a:rPr>
                            <m:t>𝑫</m:t>
                          </m:r>
                        </m:sub>
                      </m:sSub>
                    </m:oMath>
                  </a14:m>
                  <a:r>
                    <a:rPr lang="en-US" sz="2500"/>
                    <a:t> = jumlah permintaan</a:t>
                  </a:r>
                </a:p>
                <a:p>
                  <a14:m>
                    <m:oMath xmlns:m="http://schemas.openxmlformats.org/officeDocument/2006/math">
                      <m:r>
                        <a:rPr lang="en-US" sz="2500" b="1" i="1">
                          <a:latin typeface="Cambria Math"/>
                          <a:ea typeface="Cambria Math"/>
                        </a:rPr>
                        <m:t>𝒇</m:t>
                      </m:r>
                    </m:oMath>
                  </a14:m>
                  <a:r>
                    <a:rPr lang="en-US" sz="2500"/>
                    <a:t>    = fungsi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5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500" b="1" i="1">
                              <a:latin typeface="Cambria Math"/>
                              <a:ea typeface="Cambria Math"/>
                            </a:rPr>
                            <m:t>𝑷</m:t>
                          </m:r>
                        </m:e>
                        <m:sub>
                          <m:r>
                            <a:rPr lang="en-US" sz="2500" b="1" i="1">
                              <a:latin typeface="Cambria Math"/>
                              <a:ea typeface="Cambria Math"/>
                            </a:rPr>
                            <m:t>𝑫</m:t>
                          </m:r>
                        </m:sub>
                      </m:sSub>
                    </m:oMath>
                  </a14:m>
                  <a:r>
                    <a:rPr lang="en-US" sz="2500"/>
                    <a:t> = satuan harga</a:t>
                  </a: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1424" y="3671153"/>
                  <a:ext cx="3410815" cy="124649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429" t="-3431" r="-1429" b="-112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/>
            <p:cNvSpPr txBox="1"/>
            <p:nvPr/>
          </p:nvSpPr>
          <p:spPr>
            <a:xfrm>
              <a:off x="1115616" y="3311986"/>
              <a:ext cx="200058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/>
                <a:t>Keterangan: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962403" y="2030666"/>
            <a:ext cx="38580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500" b="1"/>
              <a:t>Fungsi Penawaran</a:t>
            </a:r>
            <a:endParaRPr lang="en-US" sz="25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409657" y="2458922"/>
                <a:ext cx="2273015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b="1" i="1" smtClean="0">
                              <a:latin typeface="Cambria Math"/>
                            </a:rPr>
                            <m:t>𝑸</m:t>
                          </m:r>
                        </m:e>
                        <m:sub>
                          <m:r>
                            <a:rPr lang="en-US" sz="2500" b="1" i="1" smtClean="0">
                              <a:latin typeface="Cambria Math"/>
                            </a:rPr>
                            <m:t>𝑺</m:t>
                          </m:r>
                        </m:sub>
                      </m:sSub>
                      <m:r>
                        <a:rPr lang="en-US" sz="25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500" b="1" i="1" smtClean="0">
                          <a:latin typeface="Cambria Math"/>
                          <a:ea typeface="Cambria Math"/>
                        </a:rPr>
                        <m:t>𝒇</m:t>
                      </m:r>
                      <m:r>
                        <a:rPr lang="en-US" sz="2500" b="1" i="1" smtClean="0">
                          <a:latin typeface="Cambria Math"/>
                          <a:ea typeface="Cambria Math"/>
                        </a:rPr>
                        <m:t> (</m:t>
                      </m:r>
                      <m:sSub>
                        <m:sSubPr>
                          <m:ctrlPr>
                            <a:rPr lang="en-US" sz="25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500" b="1" i="1" smtClean="0">
                              <a:latin typeface="Cambria Math"/>
                              <a:ea typeface="Cambria Math"/>
                            </a:rPr>
                            <m:t>𝑷</m:t>
                          </m:r>
                        </m:e>
                        <m:sub>
                          <m:r>
                            <a:rPr lang="en-US" sz="2500" b="1" i="1" smtClean="0">
                              <a:latin typeface="Cambria Math"/>
                              <a:ea typeface="Cambria Math"/>
                            </a:rPr>
                            <m:t>𝑺</m:t>
                          </m:r>
                        </m:sub>
                      </m:sSub>
                      <m:r>
                        <a:rPr lang="en-US" sz="2500" b="1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500" b="1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657" y="2458922"/>
                <a:ext cx="2273015" cy="477054"/>
              </a:xfrm>
              <a:prstGeom prst="rect">
                <a:avLst/>
              </a:prstGeom>
              <a:blipFill rotWithShape="1">
                <a:blip r:embed="rId5"/>
                <a:stretch>
                  <a:fillRect l="-1877" b="-16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5413849" y="2948464"/>
            <a:ext cx="3410815" cy="1605662"/>
            <a:chOff x="1111424" y="3311986"/>
            <a:chExt cx="3410815" cy="16056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111424" y="3671153"/>
                  <a:ext cx="3410815" cy="12464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5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b="1" i="1">
                              <a:latin typeface="Cambria Math"/>
                            </a:rPr>
                            <m:t>𝑸</m:t>
                          </m:r>
                        </m:e>
                        <m:sub>
                          <m:r>
                            <a:rPr lang="en-US" sz="2500" b="1" i="1" smtClean="0">
                              <a:latin typeface="Cambria Math"/>
                            </a:rPr>
                            <m:t>𝒔</m:t>
                          </m:r>
                        </m:sub>
                      </m:sSub>
                    </m:oMath>
                  </a14:m>
                  <a:r>
                    <a:rPr lang="en-US" sz="2500"/>
                    <a:t> = jumlah penawaran</a:t>
                  </a:r>
                </a:p>
                <a:p>
                  <a14:m>
                    <m:oMath xmlns:m="http://schemas.openxmlformats.org/officeDocument/2006/math">
                      <m:r>
                        <a:rPr lang="en-US" sz="2500" b="1" i="1">
                          <a:latin typeface="Cambria Math"/>
                          <a:ea typeface="Cambria Math"/>
                        </a:rPr>
                        <m:t>𝒇</m:t>
                      </m:r>
                    </m:oMath>
                  </a14:m>
                  <a:r>
                    <a:rPr lang="en-US" sz="2500"/>
                    <a:t>    = fungsi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5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500" b="1" i="1">
                              <a:latin typeface="Cambria Math"/>
                              <a:ea typeface="Cambria Math"/>
                            </a:rPr>
                            <m:t>𝑷</m:t>
                          </m:r>
                        </m:e>
                        <m:sub>
                          <m:r>
                            <a:rPr lang="en-US" sz="2500" b="1" i="1" smtClean="0">
                              <a:latin typeface="Cambria Math"/>
                              <a:ea typeface="Cambria Math"/>
                            </a:rPr>
                            <m:t>𝑺</m:t>
                          </m:r>
                        </m:sub>
                      </m:sSub>
                    </m:oMath>
                  </a14:m>
                  <a:r>
                    <a:rPr lang="en-US" sz="2500"/>
                    <a:t> = satuan harga</a:t>
                  </a: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1424" y="3671153"/>
                  <a:ext cx="3410815" cy="124649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429" t="-3431" b="-112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/>
            <p:cNvSpPr txBox="1"/>
            <p:nvPr/>
          </p:nvSpPr>
          <p:spPr>
            <a:xfrm>
              <a:off x="1115616" y="3311986"/>
              <a:ext cx="200058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/>
                <a:t>Keterangan: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0" y="4752146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+mj-lt"/>
              <a:buAutoNum type="arabicPeriod" startAt="3"/>
            </a:pPr>
            <a:r>
              <a:rPr lang="en-US" sz="2500" b="1"/>
              <a:t>Fungsi Permintaan</a:t>
            </a:r>
            <a:endParaRPr lang="en-US" sz="25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" y="5301208"/>
                <a:ext cx="9144000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5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en-US" sz="2500" b="1" i="1" smtClean="0">
                            <a:latin typeface="Cambria Math"/>
                          </a:rPr>
                          <m:t>𝑫</m:t>
                        </m:r>
                      </m:sub>
                    </m:sSub>
                    <m:r>
                      <a:rPr lang="en-US" sz="2500" b="1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5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1" i="1"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en-US" sz="2500" b="1" i="1" smtClean="0">
                            <a:latin typeface="Cambria Math"/>
                          </a:rPr>
                          <m:t>𝑺</m:t>
                        </m:r>
                      </m:sub>
                    </m:sSub>
                  </m:oMath>
                </a14:m>
                <a:r>
                  <a:rPr lang="en-US" sz="2500" b="1"/>
                  <a:t>  </a:t>
                </a:r>
                <a:r>
                  <a:rPr lang="en-US" sz="2500"/>
                  <a:t>atau</a:t>
                </a:r>
                <a:r>
                  <a:rPr lang="en-US" sz="2500" b="1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latin typeface="Cambria Math"/>
                          </a:rPr>
                          <m:t> </m:t>
                        </m:r>
                        <m:r>
                          <a:rPr lang="en-US" sz="2500" b="1" i="1" smtClean="0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sz="2500" b="1" i="1">
                            <a:latin typeface="Cambria Math"/>
                          </a:rPr>
                          <m:t>𝑫</m:t>
                        </m:r>
                      </m:sub>
                    </m:sSub>
                    <m:r>
                      <a:rPr lang="en-US" sz="2500" b="1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5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sz="2500" b="1" i="1">
                            <a:latin typeface="Cambria Math"/>
                          </a:rPr>
                          <m:t>𝑺</m:t>
                        </m:r>
                      </m:sub>
                    </m:sSub>
                  </m:oMath>
                </a14:m>
                <a:r>
                  <a:rPr lang="en-US" sz="2500" b="1"/>
                  <a:t>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5301208"/>
                <a:ext cx="9144000" cy="477054"/>
              </a:xfrm>
              <a:prstGeom prst="rect">
                <a:avLst/>
              </a:prstGeom>
              <a:blipFill rotWithShape="1">
                <a:blip r:embed="rId7"/>
                <a:stretch>
                  <a:fillRect t="-8974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9568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0"/>
      <p:bldP spid="17" grpId="0"/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2"/>
          <a:stretch/>
        </p:blipFill>
        <p:spPr>
          <a:xfrm>
            <a:off x="7030" y="2057475"/>
            <a:ext cx="9144000" cy="48005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3931" y="908720"/>
            <a:ext cx="731445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500" b="1"/>
              <a:t>Pengaruh Pajak pada Keseimbangan Harga Pasar</a:t>
            </a:r>
            <a:endParaRPr lang="en-US" sz="25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79856" y="1415098"/>
            <a:ext cx="7496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500"/>
              <a:t>Pajak yang dikenakan pada suatu barang akan memengaruhi keseimbangan barang tersebut. </a:t>
            </a:r>
          </a:p>
          <a:p>
            <a:r>
              <a:rPr lang="fi-FI" sz="2500"/>
              <a:t>Sistem perpajakan yang dikenakan pemerintah terhadap suatu barang dibedakan menjadi dua macam, yaitu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i-FI" sz="2500"/>
              <a:t>pajak tetap (</a:t>
            </a:r>
            <a:r>
              <a:rPr lang="fi-FI" sz="2500" i="1"/>
              <a:t>lump sum tax</a:t>
            </a:r>
            <a:r>
              <a:rPr lang="fi-FI" sz="2500"/>
              <a:t>) dan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i-FI" sz="2500"/>
              <a:t>pajak proporsional (</a:t>
            </a:r>
            <a:r>
              <a:rPr lang="fi-FI" sz="2500" i="1"/>
              <a:t>proportional tax</a:t>
            </a:r>
            <a:r>
              <a:rPr lang="fi-FI" sz="2500"/>
              <a:t>).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320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1031"/>
            <a:ext cx="9144000" cy="47194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3931" y="908720"/>
            <a:ext cx="731445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US" sz="2500" b="1"/>
              <a:t>Pengaruh Subsidi pada Keseimbangan Harga Pasar</a:t>
            </a:r>
            <a:endParaRPr lang="en-US" sz="25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79856" y="1415098"/>
            <a:ext cx="74966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500"/>
              <a:t>Subsidi yang diberikan pemerintah terhadap suatu barang bertujuan agar harga barang tersebut dapat dijual dengan harga rendah oleh produsen.</a:t>
            </a:r>
          </a:p>
          <a:p>
            <a:r>
              <a:rPr lang="fi-FI" sz="2500"/>
              <a:t>Pengaruh subsidi terhadap penawaran berlawanan dengan pengaruh pajak. </a:t>
            </a:r>
          </a:p>
        </p:txBody>
      </p:sp>
    </p:spTree>
    <p:extLst>
      <p:ext uri="{BB962C8B-B14F-4D97-AF65-F5344CB8AC3E}">
        <p14:creationId xmlns:p14="http://schemas.microsoft.com/office/powerpoint/2010/main" val="36099707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topchoicesupplies.com/product_images/uploaded_images/thumbs-up-smiley-300x2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5184576" cy="508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27984" y="1052736"/>
            <a:ext cx="446449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Let’s Go to</a:t>
            </a:r>
          </a:p>
          <a:p>
            <a:pPr algn="ctr"/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The </a:t>
            </a:r>
            <a:r>
              <a:rPr lang="id-ID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Next Lesson</a:t>
            </a:r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82262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>
            <a:endCxn id="24" idx="7"/>
          </p:cNvCxnSpPr>
          <p:nvPr/>
        </p:nvCxnSpPr>
        <p:spPr>
          <a:xfrm flipV="1">
            <a:off x="2084420" y="2643541"/>
            <a:ext cx="2749813" cy="2746117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74044" y="764704"/>
            <a:ext cx="29990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500" b="1" dirty="0" err="1">
                <a:solidFill>
                  <a:prstClr val="black"/>
                </a:solidFill>
              </a:rPr>
              <a:t>Kurva</a:t>
            </a:r>
            <a:r>
              <a:rPr lang="en-US" sz="2500" b="1" dirty="0">
                <a:solidFill>
                  <a:prstClr val="black"/>
                </a:solidFill>
              </a:rPr>
              <a:t> </a:t>
            </a:r>
            <a:r>
              <a:rPr lang="en-US" sz="2500" b="1" dirty="0" err="1">
                <a:solidFill>
                  <a:prstClr val="black"/>
                </a:solidFill>
              </a:rPr>
              <a:t>Penawaran</a:t>
            </a:r>
            <a:endParaRPr lang="en-US" sz="2500" b="1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447" y="1668150"/>
            <a:ext cx="6890387" cy="5256584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184655"/>
              </p:ext>
            </p:extLst>
          </p:nvPr>
        </p:nvGraphicFramePr>
        <p:xfrm>
          <a:off x="5004049" y="1290532"/>
          <a:ext cx="3960439" cy="2494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Kombinasi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Harga</a:t>
                      </a:r>
                      <a:r>
                        <a:rPr lang="en-US" dirty="0"/>
                        <a:t> per kilogram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Kuantitas</a:t>
                      </a:r>
                      <a:r>
                        <a:rPr lang="en-US" baseline="0" dirty="0"/>
                        <a:t> yang </a:t>
                      </a:r>
                      <a:r>
                        <a:rPr lang="en-US" baseline="0" dirty="0" err="1"/>
                        <a:t>diminta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558341" y="1931103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8" name="Rectangle 7"/>
          <p:cNvSpPr/>
          <p:nvPr/>
        </p:nvSpPr>
        <p:spPr>
          <a:xfrm>
            <a:off x="5563767" y="2300435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B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67775" y="2669767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C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59377" y="3049985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72584" y="3419708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67671" y="1940395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Rp5.000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76194" y="2310118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Rp4.000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65981" y="2680653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Rp3.000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68482" y="3050376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Rp2.000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66120" y="3419708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Rp1.000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956378" y="1929900"/>
            <a:ext cx="691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60 kg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956518" y="2299232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50 kg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956518" y="2660054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40 kg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956378" y="3039881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30 kg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956377" y="3408822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20 kg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4458871" y="2276872"/>
            <a:ext cx="400510" cy="513243"/>
            <a:chOff x="1212019" y="2116526"/>
            <a:chExt cx="400510" cy="513243"/>
          </a:xfrm>
        </p:grpSpPr>
        <p:sp>
          <p:nvSpPr>
            <p:cNvPr id="24" name="Oval 23"/>
            <p:cNvSpPr/>
            <p:nvPr/>
          </p:nvSpPr>
          <p:spPr>
            <a:xfrm>
              <a:off x="1440807" y="2458047"/>
              <a:ext cx="171722" cy="17172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12019" y="2116526"/>
              <a:ext cx="32403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i="1" dirty="0">
                  <a:solidFill>
                    <a:prstClr val="black"/>
                  </a:solidFill>
                </a:rPr>
                <a:t>A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750525" y="3019312"/>
            <a:ext cx="414422" cy="477054"/>
            <a:chOff x="1902457" y="2848555"/>
            <a:chExt cx="414422" cy="477054"/>
          </a:xfrm>
        </p:grpSpPr>
        <p:sp>
          <p:nvSpPr>
            <p:cNvPr id="25" name="Oval 24"/>
            <p:cNvSpPr/>
            <p:nvPr/>
          </p:nvSpPr>
          <p:spPr>
            <a:xfrm>
              <a:off x="2145157" y="3153290"/>
              <a:ext cx="171722" cy="17172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902457" y="2848555"/>
              <a:ext cx="32403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i="1" dirty="0">
                  <a:solidFill>
                    <a:prstClr val="black"/>
                  </a:solidFill>
                </a:rPr>
                <a:t>B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120313" y="3623365"/>
            <a:ext cx="403454" cy="504998"/>
            <a:chOff x="2604933" y="3525391"/>
            <a:chExt cx="403454" cy="504998"/>
          </a:xfrm>
        </p:grpSpPr>
        <p:sp>
          <p:nvSpPr>
            <p:cNvPr id="26" name="Oval 25"/>
            <p:cNvSpPr/>
            <p:nvPr/>
          </p:nvSpPr>
          <p:spPr>
            <a:xfrm>
              <a:off x="2836665" y="3858667"/>
              <a:ext cx="171722" cy="17172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604933" y="3525391"/>
              <a:ext cx="32403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i="1" dirty="0">
                  <a:solidFill>
                    <a:prstClr val="black"/>
                  </a:solidFill>
                </a:rPr>
                <a:t>C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443777" y="4303418"/>
            <a:ext cx="423468" cy="486983"/>
            <a:chOff x="3249658" y="4210526"/>
            <a:chExt cx="423468" cy="486983"/>
          </a:xfrm>
        </p:grpSpPr>
        <p:sp>
          <p:nvSpPr>
            <p:cNvPr id="27" name="Oval 26"/>
            <p:cNvSpPr/>
            <p:nvPr/>
          </p:nvSpPr>
          <p:spPr>
            <a:xfrm>
              <a:off x="3501404" y="4525787"/>
              <a:ext cx="171722" cy="17172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249658" y="4210526"/>
              <a:ext cx="32403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i="1" dirty="0">
                  <a:solidFill>
                    <a:prstClr val="black"/>
                  </a:solidFill>
                </a:rPr>
                <a:t>D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789088" y="4958182"/>
            <a:ext cx="390867" cy="492372"/>
            <a:chOff x="3960347" y="4890368"/>
            <a:chExt cx="390867" cy="492372"/>
          </a:xfrm>
        </p:grpSpPr>
        <p:sp>
          <p:nvSpPr>
            <p:cNvPr id="28" name="Oval 27"/>
            <p:cNvSpPr/>
            <p:nvPr/>
          </p:nvSpPr>
          <p:spPr>
            <a:xfrm>
              <a:off x="4179492" y="5211018"/>
              <a:ext cx="171722" cy="17172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960347" y="4890368"/>
              <a:ext cx="32403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i="1" dirty="0">
                  <a:solidFill>
                    <a:prstClr val="black"/>
                  </a:solidFill>
                </a:rPr>
                <a:t>E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277032" y="5356458"/>
            <a:ext cx="164070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err="1">
                <a:solidFill>
                  <a:prstClr val="black"/>
                </a:solidFill>
              </a:rPr>
              <a:t>Penawaran</a:t>
            </a:r>
            <a:endParaRPr lang="en-US" sz="2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0778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-1" y="2361520"/>
            <a:ext cx="9158736" cy="4579368"/>
            <a:chOff x="-1" y="2361520"/>
            <a:chExt cx="9158736" cy="4579368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" y="2361520"/>
              <a:ext cx="9158736" cy="4579368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890067" y="5373216"/>
              <a:ext cx="375394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dirty="0" err="1"/>
                <a:t>Kemarau</a:t>
              </a:r>
              <a:r>
                <a:rPr lang="en-US" dirty="0"/>
                <a:t> yang </a:t>
              </a:r>
              <a:r>
                <a:rPr lang="en-US" dirty="0" err="1"/>
                <a:t>berkepanjangan</a:t>
              </a:r>
              <a:r>
                <a:rPr lang="en-US" dirty="0"/>
                <a:t> </a:t>
              </a:r>
              <a:r>
                <a:rPr lang="en-US" dirty="0" err="1"/>
                <a:t>dapat</a:t>
              </a:r>
              <a:r>
                <a:rPr lang="en-US" dirty="0"/>
                <a:t> </a:t>
              </a:r>
              <a:r>
                <a:rPr lang="en-US" dirty="0" err="1"/>
                <a:t>mengakibatkan</a:t>
              </a:r>
              <a:r>
                <a:rPr lang="en-US" dirty="0"/>
                <a:t> </a:t>
              </a:r>
              <a:r>
                <a:rPr lang="en-US" dirty="0" err="1"/>
                <a:t>hasil</a:t>
              </a:r>
              <a:r>
                <a:rPr lang="en-US" dirty="0"/>
                <a:t> </a:t>
              </a:r>
              <a:r>
                <a:rPr lang="en-US" dirty="0" err="1"/>
                <a:t>produksi</a:t>
              </a:r>
              <a:r>
                <a:rPr lang="en-US" dirty="0"/>
                <a:t> </a:t>
              </a:r>
              <a:r>
                <a:rPr lang="en-US" dirty="0" err="1"/>
                <a:t>padi</a:t>
              </a:r>
              <a:r>
                <a:rPr lang="en-US" dirty="0"/>
                <a:t> </a:t>
              </a:r>
              <a:r>
                <a:rPr lang="en-US" dirty="0" err="1"/>
                <a:t>berkurang</a:t>
              </a:r>
              <a:r>
                <a:rPr lang="en-US" dirty="0"/>
                <a:t>. Hal </a:t>
              </a:r>
              <a:r>
                <a:rPr lang="en-US" dirty="0" err="1"/>
                <a:t>ini</a:t>
              </a:r>
              <a:r>
                <a:rPr lang="en-US" dirty="0"/>
                <a:t> </a:t>
              </a:r>
              <a:r>
                <a:rPr lang="en-US" dirty="0" err="1"/>
                <a:t>dapat</a:t>
              </a:r>
              <a:r>
                <a:rPr lang="en-US" dirty="0"/>
                <a:t> </a:t>
              </a:r>
              <a:r>
                <a:rPr lang="en-US" dirty="0" err="1"/>
                <a:t>mengurangi</a:t>
              </a:r>
              <a:r>
                <a:rPr lang="en-US" dirty="0"/>
                <a:t> </a:t>
              </a:r>
              <a:r>
                <a:rPr lang="en-US" dirty="0" err="1"/>
                <a:t>penawaran</a:t>
              </a:r>
              <a:r>
                <a:rPr lang="en-US" dirty="0"/>
                <a:t> </a:t>
              </a:r>
              <a:r>
                <a:rPr lang="en-US" dirty="0" err="1"/>
                <a:t>padi</a:t>
              </a:r>
              <a:r>
                <a:rPr lang="en-US" dirty="0"/>
                <a:t> di </a:t>
              </a:r>
              <a:r>
                <a:rPr lang="en-US" dirty="0" err="1"/>
                <a:t>pasaran</a:t>
              </a:r>
              <a:r>
                <a:rPr lang="en-US" dirty="0"/>
                <a:t>. 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74043" y="764704"/>
            <a:ext cx="45460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500" b="1" dirty="0" err="1"/>
              <a:t>Pergeseran</a:t>
            </a:r>
            <a:r>
              <a:rPr lang="en-US" sz="2500" b="1" dirty="0"/>
              <a:t> </a:t>
            </a:r>
            <a:r>
              <a:rPr lang="en-US" sz="2500" b="1" dirty="0" err="1"/>
              <a:t>Kurva</a:t>
            </a:r>
            <a:r>
              <a:rPr lang="en-US" sz="2500" b="1" dirty="0"/>
              <a:t> </a:t>
            </a:r>
            <a:r>
              <a:rPr lang="en-US" sz="2500" b="1" dirty="0" err="1"/>
              <a:t>Penawaran</a:t>
            </a:r>
            <a:endParaRPr lang="en-US" sz="25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75800" y="1151424"/>
            <a:ext cx="77126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P</a:t>
            </a:r>
            <a:r>
              <a:rPr lang="sv-SE" sz="2500" dirty="0"/>
              <a:t>ergeseran kurva penawaran disebabkan oleh beberapa faktor</a:t>
            </a:r>
            <a:r>
              <a:rPr lang="en-US" sz="2500" dirty="0"/>
              <a:t>, </a:t>
            </a:r>
            <a:r>
              <a:rPr lang="en-US" sz="2500" dirty="0" err="1"/>
              <a:t>antara</a:t>
            </a:r>
            <a:r>
              <a:rPr lang="en-US" sz="2500" dirty="0"/>
              <a:t> lain: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3568" y="1995805"/>
            <a:ext cx="756084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500" dirty="0" err="1"/>
              <a:t>kemajuan</a:t>
            </a:r>
            <a:r>
              <a:rPr lang="en-US" sz="2500" dirty="0"/>
              <a:t> </a:t>
            </a:r>
            <a:r>
              <a:rPr lang="en-US" sz="2500" dirty="0" err="1"/>
              <a:t>teknologi</a:t>
            </a:r>
            <a:r>
              <a:rPr lang="en-US" sz="2500" dirty="0"/>
              <a:t>,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500" dirty="0" err="1"/>
              <a:t>biaya</a:t>
            </a:r>
            <a:r>
              <a:rPr lang="en-US" sz="2500" dirty="0"/>
              <a:t> </a:t>
            </a:r>
            <a:r>
              <a:rPr lang="en-US" sz="2500" dirty="0" err="1"/>
              <a:t>produksi</a:t>
            </a:r>
            <a:r>
              <a:rPr lang="en-US" sz="2500" dirty="0"/>
              <a:t>,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500" dirty="0" err="1"/>
              <a:t>persediaan</a:t>
            </a:r>
            <a:r>
              <a:rPr lang="en-US" sz="2500" dirty="0"/>
              <a:t> </a:t>
            </a:r>
            <a:r>
              <a:rPr lang="en-US" sz="2500" dirty="0" err="1"/>
              <a:t>sarana</a:t>
            </a:r>
            <a:r>
              <a:rPr lang="en-US" sz="2500" dirty="0"/>
              <a:t> </a:t>
            </a:r>
            <a:r>
              <a:rPr lang="en-US" sz="2500" dirty="0" err="1"/>
              <a:t>produksi</a:t>
            </a:r>
            <a:r>
              <a:rPr lang="en-US" sz="2500" dirty="0"/>
              <a:t>,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500" dirty="0" err="1"/>
              <a:t>peningkatan</a:t>
            </a:r>
            <a:r>
              <a:rPr lang="en-US" sz="2500" dirty="0"/>
              <a:t> </a:t>
            </a:r>
            <a:r>
              <a:rPr lang="en-US" sz="2500" dirty="0" err="1"/>
              <a:t>jumlah</a:t>
            </a:r>
            <a:r>
              <a:rPr lang="en-US" sz="2500" dirty="0"/>
              <a:t> </a:t>
            </a:r>
            <a:r>
              <a:rPr lang="en-US" sz="2500" dirty="0" err="1"/>
              <a:t>produsen</a:t>
            </a:r>
            <a:r>
              <a:rPr lang="en-US" sz="2500" dirty="0"/>
              <a:t>,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500" dirty="0" err="1"/>
              <a:t>peristiwa</a:t>
            </a:r>
            <a:r>
              <a:rPr lang="en-US" sz="2500" dirty="0"/>
              <a:t> </a:t>
            </a:r>
            <a:r>
              <a:rPr lang="en-US" sz="2500" dirty="0" err="1"/>
              <a:t>alam</a:t>
            </a:r>
            <a:r>
              <a:rPr lang="en-US" sz="2500" dirty="0"/>
              <a:t>,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500" dirty="0" err="1"/>
              <a:t>ekspektasi</a:t>
            </a:r>
            <a:r>
              <a:rPr lang="en-US" sz="2500" dirty="0"/>
              <a:t> </a:t>
            </a:r>
            <a:r>
              <a:rPr lang="en-US" sz="2500" dirty="0" err="1"/>
              <a:t>serta</a:t>
            </a:r>
            <a:r>
              <a:rPr lang="en-US" sz="2500" dirty="0"/>
              <a:t> </a:t>
            </a:r>
            <a:r>
              <a:rPr lang="en-US" sz="2500" dirty="0" err="1"/>
              <a:t>harapan</a:t>
            </a:r>
            <a:r>
              <a:rPr lang="en-US" sz="2500" dirty="0"/>
              <a:t> </a:t>
            </a:r>
            <a:r>
              <a:rPr lang="en-US" sz="2500" dirty="0" err="1"/>
              <a:t>produsen</a:t>
            </a:r>
            <a:r>
              <a:rPr lang="en-US" sz="2500" dirty="0"/>
              <a:t>,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500" dirty="0" err="1"/>
              <a:t>harga</a:t>
            </a:r>
            <a:r>
              <a:rPr lang="en-US" sz="2500" dirty="0"/>
              <a:t> </a:t>
            </a:r>
            <a:r>
              <a:rPr lang="en-US" sz="2500" dirty="0" err="1"/>
              <a:t>barang</a:t>
            </a:r>
            <a:r>
              <a:rPr lang="en-US" sz="2500" dirty="0"/>
              <a:t> </a:t>
            </a:r>
            <a:r>
              <a:rPr lang="en-US" sz="2500" dirty="0" err="1"/>
              <a:t>dan</a:t>
            </a:r>
            <a:r>
              <a:rPr lang="en-US" sz="2500" dirty="0"/>
              <a:t> </a:t>
            </a:r>
            <a:r>
              <a:rPr lang="en-US" sz="2500" dirty="0" err="1"/>
              <a:t>jasa</a:t>
            </a:r>
            <a:r>
              <a:rPr lang="en-US" sz="2500" dirty="0"/>
              <a:t> lain.</a:t>
            </a:r>
          </a:p>
        </p:txBody>
      </p:sp>
    </p:spTree>
    <p:extLst>
      <p:ext uri="{BB962C8B-B14F-4D97-AF65-F5344CB8AC3E}">
        <p14:creationId xmlns:p14="http://schemas.microsoft.com/office/powerpoint/2010/main" val="21599371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23825" y="1723710"/>
            <a:ext cx="5310737" cy="5050316"/>
            <a:chOff x="123825" y="1723710"/>
            <a:chExt cx="5310737" cy="5050316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87" r="11773"/>
            <a:stretch/>
          </p:blipFill>
          <p:spPr>
            <a:xfrm>
              <a:off x="123825" y="1723710"/>
              <a:ext cx="4632300" cy="505031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014" t="82898" r="4842" b="12985"/>
            <a:stretch/>
          </p:blipFill>
          <p:spPr>
            <a:xfrm>
              <a:off x="4672472" y="5943827"/>
              <a:ext cx="762090" cy="21884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014" t="87224" r="9422" b="8595"/>
            <a:stretch/>
          </p:blipFill>
          <p:spPr>
            <a:xfrm>
              <a:off x="4749775" y="6162674"/>
              <a:ext cx="474665" cy="222250"/>
            </a:xfrm>
            <a:prstGeom prst="rect">
              <a:avLst/>
            </a:prstGeom>
          </p:spPr>
        </p:pic>
      </p:grpSp>
      <p:cxnSp>
        <p:nvCxnSpPr>
          <p:cNvPr id="44" name="Straight Connector 43"/>
          <p:cNvCxnSpPr>
            <a:endCxn id="43" idx="3"/>
          </p:cNvCxnSpPr>
          <p:nvPr/>
        </p:nvCxnSpPr>
        <p:spPr>
          <a:xfrm flipV="1">
            <a:off x="2896229" y="2322974"/>
            <a:ext cx="1975421" cy="2033776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2083730" y="2201494"/>
            <a:ext cx="2190713" cy="2191235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261115"/>
              </p:ext>
            </p:extLst>
          </p:nvPr>
        </p:nvGraphicFramePr>
        <p:xfrm>
          <a:off x="5158230" y="1258440"/>
          <a:ext cx="3852866" cy="3413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5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Harga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Kuantitas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awal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diminta</a:t>
                      </a:r>
                      <a:r>
                        <a:rPr lang="en-US" dirty="0"/>
                        <a:t> (kg)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Kuantitas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baru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diminta</a:t>
                      </a:r>
                      <a:r>
                        <a:rPr lang="en-US" dirty="0"/>
                        <a:t> (kg)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332270" y="2454109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Rp4.000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2885" y="2823441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Rp5.000</a:t>
            </a:r>
          </a:p>
        </p:txBody>
      </p:sp>
      <p:sp>
        <p:nvSpPr>
          <p:cNvPr id="7" name="Rectangle 6"/>
          <p:cNvSpPr/>
          <p:nvPr/>
        </p:nvSpPr>
        <p:spPr>
          <a:xfrm>
            <a:off x="5326026" y="3192773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Rp6.000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30220" y="3572991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Rp7.000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43427" y="3942714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Rp8.000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98955" y="2478382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30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97492" y="2848105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40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97265" y="321864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50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99766" y="3588363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60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87418" y="3957695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70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195771" y="245959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50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195910" y="282893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60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195910" y="3189752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70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195770" y="3569579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80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195769" y="393852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90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5577" y="764704"/>
            <a:ext cx="34563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/>
              <a:t>Peningkatan</a:t>
            </a:r>
            <a:r>
              <a:rPr lang="en-US" sz="2500" b="1" dirty="0"/>
              <a:t> </a:t>
            </a:r>
            <a:r>
              <a:rPr lang="en-US" sz="2500" b="1" dirty="0" err="1"/>
              <a:t>Penawaran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36912" y="4301948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Rp9.000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880903" y="4316929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80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8130744" y="4297754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100</a:t>
            </a:r>
          </a:p>
        </p:txBody>
      </p:sp>
      <p:sp>
        <p:nvSpPr>
          <p:cNvPr id="29" name="Oval 28"/>
          <p:cNvSpPr/>
          <p:nvPr/>
        </p:nvSpPr>
        <p:spPr>
          <a:xfrm>
            <a:off x="2019164" y="4298814"/>
            <a:ext cx="171722" cy="1717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434893" y="3868355"/>
            <a:ext cx="171722" cy="1717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849427" y="3441337"/>
            <a:ext cx="171722" cy="1717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267200" y="3015246"/>
            <a:ext cx="171722" cy="1717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689320" y="2613890"/>
            <a:ext cx="171722" cy="1717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135302" y="2168543"/>
            <a:ext cx="171722" cy="1717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826835" y="4265390"/>
            <a:ext cx="171722" cy="1717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240405" y="3858850"/>
            <a:ext cx="171722" cy="1717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656662" y="3417246"/>
            <a:ext cx="171722" cy="1717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090474" y="2991018"/>
            <a:ext cx="171722" cy="1717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420823" y="2611528"/>
            <a:ext cx="171722" cy="1717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846502" y="2176400"/>
            <a:ext cx="171722" cy="1717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>
            <a:off x="4464367" y="2201494"/>
            <a:ext cx="291757" cy="207946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/>
          <p:cNvSpPr/>
          <p:nvPr/>
        </p:nvSpPr>
        <p:spPr>
          <a:xfrm>
            <a:off x="2381013" y="4262590"/>
            <a:ext cx="291757" cy="207946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4091498" y="1804321"/>
            <a:ext cx="541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S</a:t>
            </a:r>
            <a:r>
              <a:rPr lang="en-US" sz="2400" i="1" baseline="-25000" dirty="0"/>
              <a:t>1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4788024" y="1815207"/>
            <a:ext cx="541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S</a:t>
            </a:r>
            <a:r>
              <a:rPr lang="en-US" sz="2400" i="1" baseline="-25000" dirty="0"/>
              <a:t>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5109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500"/>
                            </p:stCondLst>
                            <p:childTnLst>
                              <p:par>
                                <p:cTn id="1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000"/>
                            </p:stCondLst>
                            <p:childTnLst>
                              <p:par>
                                <p:cTn id="1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"/>
                            </p:stCondLst>
                            <p:childTnLst>
                              <p:par>
                                <p:cTn id="1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500"/>
                            </p:stCondLst>
                            <p:childTnLst>
                              <p:par>
                                <p:cTn id="1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6500"/>
                            </p:stCondLst>
                            <p:childTnLst>
                              <p:par>
                                <p:cTn id="1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7000"/>
                            </p:stCondLst>
                            <p:childTnLst>
                              <p:par>
                                <p:cTn id="1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7500"/>
                            </p:stCondLst>
                            <p:childTnLst>
                              <p:par>
                                <p:cTn id="1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8000"/>
                            </p:stCondLst>
                            <p:childTnLst>
                              <p:par>
                                <p:cTn id="1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8500"/>
                            </p:stCondLst>
                            <p:childTnLst>
                              <p:par>
                                <p:cTn id="18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9000"/>
                            </p:stCondLst>
                            <p:childTnLst>
                              <p:par>
                                <p:cTn id="18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9500"/>
                            </p:stCondLst>
                            <p:childTnLst>
                              <p:par>
                                <p:cTn id="1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9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00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1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2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05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6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7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  <p:bldP spid="45" grpId="1" animBg="1"/>
      <p:bldP spid="46" grpId="0" animBg="1"/>
      <p:bldP spid="46" grpId="1" animBg="1"/>
      <p:bldP spid="47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23825" y="1723710"/>
            <a:ext cx="5310737" cy="5050316"/>
            <a:chOff x="123825" y="1723710"/>
            <a:chExt cx="5310737" cy="5050316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87" r="11773"/>
            <a:stretch/>
          </p:blipFill>
          <p:spPr>
            <a:xfrm>
              <a:off x="123825" y="1723710"/>
              <a:ext cx="4632300" cy="505031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014" t="82898" r="4842" b="12985"/>
            <a:stretch/>
          </p:blipFill>
          <p:spPr>
            <a:xfrm>
              <a:off x="4672472" y="5943827"/>
              <a:ext cx="762090" cy="21884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014" t="87224" r="9422" b="8595"/>
            <a:stretch/>
          </p:blipFill>
          <p:spPr>
            <a:xfrm>
              <a:off x="4749775" y="6162674"/>
              <a:ext cx="474665" cy="222250"/>
            </a:xfrm>
            <a:prstGeom prst="rect">
              <a:avLst/>
            </a:prstGeom>
          </p:spPr>
        </p:pic>
      </p:grpSp>
      <p:cxnSp>
        <p:nvCxnSpPr>
          <p:cNvPr id="44" name="Straight Connector 43"/>
          <p:cNvCxnSpPr>
            <a:endCxn id="43" idx="3"/>
          </p:cNvCxnSpPr>
          <p:nvPr/>
        </p:nvCxnSpPr>
        <p:spPr>
          <a:xfrm flipV="1">
            <a:off x="1246132" y="2322974"/>
            <a:ext cx="1975421" cy="2033776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2083730" y="2201494"/>
            <a:ext cx="2190713" cy="2191235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724127"/>
              </p:ext>
            </p:extLst>
          </p:nvPr>
        </p:nvGraphicFramePr>
        <p:xfrm>
          <a:off x="5158230" y="1258440"/>
          <a:ext cx="3852866" cy="3413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5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Harga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Kuantitas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awal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diminta</a:t>
                      </a:r>
                      <a:r>
                        <a:rPr lang="en-US" dirty="0"/>
                        <a:t> (kg)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Kuantitas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baru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diminta</a:t>
                      </a:r>
                      <a:r>
                        <a:rPr lang="en-US" dirty="0"/>
                        <a:t> (kg)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332270" y="2454109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Rp4.000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2885" y="2823441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Rp5.000</a:t>
            </a:r>
          </a:p>
        </p:txBody>
      </p:sp>
      <p:sp>
        <p:nvSpPr>
          <p:cNvPr id="7" name="Rectangle 6"/>
          <p:cNvSpPr/>
          <p:nvPr/>
        </p:nvSpPr>
        <p:spPr>
          <a:xfrm>
            <a:off x="5326026" y="3192773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Rp6.000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30220" y="3572991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Rp7.000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43427" y="3942714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Rp8.000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98955" y="2478382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30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97492" y="2848105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40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97265" y="321864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50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99766" y="3588363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60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87418" y="3957695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70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195771" y="245959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10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195910" y="282893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20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195910" y="3189752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30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195770" y="3569579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40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195769" y="393852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50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5577" y="764704"/>
            <a:ext cx="34563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/>
              <a:t>Penurunan</a:t>
            </a:r>
            <a:r>
              <a:rPr lang="en-US" sz="2500" b="1" dirty="0"/>
              <a:t> </a:t>
            </a:r>
            <a:r>
              <a:rPr lang="en-US" sz="2500" b="1" dirty="0" err="1"/>
              <a:t>Penawaran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36912" y="4301948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Rp9.000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880903" y="4316929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80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8189254" y="429775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60</a:t>
            </a:r>
          </a:p>
        </p:txBody>
      </p:sp>
      <p:sp>
        <p:nvSpPr>
          <p:cNvPr id="29" name="Oval 28"/>
          <p:cNvSpPr/>
          <p:nvPr/>
        </p:nvSpPr>
        <p:spPr>
          <a:xfrm>
            <a:off x="2019164" y="4298814"/>
            <a:ext cx="171722" cy="1717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434893" y="3868355"/>
            <a:ext cx="171722" cy="1717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849427" y="3441337"/>
            <a:ext cx="171722" cy="1717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267200" y="3015246"/>
            <a:ext cx="171722" cy="1717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689320" y="2613890"/>
            <a:ext cx="171722" cy="1717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135302" y="2168543"/>
            <a:ext cx="171722" cy="1717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176738" y="4265390"/>
            <a:ext cx="171722" cy="1717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590308" y="3858850"/>
            <a:ext cx="171722" cy="1717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006565" y="3417246"/>
            <a:ext cx="171722" cy="1717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407719" y="2991018"/>
            <a:ext cx="171722" cy="1717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770726" y="2611528"/>
            <a:ext cx="171722" cy="1717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196405" y="2176400"/>
            <a:ext cx="171722" cy="1717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 flipH="1">
            <a:off x="3637710" y="2201494"/>
            <a:ext cx="291757" cy="207946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/>
          <p:cNvSpPr/>
          <p:nvPr/>
        </p:nvSpPr>
        <p:spPr>
          <a:xfrm flipH="1">
            <a:off x="1554356" y="4262590"/>
            <a:ext cx="291757" cy="207946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4096408" y="1794588"/>
            <a:ext cx="541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S</a:t>
            </a:r>
            <a:r>
              <a:rPr lang="en-US" sz="2400" i="1" baseline="-25000" dirty="0"/>
              <a:t>1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3159662" y="1816360"/>
            <a:ext cx="541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S</a:t>
            </a:r>
            <a:r>
              <a:rPr lang="en-US" sz="2400" i="1" baseline="-25000" dirty="0"/>
              <a:t>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95960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500"/>
                            </p:stCondLst>
                            <p:childTnLst>
                              <p:par>
                                <p:cTn id="1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000"/>
                            </p:stCondLst>
                            <p:childTnLst>
                              <p:par>
                                <p:cTn id="1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"/>
                            </p:stCondLst>
                            <p:childTnLst>
                              <p:par>
                                <p:cTn id="1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500"/>
                            </p:stCondLst>
                            <p:childTnLst>
                              <p:par>
                                <p:cTn id="1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6500"/>
                            </p:stCondLst>
                            <p:childTnLst>
                              <p:par>
                                <p:cTn id="1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7000"/>
                            </p:stCondLst>
                            <p:childTnLst>
                              <p:par>
                                <p:cTn id="1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7500"/>
                            </p:stCondLst>
                            <p:childTnLst>
                              <p:par>
                                <p:cTn id="1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8000"/>
                            </p:stCondLst>
                            <p:childTnLst>
                              <p:par>
                                <p:cTn id="1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8500"/>
                            </p:stCondLst>
                            <p:childTnLst>
                              <p:par>
                                <p:cTn id="18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9000"/>
                            </p:stCondLst>
                            <p:childTnLst>
                              <p:par>
                                <p:cTn id="18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9500"/>
                            </p:stCondLst>
                            <p:childTnLst>
                              <p:par>
                                <p:cTn id="1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9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00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1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2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05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6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7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  <p:bldP spid="45" grpId="1" animBg="1"/>
      <p:bldP spid="46" grpId="0" animBg="1"/>
      <p:bldP spid="46" grpId="1" animBg="1"/>
      <p:bldP spid="47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1476832"/>
            <a:ext cx="9144000" cy="5408552"/>
            <a:chOff x="0" y="1476832"/>
            <a:chExt cx="9144000" cy="540855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35"/>
            <a:stretch/>
          </p:blipFill>
          <p:spPr>
            <a:xfrm>
              <a:off x="0" y="1476832"/>
              <a:ext cx="9144000" cy="5408552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0" y="5093568"/>
              <a:ext cx="4572000" cy="175432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dirty="0" err="1"/>
                <a:t>Beras</a:t>
              </a:r>
              <a:r>
                <a:rPr lang="en-US" dirty="0"/>
                <a:t> </a:t>
              </a:r>
              <a:r>
                <a:rPr lang="en-US" dirty="0" err="1"/>
                <a:t>adalah</a:t>
              </a:r>
              <a:r>
                <a:rPr lang="en-US" dirty="0"/>
                <a:t> </a:t>
              </a:r>
            </a:p>
            <a:p>
              <a:r>
                <a:rPr lang="en-US" dirty="0" err="1"/>
                <a:t>contoh</a:t>
              </a:r>
              <a:r>
                <a:rPr lang="en-US" dirty="0"/>
                <a:t> </a:t>
              </a:r>
              <a:r>
                <a:rPr lang="en-US" dirty="0" err="1"/>
                <a:t>barang</a:t>
              </a:r>
              <a:endParaRPr lang="en-US" dirty="0"/>
            </a:p>
            <a:p>
              <a:r>
                <a:rPr lang="en-US" dirty="0"/>
                <a:t>yang </a:t>
              </a:r>
              <a:r>
                <a:rPr lang="en-US" dirty="0" err="1"/>
                <a:t>tidak</a:t>
              </a:r>
              <a:r>
                <a:rPr lang="en-US" dirty="0"/>
                <a:t> </a:t>
              </a:r>
              <a:r>
                <a:rPr lang="en-US" dirty="0" err="1"/>
                <a:t>peka</a:t>
              </a:r>
              <a:r>
                <a:rPr lang="en-US" dirty="0"/>
                <a:t> </a:t>
              </a:r>
              <a:r>
                <a:rPr lang="en-US" dirty="0" err="1"/>
                <a:t>terhadap</a:t>
              </a:r>
              <a:endParaRPr lang="en-US" dirty="0"/>
            </a:p>
            <a:p>
              <a:r>
                <a:rPr lang="en-US" dirty="0" err="1"/>
                <a:t>perubahan</a:t>
              </a:r>
              <a:r>
                <a:rPr lang="en-US" dirty="0"/>
                <a:t> </a:t>
              </a:r>
              <a:r>
                <a:rPr lang="en-US" dirty="0" err="1"/>
                <a:t>harga</a:t>
              </a:r>
              <a:r>
                <a:rPr lang="en-US" dirty="0"/>
                <a:t>. </a:t>
              </a:r>
              <a:r>
                <a:rPr lang="en-US" dirty="0" err="1"/>
                <a:t>Ketika</a:t>
              </a:r>
              <a:r>
                <a:rPr lang="en-US" dirty="0"/>
                <a:t> </a:t>
              </a:r>
              <a:r>
                <a:rPr lang="en-US" dirty="0" err="1"/>
                <a:t>harga</a:t>
              </a:r>
              <a:endParaRPr lang="en-US" dirty="0"/>
            </a:p>
            <a:p>
              <a:r>
                <a:rPr lang="en-US" dirty="0" err="1"/>
                <a:t>naik</a:t>
              </a:r>
              <a:r>
                <a:rPr lang="en-US" dirty="0"/>
                <a:t>, </a:t>
              </a:r>
              <a:r>
                <a:rPr lang="en-US" dirty="0" err="1"/>
                <a:t>penjualan</a:t>
              </a:r>
              <a:r>
                <a:rPr lang="en-US" dirty="0"/>
                <a:t> </a:t>
              </a:r>
              <a:r>
                <a:rPr lang="en-US" dirty="0" err="1"/>
                <a:t>beras</a:t>
              </a:r>
              <a:r>
                <a:rPr lang="en-US" dirty="0"/>
                <a:t> </a:t>
              </a:r>
              <a:r>
                <a:rPr lang="en-US" dirty="0" err="1"/>
                <a:t>tidak</a:t>
              </a:r>
              <a:r>
                <a:rPr lang="en-US" dirty="0"/>
                <a:t> </a:t>
              </a:r>
              <a:r>
                <a:rPr lang="en-US" dirty="0" err="1"/>
                <a:t>akan</a:t>
              </a:r>
              <a:r>
                <a:rPr lang="en-US" dirty="0"/>
                <a:t> </a:t>
              </a:r>
              <a:r>
                <a:rPr lang="en-US" dirty="0" err="1"/>
                <a:t>berubah</a:t>
              </a:r>
              <a:r>
                <a:rPr lang="en-US" dirty="0"/>
                <a:t> </a:t>
              </a:r>
            </a:p>
            <a:p>
              <a:r>
                <a:rPr lang="en-US" dirty="0" err="1"/>
                <a:t>atau</a:t>
              </a:r>
              <a:r>
                <a:rPr lang="en-US" dirty="0"/>
                <a:t> </a:t>
              </a:r>
              <a:r>
                <a:rPr lang="en-US" dirty="0" err="1"/>
                <a:t>hanya</a:t>
              </a:r>
              <a:r>
                <a:rPr lang="en-US" dirty="0"/>
                <a:t> </a:t>
              </a:r>
              <a:r>
                <a:rPr lang="en-US" dirty="0" err="1"/>
                <a:t>berubah</a:t>
              </a:r>
              <a:r>
                <a:rPr lang="en-US" dirty="0"/>
                <a:t> </a:t>
              </a:r>
              <a:r>
                <a:rPr lang="en-US" dirty="0" err="1"/>
                <a:t>sedikit</a:t>
              </a:r>
              <a:r>
                <a:rPr lang="en-US" dirty="0"/>
                <a:t> </a:t>
              </a:r>
              <a:r>
                <a:rPr lang="en-US" dirty="0" err="1"/>
                <a:t>saja</a:t>
              </a:r>
              <a:r>
                <a:rPr lang="en-US" dirty="0"/>
                <a:t>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0027" y="980728"/>
            <a:ext cx="5482133" cy="496104"/>
            <a:chOff x="530027" y="980728"/>
            <a:chExt cx="5482133" cy="4961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BFAFF"/>
                </a:clrFrom>
                <a:clrTo>
                  <a:srgbClr val="FBFA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27" y="991427"/>
              <a:ext cx="5482133" cy="48540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74043" y="980728"/>
              <a:ext cx="3680495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C</a:t>
              </a:r>
              <a:r>
                <a:rPr lang="en-US" sz="25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. </a:t>
              </a:r>
              <a:r>
                <a:rPr lang="en-US" sz="25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Elastisitas</a:t>
              </a:r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Permintaan</a:t>
              </a:r>
              <a:endParaRPr 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75800" y="1988840"/>
            <a:ext cx="82166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/>
              <a:t>Elastisitas</a:t>
            </a:r>
            <a:r>
              <a:rPr lang="en-US" sz="2500" dirty="0"/>
              <a:t> </a:t>
            </a:r>
            <a:r>
              <a:rPr lang="en-US" sz="2500" dirty="0" err="1"/>
              <a:t>permintaan</a:t>
            </a:r>
            <a:r>
              <a:rPr lang="en-US" sz="2500" dirty="0"/>
              <a:t> </a:t>
            </a:r>
            <a:r>
              <a:rPr lang="en-US" sz="2500" dirty="0" err="1"/>
              <a:t>adalah</a:t>
            </a:r>
            <a:r>
              <a:rPr lang="en-US" sz="2500" dirty="0"/>
              <a:t> </a:t>
            </a:r>
            <a:r>
              <a:rPr lang="en-US" sz="2500" dirty="0" err="1"/>
              <a:t>ukuran</a:t>
            </a:r>
            <a:r>
              <a:rPr lang="en-US" sz="2500" dirty="0"/>
              <a:t> </a:t>
            </a:r>
            <a:r>
              <a:rPr lang="en-US" sz="2500" dirty="0" err="1"/>
              <a:t>seberapa</a:t>
            </a:r>
            <a:r>
              <a:rPr lang="en-US" sz="2500" dirty="0"/>
              <a:t> </a:t>
            </a:r>
            <a:r>
              <a:rPr lang="en-US" sz="2500" dirty="0" err="1"/>
              <a:t>besar</a:t>
            </a:r>
            <a:r>
              <a:rPr lang="en-US" sz="2500" dirty="0"/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derajat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kepekaan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permintaan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dirty="0" err="1"/>
              <a:t>terhadap</a:t>
            </a:r>
            <a:r>
              <a:rPr lang="en-US" sz="2500" dirty="0"/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perubahan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harga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4043" y="1583794"/>
            <a:ext cx="38580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500" b="1" dirty="0" err="1"/>
              <a:t>Pengertian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371795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/>
          <p:cNvCxnSpPr/>
          <p:nvPr/>
        </p:nvCxnSpPr>
        <p:spPr>
          <a:xfrm>
            <a:off x="3328814" y="3121918"/>
            <a:ext cx="2736304" cy="936104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7" y="2658734"/>
            <a:ext cx="6376375" cy="415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5800" y="1169750"/>
            <a:ext cx="31761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eriod"/>
            </a:pPr>
            <a:r>
              <a:rPr lang="en-US" sz="2500" dirty="0" err="1">
                <a:solidFill>
                  <a:schemeClr val="accent6">
                    <a:lumMod val="75000"/>
                  </a:schemeClr>
                </a:solidFill>
              </a:rPr>
              <a:t>Permintaan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75000"/>
                  </a:schemeClr>
                </a:solidFill>
              </a:rPr>
              <a:t>Elastis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4043" y="764704"/>
            <a:ext cx="44020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500" b="1" dirty="0" err="1"/>
              <a:t>Jenis</a:t>
            </a:r>
            <a:r>
              <a:rPr lang="en-US" sz="2500" b="1" dirty="0"/>
              <a:t> </a:t>
            </a:r>
            <a:r>
              <a:rPr lang="en-US" sz="2500" b="1" dirty="0" err="1"/>
              <a:t>Elastisitas</a:t>
            </a:r>
            <a:r>
              <a:rPr lang="en-US" sz="2500" b="1" dirty="0"/>
              <a:t> </a:t>
            </a:r>
            <a:r>
              <a:rPr lang="en-US" sz="2500" b="1" dirty="0" err="1"/>
              <a:t>Permintaan</a:t>
            </a:r>
            <a:endParaRPr lang="en-US" sz="25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40506" y="1526456"/>
            <a:ext cx="74966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500" dirty="0"/>
              <a:t>Permintaan disebut elastis jika persentase perubahan permintaan lebih besar </a:t>
            </a:r>
            <a:r>
              <a:rPr lang="en-US" sz="2500" dirty="0" err="1"/>
              <a:t>daripada</a:t>
            </a:r>
            <a:r>
              <a:rPr lang="en-US" sz="2500" dirty="0"/>
              <a:t> </a:t>
            </a:r>
            <a:r>
              <a:rPr lang="en-US" sz="2500" dirty="0" err="1"/>
              <a:t>persentase</a:t>
            </a:r>
            <a:r>
              <a:rPr lang="en-US" sz="2500" dirty="0"/>
              <a:t> </a:t>
            </a:r>
            <a:r>
              <a:rPr lang="en-US" sz="2500" dirty="0" err="1"/>
              <a:t>perubahan</a:t>
            </a:r>
            <a:r>
              <a:rPr lang="en-US" sz="2500" dirty="0"/>
              <a:t> </a:t>
            </a:r>
            <a:r>
              <a:rPr lang="en-US" sz="2500" dirty="0" err="1"/>
              <a:t>harga</a:t>
            </a:r>
            <a:r>
              <a:rPr lang="en-US" sz="2500" dirty="0"/>
              <a:t>.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826475"/>
              </p:ext>
            </p:extLst>
          </p:nvPr>
        </p:nvGraphicFramePr>
        <p:xfrm>
          <a:off x="6084168" y="2623304"/>
          <a:ext cx="2592288" cy="1381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38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3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Harga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Kuantitas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yang </a:t>
                      </a:r>
                      <a:r>
                        <a:rPr lang="en-US" dirty="0" err="1"/>
                        <a:t>diminta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406299" y="3252669"/>
            <a:ext cx="554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Rp5</a:t>
            </a:r>
          </a:p>
        </p:txBody>
      </p:sp>
      <p:sp>
        <p:nvSpPr>
          <p:cNvPr id="9" name="Rectangle 8"/>
          <p:cNvSpPr/>
          <p:nvPr/>
        </p:nvSpPr>
        <p:spPr>
          <a:xfrm>
            <a:off x="6408415" y="3622001"/>
            <a:ext cx="554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Rp6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48991" y="3276942"/>
            <a:ext cx="854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10 unit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54989" y="3632151"/>
            <a:ext cx="737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7 unit</a:t>
            </a:r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5396746" y="3816817"/>
            <a:ext cx="0" cy="220447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089716" y="3437335"/>
            <a:ext cx="0" cy="256706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043608" y="3393791"/>
            <a:ext cx="3035222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010950" y="3832584"/>
            <a:ext cx="4385796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4009786" y="2980410"/>
            <a:ext cx="706230" cy="501006"/>
            <a:chOff x="4179492" y="4881734"/>
            <a:chExt cx="706230" cy="501006"/>
          </a:xfrm>
        </p:grpSpPr>
        <p:sp>
          <p:nvSpPr>
            <p:cNvPr id="40" name="Oval 39"/>
            <p:cNvSpPr/>
            <p:nvPr/>
          </p:nvSpPr>
          <p:spPr>
            <a:xfrm>
              <a:off x="4179492" y="5211018"/>
              <a:ext cx="171722" cy="17172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55228" y="4881734"/>
              <a:ext cx="63049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i="1" dirty="0">
                  <a:solidFill>
                    <a:prstClr val="black"/>
                  </a:solidFill>
                </a:rPr>
                <a:t>E</a:t>
              </a:r>
              <a:r>
                <a:rPr lang="en-US" sz="2500" b="1" i="1" baseline="-25000" dirty="0">
                  <a:solidFill>
                    <a:prstClr val="black"/>
                  </a:solidFill>
                </a:rPr>
                <a:t>1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320544" y="3406390"/>
            <a:ext cx="390983" cy="501006"/>
            <a:chOff x="4179492" y="4881734"/>
            <a:chExt cx="390983" cy="501006"/>
          </a:xfrm>
        </p:grpSpPr>
        <p:sp>
          <p:nvSpPr>
            <p:cNvPr id="43" name="Oval 42"/>
            <p:cNvSpPr/>
            <p:nvPr/>
          </p:nvSpPr>
          <p:spPr>
            <a:xfrm>
              <a:off x="4179492" y="5211018"/>
              <a:ext cx="171722" cy="17172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255228" y="4881734"/>
              <a:ext cx="31524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i="1" dirty="0">
                  <a:solidFill>
                    <a:prstClr val="black"/>
                  </a:solidFill>
                </a:rPr>
                <a:t>E</a:t>
              </a:r>
              <a:endParaRPr lang="en-US" sz="2500" b="1" i="1" baseline="-25000" dirty="0">
                <a:solidFill>
                  <a:prstClr val="black"/>
                </a:solidFill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5979502" y="3904592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D</a:t>
            </a:r>
            <a:endParaRPr lang="en-US" sz="2400" dirty="0"/>
          </a:p>
        </p:txBody>
      </p:sp>
      <p:sp>
        <p:nvSpPr>
          <p:cNvPr id="53" name="Line Callout 2 52"/>
          <p:cNvSpPr/>
          <p:nvPr/>
        </p:nvSpPr>
        <p:spPr>
          <a:xfrm rot="10800000" flipH="1" flipV="1">
            <a:off x="6762176" y="4627782"/>
            <a:ext cx="1986288" cy="1443741"/>
          </a:xfrm>
          <a:prstGeom prst="borderCallout2">
            <a:avLst>
              <a:gd name="adj1" fmla="val 48910"/>
              <a:gd name="adj2" fmla="val -5044"/>
              <a:gd name="adj3" fmla="val 48910"/>
              <a:gd name="adj4" fmla="val -22147"/>
              <a:gd name="adj5" fmla="val -34529"/>
              <a:gd name="adj6" fmla="val -47215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dirty="0">
                <a:solidFill>
                  <a:schemeClr val="tx1"/>
                </a:solidFill>
              </a:rPr>
              <a:t>Pada permintaan elastis, kurva </a:t>
            </a:r>
            <a:r>
              <a:rPr lang="en-US" dirty="0" err="1">
                <a:solidFill>
                  <a:schemeClr val="tx1"/>
                </a:solidFill>
              </a:rPr>
              <a:t>permintaannya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cenderung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landai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515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3" grpId="0"/>
      <p:bldP spid="14" grpId="0"/>
      <p:bldP spid="51" grpId="0"/>
      <p:bldP spid="5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1346</TotalTime>
  <Words>1625</Words>
  <Application>Microsoft Office PowerPoint</Application>
  <PresentationFormat>On-screen Show (4:3)</PresentationFormat>
  <Paragraphs>386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Cambria Math</vt:lpstr>
      <vt:lpstr>Myriad Pro</vt:lpstr>
      <vt:lpstr>Times New Roman</vt:lpstr>
      <vt:lpstr>Wingdings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ENSIKLOPEDI</dc:creator>
  <cp:lastModifiedBy>user</cp:lastModifiedBy>
  <cp:revision>392</cp:revision>
  <dcterms:created xsi:type="dcterms:W3CDTF">2013-08-02T08:37:47Z</dcterms:created>
  <dcterms:modified xsi:type="dcterms:W3CDTF">2021-10-04T07:56:56Z</dcterms:modified>
</cp:coreProperties>
</file>