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5" r:id="rId5"/>
    <p:sldId id="267" r:id="rId6"/>
    <p:sldId id="268" r:id="rId7"/>
    <p:sldId id="269" r:id="rId8"/>
    <p:sldId id="271" r:id="rId9"/>
    <p:sldId id="272" r:id="rId10"/>
    <p:sldId id="273" r:id="rId11"/>
    <p:sldId id="274" r:id="rId12"/>
    <p:sldId id="276" r:id="rId13"/>
    <p:sldId id="278" r:id="rId14"/>
    <p:sldId id="279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FE2EB-6887-427E-AB5B-72143D5D2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03E5F0-F535-42F5-A6E9-A04D572615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23DB3-95D2-4E6B-9CD6-7053B089A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C287-EEC5-459C-8A46-6B7DF126D116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90316-D7A0-48AD-B479-DAE35C44C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2CA29-E3C3-43F4-B255-654FD6718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8296-3E38-4011-9852-563562D72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8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0E5FF-621F-4DD8-AAEB-68603C5B8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8ED5A0-5852-440D-8B3D-77EC959A1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F24F5-6CD3-4135-8709-1CB83FDE0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C287-EEC5-459C-8A46-6B7DF126D116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8A16A-50DC-40AA-A029-8636BC1A1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0202F-4DA8-4BC2-B09F-8AC2955A8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8296-3E38-4011-9852-563562D72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85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2F7960-220C-4A5A-B7BC-C4D2BB39CD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4B50C5-1539-4BC8-A744-EC34192672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66066-4EE4-46AC-A1FE-DBE28D08D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C287-EEC5-459C-8A46-6B7DF126D116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41320-0FA2-466C-8C39-4958F01BE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09227-14B1-4E7A-9D8E-B18D0DFDA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8296-3E38-4011-9852-563562D72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4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BF078-F2AC-473D-871D-2B2204162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D9B0A-DA06-495D-BB31-B922C0ADE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590F2-E830-40F2-AA44-9F48B78E4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C287-EEC5-459C-8A46-6B7DF126D116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FBF4F-E551-402C-BF2C-97C50BB68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3D8C1-3F0E-4C02-9E5B-A9E9FFE56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8296-3E38-4011-9852-563562D72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4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E3B98-6090-4670-BBBA-B0621E5FE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C7C3D-6232-4BD7-AC80-640696387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0BC1C-1CFD-468B-A780-B4F4A2409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C287-EEC5-459C-8A46-6B7DF126D116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8953F-8359-4921-B46A-0672B25CB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0C707-820F-457A-B6B2-0F5BCC0BB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8296-3E38-4011-9852-563562D72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20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11CE8-8097-4257-9B88-A6E82CBDC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9EB19-8FC1-4DF5-81D2-03E1108A20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B2780-0D03-48BD-B379-1EA91573F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0E9D57-F798-48A0-B84A-7E1D362EB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C287-EEC5-459C-8A46-6B7DF126D116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688359-890D-4E3B-83AC-CDF977722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8EEDBC-2136-48F4-95F8-7426E6A7A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8296-3E38-4011-9852-563562D72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2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44BCF-906A-410C-A976-5B50988EC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2CC24-8160-4B87-82E1-3F036963D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115F24-F930-4355-8E55-B3ED4609C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9BD394-D423-416C-8FFB-FC6114257C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FAA91E-F5CC-40A1-8A00-46EB33B693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D4B46F-7E68-4C3C-B31F-BAEAFF393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C287-EEC5-459C-8A46-6B7DF126D116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AC1C29-DC51-4D09-9F5F-6F0E7F95D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13C6E9-900D-48FA-BF57-F1FDA9DCD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8296-3E38-4011-9852-563562D72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92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9D105-8875-43DB-99DC-5A7102690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A48B6E-A6CB-4F36-8884-9020EC9E8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C287-EEC5-459C-8A46-6B7DF126D116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2E8D6-CBC7-48BA-944B-82BF7498E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344760-E960-4C77-B330-B81BC292C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8296-3E38-4011-9852-563562D72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62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0B00BF-3B11-4FB2-AADE-DEE2C5E43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C287-EEC5-459C-8A46-6B7DF126D116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849D2B-9D55-4716-9453-D1501E152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DBFE2-7522-42B4-B06D-EB76FA466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8296-3E38-4011-9852-563562D72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7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6C9D8-8D39-471A-A2E3-DF17AF8F0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3AAA-FE17-41F5-8E26-196C22EFB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E38D7-7F3A-4E77-BBFB-35F6F3D2C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3BB37-D441-4246-A95E-10DDA4E7F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C287-EEC5-459C-8A46-6B7DF126D116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640E4E-DB93-4BEE-A9BA-63D299B89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D11B3B-7742-428F-BD2B-98D79D9E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8296-3E38-4011-9852-563562D72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03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34856-5D95-400C-B16B-0A972C12B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04C0B8-EA0F-49CF-9548-11FE3E733D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BE4869-66F4-454A-9795-2A05A7A23B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18DA8-AEAB-4967-ADE9-0DCA42BA0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C287-EEC5-459C-8A46-6B7DF126D116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1431D-F304-4142-8A9D-DB8E80F3B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AAEFF5-5121-4D6F-9FE2-263BF135A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8296-3E38-4011-9852-563562D72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26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477784-2707-4269-AE8B-879CFFC14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1D6D8-047F-4F65-9247-D74DB9F55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B6DE-98D8-4319-B445-CCE9C73EA5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9C287-EEC5-459C-8A46-6B7DF126D116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8D847-5023-4197-819D-13753AA68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50A47-C2D9-4DB3-B4C8-B2232BEE1D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28296-3E38-4011-9852-563562D72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2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7E26D-70EA-4DF2-A43C-0E5DC619A9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61751"/>
          </a:xfrm>
        </p:spPr>
        <p:txBody>
          <a:bodyPr/>
          <a:lstStyle/>
          <a:p>
            <a:r>
              <a:rPr lang="en-US" b="1" dirty="0"/>
              <a:t>PENAWARAN (SUPPLY)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5A95E0-0C5C-418D-AE5A-A0EFC03E0D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19"/>
          <a:stretch/>
        </p:blipFill>
        <p:spPr>
          <a:xfrm>
            <a:off x="2601532" y="3142446"/>
            <a:ext cx="7057623" cy="271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43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/>
          <p:cNvCxnSpPr/>
          <p:nvPr/>
        </p:nvCxnSpPr>
        <p:spPr>
          <a:xfrm>
            <a:off x="4852814" y="3121918"/>
            <a:ext cx="2736304" cy="936104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778" y="2658734"/>
            <a:ext cx="6376375" cy="415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9800" y="1169750"/>
            <a:ext cx="31761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en-US" sz="2500" dirty="0" err="1">
                <a:solidFill>
                  <a:schemeClr val="accent6">
                    <a:lumMod val="75000"/>
                  </a:schemeClr>
                </a:solidFill>
              </a:rPr>
              <a:t>Permintaan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75000"/>
                  </a:schemeClr>
                </a:solidFill>
              </a:rPr>
              <a:t>Elastis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8044" y="764704"/>
            <a:ext cx="44020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500" b="1" dirty="0" err="1"/>
              <a:t>Jenis</a:t>
            </a:r>
            <a:r>
              <a:rPr lang="en-US" sz="2500" b="1" dirty="0"/>
              <a:t> </a:t>
            </a:r>
            <a:r>
              <a:rPr lang="en-US" sz="2500" b="1" dirty="0" err="1"/>
              <a:t>Elastisitas</a:t>
            </a:r>
            <a:r>
              <a:rPr lang="en-US" sz="2500" b="1" dirty="0"/>
              <a:t> </a:t>
            </a:r>
            <a:r>
              <a:rPr lang="en-US" sz="2500" b="1" dirty="0" err="1"/>
              <a:t>Permintaan</a:t>
            </a:r>
            <a:endParaRPr lang="en-US" sz="25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64506" y="1526457"/>
            <a:ext cx="74966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500" dirty="0"/>
              <a:t>Permintaan disebut elastis jika persentase perubahan permintaan lebih besar </a:t>
            </a:r>
            <a:r>
              <a:rPr lang="en-US" sz="2500" dirty="0" err="1"/>
              <a:t>daripada</a:t>
            </a:r>
            <a:r>
              <a:rPr lang="en-US" sz="2500" dirty="0"/>
              <a:t> </a:t>
            </a:r>
            <a:r>
              <a:rPr lang="en-US" sz="2500" dirty="0" err="1"/>
              <a:t>persentase</a:t>
            </a:r>
            <a:r>
              <a:rPr lang="en-US" sz="2500" dirty="0"/>
              <a:t> </a:t>
            </a:r>
            <a:r>
              <a:rPr lang="en-US" sz="2500" dirty="0" err="1"/>
              <a:t>perubahan</a:t>
            </a:r>
            <a:r>
              <a:rPr lang="en-US" sz="2500" dirty="0"/>
              <a:t> </a:t>
            </a:r>
            <a:r>
              <a:rPr lang="en-US" sz="2500" dirty="0" err="1"/>
              <a:t>harga</a:t>
            </a:r>
            <a:r>
              <a:rPr lang="en-US" sz="2500" dirty="0"/>
              <a:t>.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08168" y="2623304"/>
          <a:ext cx="2592288" cy="1381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38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3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Harga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Kuantitas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yang </a:t>
                      </a:r>
                      <a:r>
                        <a:rPr lang="en-US" dirty="0" err="1"/>
                        <a:t>diminta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930299" y="3252669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Rp5</a:t>
            </a:r>
          </a:p>
        </p:txBody>
      </p:sp>
      <p:sp>
        <p:nvSpPr>
          <p:cNvPr id="9" name="Rectangle 8"/>
          <p:cNvSpPr/>
          <p:nvPr/>
        </p:nvSpPr>
        <p:spPr>
          <a:xfrm>
            <a:off x="7932415" y="3622001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Rp6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072991" y="3276942"/>
            <a:ext cx="854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10 unit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78989" y="3632151"/>
            <a:ext cx="737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7 unit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6920746" y="3816818"/>
            <a:ext cx="0" cy="220447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613716" y="3437335"/>
            <a:ext cx="0" cy="256706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567608" y="3393791"/>
            <a:ext cx="3035222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534950" y="3832584"/>
            <a:ext cx="4385796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5533786" y="2980410"/>
            <a:ext cx="706230" cy="501006"/>
            <a:chOff x="4179492" y="4881734"/>
            <a:chExt cx="706230" cy="501006"/>
          </a:xfrm>
        </p:grpSpPr>
        <p:sp>
          <p:nvSpPr>
            <p:cNvPr id="40" name="Oval 39"/>
            <p:cNvSpPr/>
            <p:nvPr/>
          </p:nvSpPr>
          <p:spPr>
            <a:xfrm>
              <a:off x="4179492" y="5211018"/>
              <a:ext cx="171722" cy="1717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55228" y="4881734"/>
              <a:ext cx="63049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i="1" dirty="0">
                  <a:solidFill>
                    <a:prstClr val="black"/>
                  </a:solidFill>
                </a:rPr>
                <a:t>E</a:t>
              </a:r>
              <a:r>
                <a:rPr lang="en-US" sz="2500" b="1" i="1" baseline="-25000" dirty="0">
                  <a:solidFill>
                    <a:prstClr val="black"/>
                  </a:solidFill>
                </a:rPr>
                <a:t>1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844545" y="3406390"/>
            <a:ext cx="390983" cy="501006"/>
            <a:chOff x="4179492" y="4881734"/>
            <a:chExt cx="390983" cy="501006"/>
          </a:xfrm>
        </p:grpSpPr>
        <p:sp>
          <p:nvSpPr>
            <p:cNvPr id="43" name="Oval 42"/>
            <p:cNvSpPr/>
            <p:nvPr/>
          </p:nvSpPr>
          <p:spPr>
            <a:xfrm>
              <a:off x="4179492" y="5211018"/>
              <a:ext cx="171722" cy="1717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255228" y="4881734"/>
              <a:ext cx="31524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i="1" dirty="0">
                  <a:solidFill>
                    <a:prstClr val="black"/>
                  </a:solidFill>
                </a:rPr>
                <a:t>E</a:t>
              </a:r>
              <a:endParaRPr lang="en-US" sz="2500" b="1" i="1" baseline="-25000" dirty="0">
                <a:solidFill>
                  <a:prstClr val="black"/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7503502" y="3904593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D</a:t>
            </a:r>
            <a:endParaRPr lang="en-US" sz="2400" dirty="0"/>
          </a:p>
        </p:txBody>
      </p:sp>
      <p:sp>
        <p:nvSpPr>
          <p:cNvPr id="53" name="Line Callout 2 52"/>
          <p:cNvSpPr/>
          <p:nvPr/>
        </p:nvSpPr>
        <p:spPr>
          <a:xfrm rot="10800000" flipH="1" flipV="1">
            <a:off x="8286176" y="4627783"/>
            <a:ext cx="1986288" cy="1443741"/>
          </a:xfrm>
          <a:prstGeom prst="borderCallout2">
            <a:avLst>
              <a:gd name="adj1" fmla="val 48910"/>
              <a:gd name="adj2" fmla="val -5044"/>
              <a:gd name="adj3" fmla="val 48910"/>
              <a:gd name="adj4" fmla="val -22147"/>
              <a:gd name="adj5" fmla="val -34529"/>
              <a:gd name="adj6" fmla="val -47215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>
                <a:solidFill>
                  <a:schemeClr val="tx1"/>
                </a:solidFill>
              </a:rPr>
              <a:t>Pada permintaan elastis, kurva </a:t>
            </a:r>
            <a:r>
              <a:rPr lang="en-US" dirty="0" err="1">
                <a:solidFill>
                  <a:schemeClr val="tx1"/>
                </a:solidFill>
              </a:rPr>
              <a:t>permintaannya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cenderung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landai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515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3" grpId="0"/>
      <p:bldP spid="14" grpId="0"/>
      <p:bldP spid="51" grpId="0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778" y="2658734"/>
            <a:ext cx="6376375" cy="415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9800" y="817687"/>
            <a:ext cx="42130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 startAt="2"/>
            </a:pPr>
            <a:r>
              <a:rPr lang="en-US" sz="2500" dirty="0" err="1">
                <a:solidFill>
                  <a:schemeClr val="accent6">
                    <a:lumMod val="75000"/>
                  </a:schemeClr>
                </a:solidFill>
              </a:rPr>
              <a:t>Permintaan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75000"/>
                  </a:schemeClr>
                </a:solidFill>
              </a:rPr>
              <a:t>Inelastis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4506" y="1199074"/>
            <a:ext cx="7496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500" dirty="0"/>
              <a:t>Permintaan disebut inelastis jika </a:t>
            </a:r>
            <a:r>
              <a:rPr lang="en-US" sz="2500" dirty="0" err="1"/>
              <a:t>perubahan</a:t>
            </a:r>
            <a:r>
              <a:rPr lang="en-US" sz="2500" dirty="0"/>
              <a:t> </a:t>
            </a:r>
            <a:r>
              <a:rPr lang="en-US" sz="2500" dirty="0" err="1"/>
              <a:t>permintaan</a:t>
            </a:r>
            <a:r>
              <a:rPr lang="en-US" sz="2500" dirty="0"/>
              <a:t> </a:t>
            </a:r>
            <a:r>
              <a:rPr lang="en-US" sz="2500" dirty="0" err="1"/>
              <a:t>lebih</a:t>
            </a:r>
            <a:r>
              <a:rPr lang="en-US" sz="2500" dirty="0"/>
              <a:t> </a:t>
            </a:r>
            <a:r>
              <a:rPr lang="en-US" sz="2500" dirty="0" err="1"/>
              <a:t>kecil</a:t>
            </a:r>
            <a:r>
              <a:rPr lang="en-US" sz="2500" dirty="0"/>
              <a:t> </a:t>
            </a:r>
            <a:r>
              <a:rPr lang="en-US" sz="2500" dirty="0" err="1"/>
              <a:t>daripada</a:t>
            </a:r>
            <a:r>
              <a:rPr lang="en-US" sz="2500" dirty="0"/>
              <a:t> </a:t>
            </a:r>
            <a:r>
              <a:rPr lang="en-US" sz="2500" dirty="0" err="1"/>
              <a:t>persentase</a:t>
            </a:r>
            <a:r>
              <a:rPr lang="en-US" sz="2500" dirty="0"/>
              <a:t> </a:t>
            </a:r>
            <a:r>
              <a:rPr lang="en-US" sz="2500" dirty="0" err="1"/>
              <a:t>perubahan</a:t>
            </a:r>
            <a:r>
              <a:rPr lang="en-US" sz="2500" dirty="0"/>
              <a:t> </a:t>
            </a:r>
            <a:r>
              <a:rPr lang="en-US" sz="2500" dirty="0" err="1"/>
              <a:t>harga</a:t>
            </a:r>
            <a:r>
              <a:rPr lang="en-US" sz="2500" dirty="0"/>
              <a:t>.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779504" y="2691393"/>
            <a:ext cx="1767542" cy="1707523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608168" y="2204864"/>
          <a:ext cx="2592288" cy="1381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38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3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Harga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Kuantitas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yang </a:t>
                      </a:r>
                      <a:r>
                        <a:rPr lang="en-US" dirty="0" err="1"/>
                        <a:t>diminta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930299" y="2834229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Rp5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932415" y="3203561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Rp6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072991" y="2858502"/>
            <a:ext cx="854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10 unit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78989" y="3213711"/>
            <a:ext cx="737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9 unit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920746" y="3816818"/>
            <a:ext cx="0" cy="220447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517162" y="3437335"/>
            <a:ext cx="0" cy="256706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67608" y="3393791"/>
            <a:ext cx="3949554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534950" y="3832584"/>
            <a:ext cx="4385796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6437232" y="2980410"/>
            <a:ext cx="706230" cy="501006"/>
            <a:chOff x="4179492" y="4881734"/>
            <a:chExt cx="706230" cy="501006"/>
          </a:xfrm>
        </p:grpSpPr>
        <p:sp>
          <p:nvSpPr>
            <p:cNvPr id="19" name="Oval 18"/>
            <p:cNvSpPr/>
            <p:nvPr/>
          </p:nvSpPr>
          <p:spPr>
            <a:xfrm>
              <a:off x="4179492" y="5211018"/>
              <a:ext cx="171722" cy="1717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55228" y="4881734"/>
              <a:ext cx="63049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i="1" dirty="0">
                  <a:solidFill>
                    <a:prstClr val="black"/>
                  </a:solidFill>
                </a:rPr>
                <a:t>E</a:t>
              </a:r>
              <a:r>
                <a:rPr lang="en-US" sz="2500" b="1" i="1" baseline="-25000" dirty="0">
                  <a:solidFill>
                    <a:prstClr val="black"/>
                  </a:solidFill>
                </a:rPr>
                <a:t>1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844545" y="3406390"/>
            <a:ext cx="390983" cy="501006"/>
            <a:chOff x="4179492" y="4881734"/>
            <a:chExt cx="390983" cy="501006"/>
          </a:xfrm>
        </p:grpSpPr>
        <p:sp>
          <p:nvSpPr>
            <p:cNvPr id="22" name="Oval 21"/>
            <p:cNvSpPr/>
            <p:nvPr/>
          </p:nvSpPr>
          <p:spPr>
            <a:xfrm>
              <a:off x="4179492" y="5211018"/>
              <a:ext cx="171722" cy="1717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55228" y="4881734"/>
              <a:ext cx="31524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i="1" dirty="0">
                  <a:solidFill>
                    <a:prstClr val="black"/>
                  </a:solidFill>
                </a:rPr>
                <a:t>E</a:t>
              </a:r>
              <a:endParaRPr lang="en-US" sz="2500" b="1" i="1" baseline="-25000" dirty="0">
                <a:solidFill>
                  <a:prstClr val="black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492616" y="418058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D</a:t>
            </a:r>
            <a:endParaRPr lang="en-US" sz="2400" dirty="0"/>
          </a:p>
        </p:txBody>
      </p:sp>
      <p:sp>
        <p:nvSpPr>
          <p:cNvPr id="25" name="Line Callout 2 24"/>
          <p:cNvSpPr/>
          <p:nvPr/>
        </p:nvSpPr>
        <p:spPr>
          <a:xfrm rot="10800000" flipH="1" flipV="1">
            <a:off x="8286176" y="4627783"/>
            <a:ext cx="1986288" cy="1443741"/>
          </a:xfrm>
          <a:prstGeom prst="borderCallout2">
            <a:avLst>
              <a:gd name="adj1" fmla="val 48910"/>
              <a:gd name="adj2" fmla="val -5044"/>
              <a:gd name="adj3" fmla="val 48910"/>
              <a:gd name="adj4" fmla="val -22147"/>
              <a:gd name="adj5" fmla="val -9647"/>
              <a:gd name="adj6" fmla="val -38446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>
                <a:solidFill>
                  <a:schemeClr val="tx1"/>
                </a:solidFill>
              </a:rPr>
              <a:t>Pada permintaan inelastis, kurva </a:t>
            </a:r>
            <a:r>
              <a:rPr lang="en-US" dirty="0" err="1">
                <a:solidFill>
                  <a:schemeClr val="tx1"/>
                </a:solidFill>
              </a:rPr>
              <a:t>permintaannya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cenderung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lebih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tajam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87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1" grpId="0"/>
      <p:bldP spid="12" grpId="0"/>
      <p:bldP spid="13" grpId="0"/>
      <p:bldP spid="24" grpId="0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9800" y="817687"/>
            <a:ext cx="46162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 startAt="4"/>
            </a:pPr>
            <a:r>
              <a:rPr lang="en-US" sz="2500" dirty="0" err="1">
                <a:solidFill>
                  <a:schemeClr val="accent6">
                    <a:lumMod val="75000"/>
                  </a:schemeClr>
                </a:solidFill>
              </a:rPr>
              <a:t>Permintaan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75000"/>
                  </a:schemeClr>
                </a:solidFill>
              </a:rPr>
              <a:t>Elastis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75000"/>
                  </a:schemeClr>
                </a:solidFill>
              </a:rPr>
              <a:t>Sempurna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4506" y="1199074"/>
            <a:ext cx="7496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500" dirty="0"/>
              <a:t>Permintaan disebut elastis sempurna jika koefisien elastisitas </a:t>
            </a:r>
            <a:r>
              <a:rPr lang="sv-SE" sz="2500" dirty="0"/>
              <a:t>permintaannya sama dengan tak terhingga. 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92" y="1916832"/>
            <a:ext cx="5345545" cy="50688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567608" y="4149080"/>
            <a:ext cx="3845198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45154" y="393513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D</a:t>
            </a:r>
            <a:endParaRPr lang="en-US" sz="2400" dirty="0"/>
          </a:p>
        </p:txBody>
      </p:sp>
      <p:sp>
        <p:nvSpPr>
          <p:cNvPr id="12" name="Line Callout 2 11"/>
          <p:cNvSpPr/>
          <p:nvPr/>
        </p:nvSpPr>
        <p:spPr>
          <a:xfrm rot="10800000" flipH="1" flipV="1">
            <a:off x="7176120" y="4941169"/>
            <a:ext cx="2984986" cy="1155709"/>
          </a:xfrm>
          <a:prstGeom prst="borderCallout2">
            <a:avLst>
              <a:gd name="adj1" fmla="val 48910"/>
              <a:gd name="adj2" fmla="val -5044"/>
              <a:gd name="adj3" fmla="val 48910"/>
              <a:gd name="adj4" fmla="val -22147"/>
              <a:gd name="adj5" fmla="val -59961"/>
              <a:gd name="adj6" fmla="val -49038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>
                <a:solidFill>
                  <a:schemeClr val="tx1"/>
                </a:solidFill>
              </a:rPr>
              <a:t>Kurva permintaan </a:t>
            </a:r>
            <a:r>
              <a:rPr lang="en-US" dirty="0" err="1">
                <a:solidFill>
                  <a:schemeClr val="tx1"/>
                </a:solidFill>
              </a:rPr>
              <a:t>elastis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sempurna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berbentuk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garis</a:t>
            </a:r>
            <a:r>
              <a:rPr lang="en-US" dirty="0">
                <a:solidFill>
                  <a:schemeClr val="tx1"/>
                </a:solidFill>
              </a:rPr>
              <a:t> horizontal.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9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520649" y="2429885"/>
            <a:ext cx="5300896" cy="4453437"/>
            <a:chOff x="-3351" y="2429884"/>
            <a:chExt cx="5300896" cy="4453437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403"/>
            <a:stretch/>
          </p:blipFill>
          <p:spPr>
            <a:xfrm>
              <a:off x="-3351" y="2429884"/>
              <a:ext cx="5300896" cy="443123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81" t="90295" r="42372" b="816"/>
            <a:stretch/>
          </p:blipFill>
          <p:spPr>
            <a:xfrm>
              <a:off x="1787958" y="6453336"/>
              <a:ext cx="983162" cy="429985"/>
            </a:xfrm>
            <a:prstGeom prst="rect">
              <a:avLst/>
            </a:prstGeom>
          </p:spPr>
        </p:pic>
      </p:grpSp>
      <p:cxnSp>
        <p:nvCxnSpPr>
          <p:cNvPr id="20" name="Straight Connector 19"/>
          <p:cNvCxnSpPr/>
          <p:nvPr/>
        </p:nvCxnSpPr>
        <p:spPr>
          <a:xfrm>
            <a:off x="2329812" y="4087958"/>
            <a:ext cx="2656604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364968" y="4581128"/>
            <a:ext cx="2621448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99800" y="817687"/>
            <a:ext cx="54083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 startAt="4"/>
            </a:pPr>
            <a:r>
              <a:rPr lang="en-US" sz="2500" dirty="0" err="1">
                <a:solidFill>
                  <a:schemeClr val="accent6">
                    <a:lumMod val="75000"/>
                  </a:schemeClr>
                </a:solidFill>
              </a:rPr>
              <a:t>Permintaan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75000"/>
                  </a:schemeClr>
                </a:solidFill>
              </a:rPr>
              <a:t>Inelastis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75000"/>
                  </a:schemeClr>
                </a:solidFill>
              </a:rPr>
              <a:t>Sempurna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4506" y="1199074"/>
            <a:ext cx="7496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500" dirty="0"/>
              <a:t>Permintaan disebut inelastis sempurna jika koefisien elastisitas </a:t>
            </a:r>
            <a:r>
              <a:rPr lang="sv-SE" sz="2500" dirty="0"/>
              <a:t>permintaannya nol. Hal ini terjadi karena berapa pun harga berubah, </a:t>
            </a:r>
            <a:r>
              <a:rPr lang="en-US" sz="2500" dirty="0" err="1"/>
              <a:t>kuantitas</a:t>
            </a:r>
            <a:r>
              <a:rPr lang="en-US" sz="2500" dirty="0"/>
              <a:t> yang </a:t>
            </a:r>
            <a:r>
              <a:rPr lang="en-US" sz="2500" dirty="0" err="1"/>
              <a:t>diminta</a:t>
            </a:r>
            <a:r>
              <a:rPr lang="en-US" sz="2500" dirty="0"/>
              <a:t> </a:t>
            </a:r>
            <a:r>
              <a:rPr lang="en-US" sz="2500" dirty="0" err="1"/>
              <a:t>tetap</a:t>
            </a:r>
            <a:r>
              <a:rPr lang="en-US" sz="2500" dirty="0"/>
              <a:t> </a:t>
            </a:r>
            <a:r>
              <a:rPr lang="en-US" sz="2500" dirty="0" err="1"/>
              <a:t>tidak</a:t>
            </a:r>
            <a:r>
              <a:rPr lang="en-US" sz="2500" dirty="0"/>
              <a:t> </a:t>
            </a:r>
            <a:r>
              <a:rPr lang="en-US" sz="2500" dirty="0" err="1"/>
              <a:t>berubah</a:t>
            </a:r>
            <a:r>
              <a:rPr lang="en-US" sz="2500" dirty="0"/>
              <a:t>.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986416" y="2963044"/>
            <a:ext cx="0" cy="3528392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7608168" y="2623304"/>
          <a:ext cx="2592288" cy="1381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38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3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Harga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Kuantitas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yang </a:t>
                      </a:r>
                      <a:r>
                        <a:rPr lang="en-US" dirty="0" err="1"/>
                        <a:t>diminta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7930299" y="3252669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Rp5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932415" y="3622001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Rp7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31501" y="3276942"/>
            <a:ext cx="737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8 unit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135445" y="3632151"/>
            <a:ext cx="737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8 unit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4905211" y="4000695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911441" y="4495549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42872" y="2657101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D</a:t>
            </a:r>
            <a:endParaRPr lang="en-US" sz="2400" dirty="0"/>
          </a:p>
        </p:txBody>
      </p:sp>
      <p:sp>
        <p:nvSpPr>
          <p:cNvPr id="40" name="Line Callout 2 39"/>
          <p:cNvSpPr/>
          <p:nvPr/>
        </p:nvSpPr>
        <p:spPr>
          <a:xfrm rot="10800000" flipH="1" flipV="1">
            <a:off x="7176120" y="4941169"/>
            <a:ext cx="2984986" cy="1155709"/>
          </a:xfrm>
          <a:prstGeom prst="borderCallout2">
            <a:avLst>
              <a:gd name="adj1" fmla="val 48910"/>
              <a:gd name="adj2" fmla="val -5044"/>
              <a:gd name="adj3" fmla="val 48910"/>
              <a:gd name="adj4" fmla="val -22147"/>
              <a:gd name="adj5" fmla="val -144105"/>
              <a:gd name="adj6" fmla="val -70433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>
                <a:solidFill>
                  <a:schemeClr val="tx1"/>
                </a:solidFill>
              </a:rPr>
              <a:t>Kurva permintaan in</a:t>
            </a:r>
            <a:r>
              <a:rPr lang="en-US" dirty="0" err="1">
                <a:solidFill>
                  <a:schemeClr val="tx1"/>
                </a:solidFill>
              </a:rPr>
              <a:t>elastis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sempurna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berbentuk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garis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vertikal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50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15" grpId="0"/>
      <p:bldP spid="16" grpId="0"/>
      <p:bldP spid="17" grpId="0"/>
      <p:bldP spid="23" grpId="0" animBg="1"/>
      <p:bldP spid="26" grpId="0" animBg="1"/>
      <p:bldP spid="28" grpId="0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98043" y="2726301"/>
            <a:ext cx="8469958" cy="4126424"/>
            <a:chOff x="674043" y="2726301"/>
            <a:chExt cx="8469958" cy="41264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5385" y="2726301"/>
              <a:ext cx="7368616" cy="412642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74043" y="4800197"/>
              <a:ext cx="3177877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dirty="0"/>
                <a:t>Garam adalah salah satu contoh </a:t>
              </a:r>
              <a:r>
                <a:rPr lang="en-US" dirty="0" err="1"/>
                <a:t>barang</a:t>
              </a:r>
              <a:r>
                <a:rPr lang="en-US" dirty="0"/>
                <a:t> yang </a:t>
              </a:r>
              <a:r>
                <a:rPr lang="en-US" dirty="0" err="1"/>
                <a:t>tidak</a:t>
              </a:r>
              <a:r>
                <a:rPr lang="en-US" dirty="0"/>
                <a:t> </a:t>
              </a:r>
              <a:r>
                <a:rPr lang="en-US" dirty="0" err="1"/>
                <a:t>memiliki</a:t>
              </a:r>
              <a:r>
                <a:rPr lang="en-US" dirty="0"/>
                <a:t> </a:t>
              </a:r>
              <a:r>
                <a:rPr lang="en-US" dirty="0" err="1"/>
                <a:t>barang</a:t>
              </a:r>
              <a:r>
                <a:rPr lang="en-US" dirty="0"/>
                <a:t> </a:t>
              </a:r>
              <a:r>
                <a:rPr lang="en-US" dirty="0" err="1"/>
                <a:t>substitusi</a:t>
              </a:r>
              <a:r>
                <a:rPr lang="en-US" dirty="0"/>
                <a:t>, </a:t>
              </a:r>
              <a:r>
                <a:rPr lang="en-US" dirty="0" err="1"/>
                <a:t>sehingga</a:t>
              </a:r>
              <a:r>
                <a:rPr lang="en-US" dirty="0"/>
                <a:t> </a:t>
              </a:r>
              <a:r>
                <a:rPr lang="en-US" dirty="0" err="1"/>
                <a:t>permintaan</a:t>
              </a:r>
              <a:r>
                <a:rPr lang="en-US" dirty="0"/>
                <a:t> </a:t>
              </a:r>
              <a:r>
                <a:rPr lang="en-US" dirty="0" err="1"/>
                <a:t>garam</a:t>
              </a:r>
              <a:r>
                <a:rPr lang="en-US" dirty="0"/>
                <a:t> </a:t>
              </a:r>
              <a:r>
                <a:rPr lang="en-US" dirty="0" err="1"/>
                <a:t>bersifat</a:t>
              </a:r>
              <a:r>
                <a:rPr lang="en-US" dirty="0"/>
                <a:t> </a:t>
              </a:r>
              <a:r>
                <a:rPr lang="en-US" dirty="0" err="1"/>
                <a:t>kurang</a:t>
              </a:r>
              <a:r>
                <a:rPr lang="en-US" dirty="0"/>
                <a:t> </a:t>
              </a:r>
              <a:r>
                <a:rPr lang="en-US" dirty="0" err="1"/>
                <a:t>elastis</a:t>
              </a:r>
              <a:r>
                <a:rPr lang="en-US" dirty="0"/>
                <a:t>.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198044" y="980728"/>
            <a:ext cx="83624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500" b="1" dirty="0" err="1"/>
              <a:t>Faktor-Faktor</a:t>
            </a:r>
            <a:r>
              <a:rPr lang="en-US" sz="2500" b="1" dirty="0"/>
              <a:t> yang </a:t>
            </a:r>
            <a:r>
              <a:rPr lang="en-US" sz="2500" b="1" dirty="0" err="1"/>
              <a:t>Memengaruhi</a:t>
            </a:r>
            <a:r>
              <a:rPr lang="en-US" sz="2500" b="1" dirty="0"/>
              <a:t> </a:t>
            </a:r>
            <a:r>
              <a:rPr lang="en-US" sz="2500" b="1" dirty="0" err="1"/>
              <a:t>Elastisitas</a:t>
            </a:r>
            <a:r>
              <a:rPr lang="en-US" sz="2500" b="1" dirty="0"/>
              <a:t> </a:t>
            </a:r>
            <a:r>
              <a:rPr lang="en-US" sz="2500" b="1" dirty="0" err="1"/>
              <a:t>Permintaan</a:t>
            </a:r>
            <a:endParaRPr lang="en-US" sz="2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07568" y="1507719"/>
            <a:ext cx="75608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500" dirty="0" err="1"/>
              <a:t>ketersediaan</a:t>
            </a:r>
            <a:r>
              <a:rPr lang="en-US" sz="2500" dirty="0"/>
              <a:t> </a:t>
            </a:r>
            <a:r>
              <a:rPr lang="en-US" sz="2500" dirty="0" err="1"/>
              <a:t>barang</a:t>
            </a:r>
            <a:r>
              <a:rPr lang="en-US" sz="2500" dirty="0"/>
              <a:t> </a:t>
            </a:r>
            <a:r>
              <a:rPr lang="en-US" sz="2500" dirty="0" err="1"/>
              <a:t>substitusi</a:t>
            </a:r>
            <a:r>
              <a:rPr lang="en-US" sz="2500" dirty="0"/>
              <a:t>,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500" dirty="0" err="1"/>
              <a:t>proporsi</a:t>
            </a:r>
            <a:r>
              <a:rPr lang="en-US" sz="2500" dirty="0"/>
              <a:t> </a:t>
            </a:r>
            <a:r>
              <a:rPr lang="en-US" sz="2500" dirty="0" err="1"/>
              <a:t>pendapatan</a:t>
            </a:r>
            <a:r>
              <a:rPr lang="en-US" sz="2500" dirty="0"/>
              <a:t> yang </a:t>
            </a:r>
            <a:r>
              <a:rPr lang="en-US" sz="2500" dirty="0" err="1"/>
              <a:t>dibelanjakan</a:t>
            </a:r>
            <a:r>
              <a:rPr lang="en-US" sz="2500" dirty="0"/>
              <a:t> </a:t>
            </a:r>
            <a:r>
              <a:rPr lang="en-US" sz="2500" dirty="0" err="1"/>
              <a:t>untuk</a:t>
            </a:r>
            <a:r>
              <a:rPr lang="en-US" sz="2500" dirty="0"/>
              <a:t> </a:t>
            </a:r>
            <a:r>
              <a:rPr lang="en-US" sz="2500" dirty="0" err="1"/>
              <a:t>suatu</a:t>
            </a:r>
            <a:r>
              <a:rPr lang="en-US" sz="2500" dirty="0"/>
              <a:t> </a:t>
            </a:r>
            <a:r>
              <a:rPr lang="en-US" sz="2500" dirty="0" err="1"/>
              <a:t>barang</a:t>
            </a:r>
            <a:r>
              <a:rPr lang="en-US" sz="2500" dirty="0"/>
              <a:t>,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500" dirty="0" err="1"/>
              <a:t>kategori</a:t>
            </a:r>
            <a:r>
              <a:rPr lang="en-US" sz="2500" dirty="0"/>
              <a:t> </a:t>
            </a:r>
            <a:r>
              <a:rPr lang="en-US" sz="2500" dirty="0" err="1"/>
              <a:t>barang</a:t>
            </a:r>
            <a:r>
              <a:rPr lang="en-US" sz="2500" dirty="0"/>
              <a:t>: </a:t>
            </a:r>
            <a:r>
              <a:rPr lang="en-US" sz="2500" dirty="0" err="1"/>
              <a:t>kebutuhan</a:t>
            </a:r>
            <a:r>
              <a:rPr lang="en-US" sz="2500" dirty="0"/>
              <a:t> </a:t>
            </a:r>
            <a:r>
              <a:rPr lang="en-US" sz="2500" dirty="0" err="1"/>
              <a:t>pokok</a:t>
            </a:r>
            <a:r>
              <a:rPr lang="en-US" sz="2500" dirty="0"/>
              <a:t> </a:t>
            </a:r>
            <a:r>
              <a:rPr lang="en-US" sz="2500" dirty="0" err="1"/>
              <a:t>atau</a:t>
            </a:r>
            <a:r>
              <a:rPr lang="en-US" sz="2500" dirty="0"/>
              <a:t> </a:t>
            </a:r>
            <a:r>
              <a:rPr lang="en-US" sz="2500" dirty="0" err="1"/>
              <a:t>kebutuhan</a:t>
            </a:r>
            <a:r>
              <a:rPr lang="en-US" sz="2500" dirty="0"/>
              <a:t> </a:t>
            </a:r>
            <a:r>
              <a:rPr lang="en-US" sz="2500" dirty="0" err="1"/>
              <a:t>mewah</a:t>
            </a:r>
            <a:r>
              <a:rPr lang="en-US" sz="2500" dirty="0"/>
              <a:t>, </a:t>
            </a:r>
            <a:r>
              <a:rPr lang="en-US" sz="2500" dirty="0" err="1"/>
              <a:t>dan</a:t>
            </a:r>
            <a:endParaRPr lang="en-US" sz="2500" dirty="0"/>
          </a:p>
          <a:p>
            <a:pPr marL="342900" indent="-342900">
              <a:buFont typeface="Wingdings" pitchFamily="2" charset="2"/>
              <a:buChar char="q"/>
            </a:pPr>
            <a:r>
              <a:rPr lang="en-US" sz="2500" dirty="0" err="1"/>
              <a:t>keragaman</a:t>
            </a:r>
            <a:r>
              <a:rPr lang="en-US" sz="2500" dirty="0"/>
              <a:t> </a:t>
            </a:r>
            <a:r>
              <a:rPr lang="en-US" sz="2500" dirty="0" err="1"/>
              <a:t>penggunaan</a:t>
            </a:r>
            <a:r>
              <a:rPr lang="en-US" sz="2500" dirty="0"/>
              <a:t> </a:t>
            </a:r>
            <a:r>
              <a:rPr lang="en-US" sz="2500" dirty="0" err="1"/>
              <a:t>barang</a:t>
            </a:r>
            <a:r>
              <a:rPr lang="en-US" sz="2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205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31504" y="1689100"/>
            <a:ext cx="9036496" cy="5170810"/>
            <a:chOff x="107504" y="1689100"/>
            <a:chExt cx="9036496" cy="517081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6" t="5235" r="6732" b="19452"/>
            <a:stretch/>
          </p:blipFill>
          <p:spPr>
            <a:xfrm>
              <a:off x="1460500" y="1689100"/>
              <a:ext cx="7683500" cy="501119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07504" y="5936580"/>
              <a:ext cx="691276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Penawaran</a:t>
              </a:r>
              <a:r>
                <a:rPr lang="en-US" dirty="0"/>
                <a:t> gadget </a:t>
              </a:r>
            </a:p>
            <a:p>
              <a:r>
                <a:rPr lang="en-US" dirty="0" err="1"/>
                <a:t>bersifat</a:t>
              </a:r>
              <a:r>
                <a:rPr lang="en-US" dirty="0"/>
                <a:t> </a:t>
              </a:r>
              <a:r>
                <a:rPr lang="en-US" dirty="0" err="1"/>
                <a:t>elastis</a:t>
              </a:r>
              <a:r>
                <a:rPr lang="en-US" dirty="0"/>
                <a:t> </a:t>
              </a:r>
              <a:r>
                <a:rPr lang="sv-SE" dirty="0"/>
                <a:t>karena produsen dapat dengan cepat </a:t>
              </a:r>
            </a:p>
            <a:p>
              <a:r>
                <a:rPr lang="sv-SE" dirty="0"/>
                <a:t>menambah </a:t>
              </a:r>
              <a:r>
                <a:rPr lang="en-US" dirty="0" err="1"/>
                <a:t>produksi</a:t>
              </a:r>
              <a:r>
                <a:rPr lang="en-US" dirty="0"/>
                <a:t> </a:t>
              </a:r>
              <a:r>
                <a:rPr lang="en-US" dirty="0" err="1"/>
                <a:t>melalui</a:t>
              </a:r>
              <a:r>
                <a:rPr lang="en-US" dirty="0"/>
                <a:t> proses </a:t>
              </a:r>
              <a:r>
                <a:rPr lang="en-US" dirty="0" err="1"/>
                <a:t>produksi</a:t>
              </a:r>
              <a:r>
                <a:rPr lang="en-US" dirty="0"/>
                <a:t> yang modern.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054028" y="980728"/>
            <a:ext cx="5482133" cy="496104"/>
            <a:chOff x="530027" y="980728"/>
            <a:chExt cx="5482133" cy="4961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AFF"/>
                </a:clrFrom>
                <a:clrTo>
                  <a:srgbClr val="FBFA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27" y="991427"/>
              <a:ext cx="5482133" cy="48540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74043" y="980728"/>
              <a:ext cx="3781933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D.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Elastisitas</a:t>
              </a:r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Penawaran</a:t>
              </a:r>
              <a:endPara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99800" y="1988840"/>
            <a:ext cx="82166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/>
              <a:t>Elastisitas</a:t>
            </a:r>
            <a:r>
              <a:rPr lang="en-US" sz="2500" dirty="0"/>
              <a:t> </a:t>
            </a:r>
            <a:r>
              <a:rPr lang="en-US" sz="2500" dirty="0" err="1"/>
              <a:t>penawaran</a:t>
            </a:r>
            <a:r>
              <a:rPr lang="en-US" sz="2500" dirty="0"/>
              <a:t> </a:t>
            </a:r>
            <a:r>
              <a:rPr lang="en-US" sz="2500" dirty="0" err="1"/>
              <a:t>adalah</a:t>
            </a:r>
            <a:r>
              <a:rPr lang="en-US" sz="2500" dirty="0"/>
              <a:t> </a:t>
            </a:r>
            <a:r>
              <a:rPr lang="en-US" sz="2500" dirty="0" err="1"/>
              <a:t>sebuah</a:t>
            </a:r>
            <a:r>
              <a:rPr lang="en-US" sz="2500" dirty="0"/>
              <a:t> </a:t>
            </a:r>
            <a:r>
              <a:rPr lang="en-US" sz="2500" dirty="0" err="1"/>
              <a:t>ukuran</a:t>
            </a:r>
            <a:r>
              <a:rPr lang="en-US" sz="2500" dirty="0"/>
              <a:t> </a:t>
            </a:r>
            <a:r>
              <a:rPr lang="en-US" sz="2500" dirty="0" err="1"/>
              <a:t>seberapa</a:t>
            </a:r>
            <a:r>
              <a:rPr lang="en-US" sz="2500" dirty="0"/>
              <a:t> </a:t>
            </a:r>
            <a:r>
              <a:rPr lang="en-US" sz="2500" dirty="0" err="1"/>
              <a:t>besar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derajat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kepekaan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penawaran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/>
              <a:t>terhadap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perubahan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harga</a:t>
            </a:r>
            <a:r>
              <a:rPr lang="en-US" sz="2500" dirty="0"/>
              <a:t>.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8044" y="1583794"/>
            <a:ext cx="38580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500" b="1" dirty="0" err="1"/>
              <a:t>Pengertian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49316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9536" y="620689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Tujuan</a:t>
            </a:r>
            <a:r>
              <a:rPr lang="en-US" b="1" dirty="0"/>
              <a:t> </a:t>
            </a:r>
            <a:r>
              <a:rPr lang="en-US" b="1" dirty="0" err="1"/>
              <a:t>Pembelajaran</a:t>
            </a:r>
            <a:endParaRPr lang="en-US" b="1" dirty="0"/>
          </a:p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bab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Anda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:</a:t>
            </a:r>
          </a:p>
          <a:p>
            <a:r>
              <a:rPr lang="en-US" dirty="0"/>
              <a:t>●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penawaran</a:t>
            </a:r>
            <a:r>
              <a:rPr lang="en-US" dirty="0"/>
              <a:t>,</a:t>
            </a:r>
          </a:p>
          <a:p>
            <a:r>
              <a:rPr lang="en-US" dirty="0"/>
              <a:t>●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elastisitas</a:t>
            </a:r>
            <a:r>
              <a:rPr lang="en-US" dirty="0"/>
              <a:t> </a:t>
            </a:r>
            <a:r>
              <a:rPr lang="en-US" dirty="0" err="1"/>
              <a:t>permintaan</a:t>
            </a:r>
            <a:r>
              <a:rPr lang="en-US" dirty="0"/>
              <a:t>,</a:t>
            </a:r>
          </a:p>
          <a:p>
            <a:r>
              <a:rPr lang="en-US" dirty="0"/>
              <a:t>●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elastisitas</a:t>
            </a:r>
            <a:r>
              <a:rPr lang="en-US" dirty="0"/>
              <a:t> </a:t>
            </a:r>
            <a:r>
              <a:rPr lang="en-US" dirty="0" err="1"/>
              <a:t>penawaran</a:t>
            </a:r>
            <a:r>
              <a:rPr lang="en-US" dirty="0"/>
              <a:t>,</a:t>
            </a:r>
          </a:p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919536" y="3757538"/>
            <a:ext cx="8640960" cy="1111623"/>
            <a:chOff x="395536" y="3757537"/>
            <a:chExt cx="8640960" cy="1111623"/>
          </a:xfrm>
        </p:grpSpPr>
        <p:sp>
          <p:nvSpPr>
            <p:cNvPr id="5" name="Rectangle 4"/>
            <p:cNvSpPr/>
            <p:nvPr/>
          </p:nvSpPr>
          <p:spPr>
            <a:xfrm>
              <a:off x="395536" y="3757538"/>
              <a:ext cx="8640960" cy="111162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67544" y="4241084"/>
              <a:ext cx="8496944" cy="53378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chemeClr val="tx1"/>
                  </a:solidFill>
                </a:rPr>
                <a:t>Nilai-nilai</a:t>
              </a:r>
              <a:r>
                <a:rPr lang="en-US" dirty="0">
                  <a:solidFill>
                    <a:schemeClr val="tx1"/>
                  </a:solidFill>
                </a:rPr>
                <a:t> yang </a:t>
              </a:r>
              <a:r>
                <a:rPr lang="en-US" dirty="0" err="1">
                  <a:solidFill>
                    <a:schemeClr val="tx1"/>
                  </a:solidFill>
                </a:rPr>
                <a:t>dapat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dikembangkan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setelah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mempelajari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bab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ini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adalah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disiplin</a:t>
              </a:r>
              <a:r>
                <a:rPr lang="en-US" dirty="0">
                  <a:solidFill>
                    <a:schemeClr val="tx1"/>
                  </a:solidFill>
                </a:rPr>
                <a:t>, </a:t>
              </a:r>
              <a:r>
                <a:rPr lang="en-US" dirty="0" err="1">
                  <a:solidFill>
                    <a:schemeClr val="tx1"/>
                  </a:solidFill>
                </a:rPr>
                <a:t>kerja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keras</a:t>
              </a:r>
              <a:r>
                <a:rPr lang="en-US" dirty="0">
                  <a:solidFill>
                    <a:schemeClr val="tx1"/>
                  </a:solidFill>
                </a:rPr>
                <a:t>, </a:t>
              </a:r>
              <a:r>
                <a:rPr lang="en-US" dirty="0" err="1">
                  <a:solidFill>
                    <a:schemeClr val="tx1"/>
                  </a:solidFill>
                </a:rPr>
                <a:t>mandiri</a:t>
              </a:r>
              <a:r>
                <a:rPr lang="en-US" dirty="0">
                  <a:solidFill>
                    <a:schemeClr val="tx1"/>
                  </a:solidFill>
                </a:rPr>
                <a:t>, rasa </a:t>
              </a:r>
              <a:r>
                <a:rPr lang="en-US" dirty="0" err="1">
                  <a:solidFill>
                    <a:schemeClr val="tx1"/>
                  </a:solidFill>
                </a:rPr>
                <a:t>ingin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tahu</a:t>
              </a:r>
              <a:r>
                <a:rPr lang="en-US" dirty="0">
                  <a:solidFill>
                    <a:schemeClr val="tx1"/>
                  </a:solidFill>
                </a:rPr>
                <a:t>, </a:t>
              </a:r>
              <a:r>
                <a:rPr lang="en-US" dirty="0" err="1">
                  <a:solidFill>
                    <a:schemeClr val="tx1"/>
                  </a:solidFill>
                </a:rPr>
                <a:t>semangat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kebangsaan</a:t>
              </a:r>
              <a:r>
                <a:rPr lang="en-US" dirty="0">
                  <a:solidFill>
                    <a:schemeClr val="tx1"/>
                  </a:solidFill>
                </a:rPr>
                <a:t>, </a:t>
              </a:r>
              <a:r>
                <a:rPr lang="en-US" dirty="0" err="1">
                  <a:solidFill>
                    <a:schemeClr val="tx1"/>
                  </a:solidFill>
                </a:rPr>
                <a:t>dan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cinta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tanah</a:t>
              </a:r>
              <a:r>
                <a:rPr lang="en-US" dirty="0">
                  <a:solidFill>
                    <a:schemeClr val="tx1"/>
                  </a:solidFill>
                </a:rPr>
                <a:t> air.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56109" y="3757537"/>
              <a:ext cx="29844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Nilai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dan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Karakter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Bangsa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919537" y="5013176"/>
            <a:ext cx="8685981" cy="1555916"/>
            <a:chOff x="395536" y="5013176"/>
            <a:chExt cx="8685981" cy="1555916"/>
          </a:xfrm>
        </p:grpSpPr>
        <p:sp>
          <p:nvSpPr>
            <p:cNvPr id="9" name="Rectangle 8"/>
            <p:cNvSpPr/>
            <p:nvPr/>
          </p:nvSpPr>
          <p:spPr>
            <a:xfrm>
              <a:off x="395536" y="5013176"/>
              <a:ext cx="8640960" cy="15559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47664" y="5117950"/>
              <a:ext cx="7416824" cy="13725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3" spcCol="0"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27584" y="5767712"/>
              <a:ext cx="81787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Kata</a:t>
              </a:r>
            </a:p>
            <a:p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Kunci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DFC"/>
                </a:clrFrom>
                <a:clrTo>
                  <a:srgbClr val="FFFD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44" y="5399872"/>
              <a:ext cx="432050" cy="94390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513756" y="5127391"/>
              <a:ext cx="2232248" cy="1400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700" dirty="0"/>
                <a:t>• </a:t>
              </a:r>
              <a:r>
                <a:rPr lang="en-US" sz="1700" dirty="0" err="1"/>
                <a:t>Permintaan</a:t>
              </a:r>
              <a:endParaRPr lang="en-US" sz="1700" dirty="0"/>
            </a:p>
            <a:p>
              <a:r>
                <a:rPr lang="en-US" sz="1700" dirty="0"/>
                <a:t>• </a:t>
              </a:r>
              <a:r>
                <a:rPr lang="en-US" sz="1700" dirty="0" err="1"/>
                <a:t>Penawaran</a:t>
              </a:r>
              <a:endParaRPr lang="en-US" sz="1700" dirty="0"/>
            </a:p>
            <a:p>
              <a:r>
                <a:rPr lang="en-US" sz="1700" dirty="0"/>
                <a:t>• </a:t>
              </a:r>
              <a:r>
                <a:rPr lang="en-US" sz="1700" dirty="0" err="1"/>
                <a:t>Hukum</a:t>
              </a:r>
              <a:r>
                <a:rPr lang="en-US" sz="1700" dirty="0"/>
                <a:t> </a:t>
              </a:r>
              <a:r>
                <a:rPr lang="en-US" sz="1700" dirty="0" err="1"/>
                <a:t>permintaan</a:t>
              </a:r>
              <a:endParaRPr lang="en-US" sz="1700" dirty="0"/>
            </a:p>
            <a:p>
              <a:r>
                <a:rPr lang="en-US" sz="1700" dirty="0"/>
                <a:t>• </a:t>
              </a:r>
              <a:r>
                <a:rPr lang="en-US" sz="1700" dirty="0" err="1"/>
                <a:t>Hukum</a:t>
              </a:r>
              <a:r>
                <a:rPr lang="en-US" sz="1700" dirty="0"/>
                <a:t> </a:t>
              </a:r>
              <a:r>
                <a:rPr lang="en-US" sz="1700" dirty="0" err="1"/>
                <a:t>penawaran</a:t>
              </a:r>
              <a:endParaRPr lang="en-US" sz="1700" dirty="0"/>
            </a:p>
            <a:p>
              <a:r>
                <a:rPr lang="en-US" sz="1700" dirty="0"/>
                <a:t>• </a:t>
              </a:r>
              <a:r>
                <a:rPr lang="en-US" sz="1700" dirty="0" err="1"/>
                <a:t>Kurva</a:t>
              </a:r>
              <a:r>
                <a:rPr lang="en-US" sz="1700" dirty="0"/>
                <a:t> </a:t>
              </a:r>
              <a:r>
                <a:rPr lang="en-US" sz="1700" dirty="0" err="1"/>
                <a:t>permintaan</a:t>
              </a:r>
              <a:endParaRPr lang="en-US" sz="17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479304" y="5117951"/>
              <a:ext cx="4006924" cy="1400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700" dirty="0"/>
                <a:t>• </a:t>
              </a:r>
              <a:r>
                <a:rPr lang="en-US" sz="1700" dirty="0" err="1"/>
                <a:t>Kurva</a:t>
              </a:r>
              <a:r>
                <a:rPr lang="en-US" sz="1700" dirty="0"/>
                <a:t> </a:t>
              </a:r>
              <a:r>
                <a:rPr lang="en-US" sz="1700" dirty="0" err="1"/>
                <a:t>penawaran</a:t>
              </a:r>
              <a:endParaRPr lang="en-US" sz="1700" dirty="0"/>
            </a:p>
            <a:p>
              <a:r>
                <a:rPr lang="en-US" sz="1700" dirty="0"/>
                <a:t>• </a:t>
              </a:r>
              <a:r>
                <a:rPr lang="en-US" sz="1700" dirty="0" err="1"/>
                <a:t>Pergeseran</a:t>
              </a:r>
              <a:r>
                <a:rPr lang="en-US" sz="1700" dirty="0"/>
                <a:t> </a:t>
              </a:r>
              <a:r>
                <a:rPr lang="en-US" sz="1700" dirty="0" err="1"/>
                <a:t>kurva</a:t>
              </a:r>
              <a:r>
                <a:rPr lang="en-US" sz="1700" dirty="0"/>
                <a:t> </a:t>
              </a:r>
              <a:r>
                <a:rPr lang="en-US" sz="1700" dirty="0" err="1"/>
                <a:t>permintaan</a:t>
              </a:r>
              <a:endParaRPr lang="en-US" sz="1700" dirty="0"/>
            </a:p>
            <a:p>
              <a:r>
                <a:rPr lang="en-US" sz="1700" dirty="0"/>
                <a:t>• </a:t>
              </a:r>
              <a:r>
                <a:rPr lang="en-US" sz="1700" dirty="0" err="1"/>
                <a:t>Pergeseran</a:t>
              </a:r>
              <a:r>
                <a:rPr lang="en-US" sz="1700" dirty="0"/>
                <a:t> </a:t>
              </a:r>
              <a:r>
                <a:rPr lang="en-US" sz="1700" dirty="0" err="1"/>
                <a:t>kurva</a:t>
              </a:r>
              <a:r>
                <a:rPr lang="en-US" sz="1700" dirty="0"/>
                <a:t> </a:t>
              </a:r>
              <a:r>
                <a:rPr lang="en-US" sz="1700" dirty="0" err="1"/>
                <a:t>penawaran</a:t>
              </a:r>
              <a:endParaRPr lang="en-US" sz="1700" dirty="0"/>
            </a:p>
            <a:p>
              <a:r>
                <a:rPr lang="en-US" sz="1700" dirty="0"/>
                <a:t>• </a:t>
              </a:r>
              <a:r>
                <a:rPr lang="en-US" sz="1700" dirty="0" err="1"/>
                <a:t>Koefisien</a:t>
              </a:r>
              <a:r>
                <a:rPr lang="en-US" sz="1700" dirty="0"/>
                <a:t> </a:t>
              </a:r>
              <a:r>
                <a:rPr lang="en-US" sz="1700" dirty="0" err="1"/>
                <a:t>elastisitas</a:t>
              </a:r>
              <a:r>
                <a:rPr lang="en-US" sz="1700" dirty="0"/>
                <a:t> </a:t>
              </a:r>
              <a:r>
                <a:rPr lang="en-US" sz="1700" dirty="0" err="1"/>
                <a:t>permintaan</a:t>
              </a:r>
              <a:endParaRPr lang="en-US" sz="1700" dirty="0"/>
            </a:p>
            <a:p>
              <a:r>
                <a:rPr lang="en-US" sz="1700" dirty="0"/>
                <a:t>• </a:t>
              </a:r>
              <a:r>
                <a:rPr lang="en-US" sz="1700" dirty="0" err="1"/>
                <a:t>Koefisien</a:t>
              </a:r>
              <a:r>
                <a:rPr lang="en-US" sz="1700" dirty="0"/>
                <a:t> </a:t>
              </a:r>
              <a:r>
                <a:rPr lang="en-US" sz="1700" dirty="0" err="1"/>
                <a:t>elastisitas</a:t>
              </a:r>
              <a:r>
                <a:rPr lang="en-US" sz="1700" dirty="0"/>
                <a:t> </a:t>
              </a:r>
              <a:r>
                <a:rPr lang="en-US" sz="1700" dirty="0" err="1"/>
                <a:t>penawaran</a:t>
              </a:r>
              <a:endParaRPr lang="en-US" sz="17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16005" y="5117951"/>
              <a:ext cx="2465512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700" dirty="0"/>
                <a:t>• </a:t>
              </a:r>
              <a:r>
                <a:rPr lang="en-US" sz="1700" dirty="0" err="1"/>
                <a:t>Harga</a:t>
              </a:r>
              <a:r>
                <a:rPr lang="en-US" sz="1700" dirty="0"/>
                <a:t> </a:t>
              </a:r>
              <a:r>
                <a:rPr lang="en-US" sz="1700" dirty="0" err="1"/>
                <a:t>Keseimbangan</a:t>
              </a:r>
              <a:endParaRPr lang="en-US" sz="1700" dirty="0"/>
            </a:p>
            <a:p>
              <a:r>
                <a:rPr lang="en-US" sz="1700" dirty="0"/>
                <a:t>• </a:t>
              </a:r>
              <a:r>
                <a:rPr lang="en-US" sz="1700" dirty="0" err="1"/>
                <a:t>Elastisitas</a:t>
              </a:r>
              <a:r>
                <a:rPr lang="en-US" sz="1700" dirty="0"/>
                <a:t> </a:t>
              </a:r>
              <a:r>
                <a:rPr lang="en-US" sz="1700" dirty="0" err="1"/>
                <a:t>permintaan</a:t>
              </a:r>
              <a:endParaRPr lang="en-US" sz="1700" dirty="0"/>
            </a:p>
            <a:p>
              <a:r>
                <a:rPr lang="en-US" sz="1700" dirty="0"/>
                <a:t>• </a:t>
              </a:r>
              <a:r>
                <a:rPr lang="en-US" sz="1700" dirty="0" err="1"/>
                <a:t>Elastisitas</a:t>
              </a:r>
              <a:r>
                <a:rPr lang="en-US" sz="1700" dirty="0"/>
                <a:t> </a:t>
              </a:r>
              <a:r>
                <a:rPr lang="en-US" sz="1700" dirty="0" err="1"/>
                <a:t>penawaran</a:t>
              </a:r>
              <a:endParaRPr lang="en-US" sz="1700" dirty="0"/>
            </a:p>
            <a:p>
              <a:r>
                <a:rPr lang="en-US" sz="1700" dirty="0"/>
                <a:t>• </a:t>
              </a:r>
              <a:r>
                <a:rPr lang="en-US" sz="1700" dirty="0" err="1"/>
                <a:t>Elastisitas</a:t>
              </a:r>
              <a:r>
                <a:rPr lang="en-US" sz="1700" dirty="0"/>
                <a:t> </a:t>
              </a:r>
              <a:r>
                <a:rPr lang="en-US" sz="1700" dirty="0" err="1"/>
                <a:t>busur</a:t>
              </a:r>
              <a:endParaRPr lang="en-US" sz="17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90787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2" b="5732"/>
          <a:stretch/>
        </p:blipFill>
        <p:spPr>
          <a:xfrm>
            <a:off x="1524000" y="1457782"/>
            <a:ext cx="7884368" cy="540021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054028" y="980728"/>
            <a:ext cx="5482133" cy="496104"/>
            <a:chOff x="530027" y="980728"/>
            <a:chExt cx="5482133" cy="4961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AFF"/>
                </a:clrFrom>
                <a:clrTo>
                  <a:srgbClr val="FBFA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27" y="991427"/>
              <a:ext cx="5482133" cy="48540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74043" y="980728"/>
              <a:ext cx="2215735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B.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Penawaran</a:t>
              </a:r>
              <a:endPara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439816" y="2176125"/>
            <a:ext cx="605644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dirty="0" err="1"/>
              <a:t>Penawaran</a:t>
            </a:r>
            <a:r>
              <a:rPr lang="en-US" sz="2500" dirty="0"/>
              <a:t> </a:t>
            </a:r>
            <a:r>
              <a:rPr lang="en-US" sz="2500" dirty="0" err="1"/>
              <a:t>adalah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kuantitas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barang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jasa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/>
              <a:t>yang </a:t>
            </a:r>
            <a:r>
              <a:rPr lang="en-US" sz="2500" dirty="0" err="1"/>
              <a:t>tersedia</a:t>
            </a:r>
            <a:r>
              <a:rPr lang="en-US" sz="2500" dirty="0"/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dapat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ditawarkan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/>
              <a:t>oleh</a:t>
            </a:r>
            <a:r>
              <a:rPr lang="en-US" sz="2500" dirty="0"/>
              <a:t> </a:t>
            </a:r>
            <a:r>
              <a:rPr lang="en-US" sz="2500" err="1"/>
              <a:t>produsen</a:t>
            </a:r>
            <a:r>
              <a:rPr lang="en-US" sz="2500"/>
              <a:t> kepada </a:t>
            </a:r>
            <a:r>
              <a:rPr lang="en-US" sz="2500" dirty="0" err="1"/>
              <a:t>konsumen</a:t>
            </a:r>
            <a:r>
              <a:rPr lang="en-US" sz="2500" dirty="0"/>
              <a:t> </a:t>
            </a:r>
            <a:r>
              <a:rPr lang="en-US" sz="2500" err="1"/>
              <a:t>pada</a:t>
            </a:r>
            <a:r>
              <a:rPr lang="en-US" sz="2500"/>
              <a:t> </a:t>
            </a:r>
          </a:p>
          <a:p>
            <a:pPr algn="r"/>
            <a:r>
              <a:rPr lang="en-US" sz="2500"/>
              <a:t>setiap </a:t>
            </a:r>
            <a:r>
              <a:rPr lang="en-US" sz="2500" dirty="0" err="1"/>
              <a:t>tingkat</a:t>
            </a:r>
            <a:r>
              <a:rPr lang="en-US" sz="2500" dirty="0"/>
              <a:t> </a:t>
            </a:r>
            <a:r>
              <a:rPr lang="en-US" sz="2500" dirty="0" err="1"/>
              <a:t>harga</a:t>
            </a:r>
            <a:r>
              <a:rPr lang="en-US" sz="2500" dirty="0"/>
              <a:t> </a:t>
            </a:r>
            <a:r>
              <a:rPr lang="en-US" sz="2500" err="1"/>
              <a:t>selama</a:t>
            </a:r>
            <a:r>
              <a:rPr lang="en-US" sz="2500"/>
              <a:t> </a:t>
            </a:r>
          </a:p>
          <a:p>
            <a:pPr algn="r"/>
            <a:r>
              <a:rPr lang="en-US" sz="2500"/>
              <a:t>periode </a:t>
            </a:r>
            <a:r>
              <a:rPr lang="en-US" sz="2500" dirty="0" err="1"/>
              <a:t>waktu</a:t>
            </a:r>
            <a:r>
              <a:rPr lang="en-US" sz="2500" dirty="0"/>
              <a:t> </a:t>
            </a:r>
            <a:r>
              <a:rPr lang="en-US" sz="2500" dirty="0" err="1"/>
              <a:t>tertentu</a:t>
            </a:r>
            <a:r>
              <a:rPr lang="en-US" sz="2500" dirty="0"/>
              <a:t>.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15906" y="1700808"/>
            <a:ext cx="38580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>
              <a:buFont typeface="+mj-lt"/>
              <a:buAutoNum type="arabicPeriod"/>
            </a:pPr>
            <a:r>
              <a:rPr lang="en-US" sz="2500" b="1" dirty="0" err="1"/>
              <a:t>Pengertian</a:t>
            </a:r>
            <a:r>
              <a:rPr lang="en-US" sz="2500" b="1" dirty="0"/>
              <a:t> </a:t>
            </a:r>
            <a:r>
              <a:rPr lang="en-US" sz="2500" b="1" dirty="0" err="1"/>
              <a:t>Penawaran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1317448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19"/>
          <a:stretch/>
        </p:blipFill>
        <p:spPr>
          <a:xfrm>
            <a:off x="1524000" y="1296144"/>
            <a:ext cx="9144000" cy="55618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9800" y="1169750"/>
            <a:ext cx="785664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”</a:t>
            </a:r>
            <a:r>
              <a:rPr lang="en-US" sz="2500" dirty="0" err="1"/>
              <a:t>Jika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harga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/>
              <a:t>suatu</a:t>
            </a:r>
            <a:r>
              <a:rPr lang="en-US" sz="2500" dirty="0"/>
              <a:t> </a:t>
            </a:r>
            <a:r>
              <a:rPr lang="en-US" sz="2500" dirty="0" err="1"/>
              <a:t>barang</a:t>
            </a:r>
            <a:r>
              <a:rPr lang="en-US" sz="2500" dirty="0"/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jasa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meningkat</a:t>
            </a:r>
            <a:r>
              <a:rPr lang="en-US" sz="2500" dirty="0"/>
              <a:t>, </a:t>
            </a:r>
            <a:r>
              <a:rPr lang="en-US" sz="2500" dirty="0" err="1"/>
              <a:t>maka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penawaran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/>
              <a:t>akan</a:t>
            </a:r>
            <a:r>
              <a:rPr lang="en-US" sz="2500" dirty="0"/>
              <a:t> </a:t>
            </a:r>
            <a:r>
              <a:rPr lang="en-US" sz="2500" dirty="0" err="1"/>
              <a:t>meningkat</a:t>
            </a:r>
            <a:r>
              <a:rPr lang="en-US" sz="2500" dirty="0"/>
              <a:t>. </a:t>
            </a:r>
            <a:r>
              <a:rPr lang="en-US" sz="2500" dirty="0" err="1"/>
              <a:t>Sebaliknya</a:t>
            </a:r>
            <a:r>
              <a:rPr lang="en-US" sz="2500" dirty="0"/>
              <a:t>, </a:t>
            </a:r>
            <a:r>
              <a:rPr lang="en-US" sz="2500" dirty="0" err="1"/>
              <a:t>apabila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harga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/>
              <a:t>suatu</a:t>
            </a:r>
            <a:r>
              <a:rPr lang="en-US" sz="2500" dirty="0"/>
              <a:t> </a:t>
            </a:r>
            <a:r>
              <a:rPr lang="en-US" sz="2500" dirty="0" err="1"/>
              <a:t>barang</a:t>
            </a:r>
            <a:r>
              <a:rPr lang="en-US" sz="2500" dirty="0"/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jasa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menurun</a:t>
            </a:r>
            <a:r>
              <a:rPr lang="en-US" sz="2500" dirty="0"/>
              <a:t>, </a:t>
            </a:r>
          </a:p>
          <a:p>
            <a:r>
              <a:rPr lang="en-US" sz="2500" dirty="0" err="1"/>
              <a:t>maka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penawaran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/>
              <a:t>juga</a:t>
            </a:r>
            <a:r>
              <a:rPr lang="en-US" sz="2500" dirty="0"/>
              <a:t> </a:t>
            </a:r>
            <a:r>
              <a:rPr lang="en-US" sz="2500" dirty="0" err="1"/>
              <a:t>akan</a:t>
            </a:r>
            <a:r>
              <a:rPr lang="en-US" sz="2500" dirty="0"/>
              <a:t> </a:t>
            </a:r>
          </a:p>
          <a:p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menurun</a:t>
            </a:r>
            <a:r>
              <a:rPr lang="en-US" sz="2500" dirty="0"/>
              <a:t>, </a:t>
            </a:r>
            <a:r>
              <a:rPr lang="en-US" sz="2500" i="1" dirty="0"/>
              <a:t>ceteris paribus.</a:t>
            </a:r>
            <a:r>
              <a:rPr lang="en-US" sz="2500" dirty="0"/>
              <a:t>”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8044" y="764704"/>
            <a:ext cx="38580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500" b="1" dirty="0" err="1"/>
              <a:t>Hukum</a:t>
            </a:r>
            <a:r>
              <a:rPr lang="en-US" sz="2500" b="1" dirty="0"/>
              <a:t> </a:t>
            </a:r>
            <a:r>
              <a:rPr lang="en-US" sz="2500" b="1" dirty="0" err="1"/>
              <a:t>Penawaran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258448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>
            <a:endCxn id="24" idx="7"/>
          </p:cNvCxnSpPr>
          <p:nvPr/>
        </p:nvCxnSpPr>
        <p:spPr>
          <a:xfrm flipV="1">
            <a:off x="3608421" y="2643542"/>
            <a:ext cx="2749813" cy="2746117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98044" y="764704"/>
            <a:ext cx="29990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500" b="1" dirty="0" err="1">
                <a:solidFill>
                  <a:prstClr val="black"/>
                </a:solidFill>
              </a:rPr>
              <a:t>Kurva</a:t>
            </a:r>
            <a:r>
              <a:rPr lang="en-US" sz="2500" b="1" dirty="0">
                <a:solidFill>
                  <a:prstClr val="black"/>
                </a:solidFill>
              </a:rPr>
              <a:t> </a:t>
            </a:r>
            <a:r>
              <a:rPr lang="en-US" sz="2500" b="1" dirty="0" err="1">
                <a:solidFill>
                  <a:prstClr val="black"/>
                </a:solidFill>
              </a:rPr>
              <a:t>Penawaran</a:t>
            </a:r>
            <a:endParaRPr lang="en-US" sz="2500" b="1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554" y="1668150"/>
            <a:ext cx="6890387" cy="5256584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528050" y="1290532"/>
          <a:ext cx="3960439" cy="2494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Kombinasi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Harga</a:t>
                      </a:r>
                      <a:r>
                        <a:rPr lang="en-US" dirty="0"/>
                        <a:t> per kilogram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Kuantitas</a:t>
                      </a:r>
                      <a:r>
                        <a:rPr lang="en-US" baseline="0" dirty="0"/>
                        <a:t> yang </a:t>
                      </a:r>
                      <a:r>
                        <a:rPr lang="en-US" baseline="0" dirty="0" err="1"/>
                        <a:t>diminta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082341" y="1931103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7087767" y="2300435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B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91775" y="2669767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C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83377" y="3049985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96584" y="3419708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91672" y="1940395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Rp5.000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000195" y="2310118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Rp4.000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89982" y="2680653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Rp3.000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992483" y="3050376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Rp2.000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990121" y="3419708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Rp1.000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480378" y="1929900"/>
            <a:ext cx="691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60 kg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480519" y="2299232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50 kg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480519" y="2660054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40 kg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480379" y="3039881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30 kg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480378" y="3408822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20 kg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982871" y="2276873"/>
            <a:ext cx="400510" cy="513243"/>
            <a:chOff x="1212019" y="2116526"/>
            <a:chExt cx="400510" cy="513243"/>
          </a:xfrm>
        </p:grpSpPr>
        <p:sp>
          <p:nvSpPr>
            <p:cNvPr id="24" name="Oval 23"/>
            <p:cNvSpPr/>
            <p:nvPr/>
          </p:nvSpPr>
          <p:spPr>
            <a:xfrm>
              <a:off x="1440807" y="2458047"/>
              <a:ext cx="171722" cy="1717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12019" y="2116526"/>
              <a:ext cx="32403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i="1" dirty="0">
                  <a:solidFill>
                    <a:prstClr val="black"/>
                  </a:solidFill>
                </a:rPr>
                <a:t>A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274525" y="3019312"/>
            <a:ext cx="414422" cy="477054"/>
            <a:chOff x="1902457" y="2848555"/>
            <a:chExt cx="414422" cy="477054"/>
          </a:xfrm>
        </p:grpSpPr>
        <p:sp>
          <p:nvSpPr>
            <p:cNvPr id="25" name="Oval 24"/>
            <p:cNvSpPr/>
            <p:nvPr/>
          </p:nvSpPr>
          <p:spPr>
            <a:xfrm>
              <a:off x="2145157" y="3153290"/>
              <a:ext cx="171722" cy="1717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902457" y="2848555"/>
              <a:ext cx="32403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i="1" dirty="0">
                  <a:solidFill>
                    <a:prstClr val="black"/>
                  </a:solidFill>
                </a:rPr>
                <a:t>B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644313" y="3623365"/>
            <a:ext cx="403454" cy="504998"/>
            <a:chOff x="2604933" y="3525391"/>
            <a:chExt cx="403454" cy="504998"/>
          </a:xfrm>
        </p:grpSpPr>
        <p:sp>
          <p:nvSpPr>
            <p:cNvPr id="26" name="Oval 25"/>
            <p:cNvSpPr/>
            <p:nvPr/>
          </p:nvSpPr>
          <p:spPr>
            <a:xfrm>
              <a:off x="2836665" y="3858667"/>
              <a:ext cx="171722" cy="1717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604933" y="3525391"/>
              <a:ext cx="32403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i="1" dirty="0">
                  <a:solidFill>
                    <a:prstClr val="black"/>
                  </a:solidFill>
                </a:rPr>
                <a:t>C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967777" y="4303419"/>
            <a:ext cx="423468" cy="486983"/>
            <a:chOff x="3249658" y="4210526"/>
            <a:chExt cx="423468" cy="486983"/>
          </a:xfrm>
        </p:grpSpPr>
        <p:sp>
          <p:nvSpPr>
            <p:cNvPr id="27" name="Oval 26"/>
            <p:cNvSpPr/>
            <p:nvPr/>
          </p:nvSpPr>
          <p:spPr>
            <a:xfrm>
              <a:off x="3501404" y="4525787"/>
              <a:ext cx="171722" cy="1717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249658" y="4210526"/>
              <a:ext cx="32403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i="1" dirty="0">
                  <a:solidFill>
                    <a:prstClr val="black"/>
                  </a:solidFill>
                </a:rPr>
                <a:t>D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313089" y="4958182"/>
            <a:ext cx="390867" cy="492372"/>
            <a:chOff x="3960347" y="4890368"/>
            <a:chExt cx="390867" cy="492372"/>
          </a:xfrm>
        </p:grpSpPr>
        <p:sp>
          <p:nvSpPr>
            <p:cNvPr id="28" name="Oval 27"/>
            <p:cNvSpPr/>
            <p:nvPr/>
          </p:nvSpPr>
          <p:spPr>
            <a:xfrm>
              <a:off x="4179492" y="5211018"/>
              <a:ext cx="171722" cy="1717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960347" y="4890368"/>
              <a:ext cx="32403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i="1" dirty="0">
                  <a:solidFill>
                    <a:prstClr val="black"/>
                  </a:solidFill>
                </a:rPr>
                <a:t>E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801032" y="5356458"/>
            <a:ext cx="164070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>
                <a:solidFill>
                  <a:prstClr val="black"/>
                </a:solidFill>
              </a:rPr>
              <a:t>Penawaran</a:t>
            </a:r>
            <a:endParaRPr lang="en-US" sz="2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778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523999" y="2361520"/>
            <a:ext cx="9158736" cy="4579368"/>
            <a:chOff x="-1" y="2361520"/>
            <a:chExt cx="9158736" cy="4579368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" y="2361520"/>
              <a:ext cx="9158736" cy="4579368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890067" y="5373216"/>
              <a:ext cx="375394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dirty="0" err="1"/>
                <a:t>Kemarau</a:t>
              </a:r>
              <a:r>
                <a:rPr lang="en-US" dirty="0"/>
                <a:t> yang </a:t>
              </a:r>
              <a:r>
                <a:rPr lang="en-US" dirty="0" err="1"/>
                <a:t>berkepanjangan</a:t>
              </a:r>
              <a:r>
                <a:rPr lang="en-US" dirty="0"/>
                <a:t> </a:t>
              </a:r>
              <a:r>
                <a:rPr lang="en-US" dirty="0" err="1"/>
                <a:t>dapat</a:t>
              </a:r>
              <a:r>
                <a:rPr lang="en-US" dirty="0"/>
                <a:t> </a:t>
              </a:r>
              <a:r>
                <a:rPr lang="en-US" dirty="0" err="1"/>
                <a:t>mengakibatkan</a:t>
              </a:r>
              <a:r>
                <a:rPr lang="en-US" dirty="0"/>
                <a:t> </a:t>
              </a:r>
              <a:r>
                <a:rPr lang="en-US" dirty="0" err="1"/>
                <a:t>hasil</a:t>
              </a:r>
              <a:r>
                <a:rPr lang="en-US" dirty="0"/>
                <a:t> </a:t>
              </a:r>
              <a:r>
                <a:rPr lang="en-US" dirty="0" err="1"/>
                <a:t>produksi</a:t>
              </a:r>
              <a:r>
                <a:rPr lang="en-US" dirty="0"/>
                <a:t> </a:t>
              </a:r>
              <a:r>
                <a:rPr lang="en-US" dirty="0" err="1"/>
                <a:t>padi</a:t>
              </a:r>
              <a:r>
                <a:rPr lang="en-US" dirty="0"/>
                <a:t> </a:t>
              </a:r>
              <a:r>
                <a:rPr lang="en-US" dirty="0" err="1"/>
                <a:t>berkurang</a:t>
              </a:r>
              <a:r>
                <a:rPr lang="en-US" dirty="0"/>
                <a:t>. Hal </a:t>
              </a:r>
              <a:r>
                <a:rPr lang="en-US" dirty="0" err="1"/>
                <a:t>ini</a:t>
              </a:r>
              <a:r>
                <a:rPr lang="en-US" dirty="0"/>
                <a:t> </a:t>
              </a:r>
              <a:r>
                <a:rPr lang="en-US" dirty="0" err="1"/>
                <a:t>dapat</a:t>
              </a:r>
              <a:r>
                <a:rPr lang="en-US" dirty="0"/>
                <a:t> </a:t>
              </a:r>
              <a:r>
                <a:rPr lang="en-US" dirty="0" err="1"/>
                <a:t>mengurangi</a:t>
              </a:r>
              <a:r>
                <a:rPr lang="en-US" dirty="0"/>
                <a:t> </a:t>
              </a:r>
              <a:r>
                <a:rPr lang="en-US" dirty="0" err="1"/>
                <a:t>penawaran</a:t>
              </a:r>
              <a:r>
                <a:rPr lang="en-US" dirty="0"/>
                <a:t> </a:t>
              </a:r>
              <a:r>
                <a:rPr lang="en-US" dirty="0" err="1"/>
                <a:t>padi</a:t>
              </a:r>
              <a:r>
                <a:rPr lang="en-US" dirty="0"/>
                <a:t> di </a:t>
              </a:r>
              <a:r>
                <a:rPr lang="en-US" dirty="0" err="1"/>
                <a:t>pasaran</a:t>
              </a:r>
              <a:r>
                <a:rPr lang="en-US" dirty="0"/>
                <a:t>. 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198044" y="764704"/>
            <a:ext cx="45460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500" b="1" dirty="0" err="1"/>
              <a:t>Pergeseran</a:t>
            </a:r>
            <a:r>
              <a:rPr lang="en-US" sz="2500" b="1" dirty="0"/>
              <a:t> </a:t>
            </a:r>
            <a:r>
              <a:rPr lang="en-US" sz="2500" b="1" dirty="0" err="1"/>
              <a:t>Kurva</a:t>
            </a:r>
            <a:r>
              <a:rPr lang="en-US" sz="2500" b="1" dirty="0"/>
              <a:t> </a:t>
            </a:r>
            <a:r>
              <a:rPr lang="en-US" sz="2500" b="1" dirty="0" err="1"/>
              <a:t>Penawaran</a:t>
            </a:r>
            <a:endParaRPr lang="en-US" sz="2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99800" y="1151424"/>
            <a:ext cx="77126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P</a:t>
            </a:r>
            <a:r>
              <a:rPr lang="sv-SE" sz="2500" dirty="0"/>
              <a:t>ergeseran kurva penawaran disebabkan oleh beberapa faktor</a:t>
            </a:r>
            <a:r>
              <a:rPr lang="en-US" sz="2500" dirty="0"/>
              <a:t>, </a:t>
            </a:r>
            <a:r>
              <a:rPr lang="en-US" sz="2500" dirty="0" err="1"/>
              <a:t>antara</a:t>
            </a:r>
            <a:r>
              <a:rPr lang="en-US" sz="2500" dirty="0"/>
              <a:t> lain: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07568" y="1995805"/>
            <a:ext cx="756084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500" dirty="0" err="1"/>
              <a:t>kemajuan</a:t>
            </a:r>
            <a:r>
              <a:rPr lang="en-US" sz="2500" dirty="0"/>
              <a:t> </a:t>
            </a:r>
            <a:r>
              <a:rPr lang="en-US" sz="2500" dirty="0" err="1"/>
              <a:t>teknologi</a:t>
            </a:r>
            <a:r>
              <a:rPr lang="en-US" sz="2500" dirty="0"/>
              <a:t>,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500" dirty="0" err="1"/>
              <a:t>biaya</a:t>
            </a:r>
            <a:r>
              <a:rPr lang="en-US" sz="2500" dirty="0"/>
              <a:t> </a:t>
            </a:r>
            <a:r>
              <a:rPr lang="en-US" sz="2500" dirty="0" err="1"/>
              <a:t>produksi</a:t>
            </a:r>
            <a:r>
              <a:rPr lang="en-US" sz="2500" dirty="0"/>
              <a:t>,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500" dirty="0" err="1"/>
              <a:t>persediaan</a:t>
            </a:r>
            <a:r>
              <a:rPr lang="en-US" sz="2500" dirty="0"/>
              <a:t> </a:t>
            </a:r>
            <a:r>
              <a:rPr lang="en-US" sz="2500" dirty="0" err="1"/>
              <a:t>sarana</a:t>
            </a:r>
            <a:r>
              <a:rPr lang="en-US" sz="2500" dirty="0"/>
              <a:t> </a:t>
            </a:r>
            <a:r>
              <a:rPr lang="en-US" sz="2500" dirty="0" err="1"/>
              <a:t>produksi</a:t>
            </a:r>
            <a:r>
              <a:rPr lang="en-US" sz="2500" dirty="0"/>
              <a:t>,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500" dirty="0" err="1"/>
              <a:t>peningkatan</a:t>
            </a:r>
            <a:r>
              <a:rPr lang="en-US" sz="2500" dirty="0"/>
              <a:t> </a:t>
            </a:r>
            <a:r>
              <a:rPr lang="en-US" sz="2500" dirty="0" err="1"/>
              <a:t>jumlah</a:t>
            </a:r>
            <a:r>
              <a:rPr lang="en-US" sz="2500" dirty="0"/>
              <a:t> </a:t>
            </a:r>
            <a:r>
              <a:rPr lang="en-US" sz="2500" dirty="0" err="1"/>
              <a:t>produsen</a:t>
            </a:r>
            <a:r>
              <a:rPr lang="en-US" sz="2500" dirty="0"/>
              <a:t>,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500" dirty="0" err="1"/>
              <a:t>peristiwa</a:t>
            </a:r>
            <a:r>
              <a:rPr lang="en-US" sz="2500" dirty="0"/>
              <a:t> </a:t>
            </a:r>
            <a:r>
              <a:rPr lang="en-US" sz="2500" dirty="0" err="1"/>
              <a:t>alam</a:t>
            </a:r>
            <a:r>
              <a:rPr lang="en-US" sz="2500" dirty="0"/>
              <a:t>,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500" dirty="0" err="1"/>
              <a:t>ekspektasi</a:t>
            </a:r>
            <a:r>
              <a:rPr lang="en-US" sz="2500" dirty="0"/>
              <a:t> </a:t>
            </a:r>
            <a:r>
              <a:rPr lang="en-US" sz="2500" dirty="0" err="1"/>
              <a:t>serta</a:t>
            </a:r>
            <a:r>
              <a:rPr lang="en-US" sz="2500" dirty="0"/>
              <a:t> </a:t>
            </a:r>
            <a:r>
              <a:rPr lang="en-US" sz="2500" dirty="0" err="1"/>
              <a:t>harapan</a:t>
            </a:r>
            <a:r>
              <a:rPr lang="en-US" sz="2500" dirty="0"/>
              <a:t> </a:t>
            </a:r>
            <a:r>
              <a:rPr lang="en-US" sz="2500" dirty="0" err="1"/>
              <a:t>produsen</a:t>
            </a:r>
            <a:r>
              <a:rPr lang="en-US" sz="2500" dirty="0"/>
              <a:t>,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500" dirty="0" err="1"/>
              <a:t>harga</a:t>
            </a:r>
            <a:r>
              <a:rPr lang="en-US" sz="2500" dirty="0"/>
              <a:t> </a:t>
            </a:r>
            <a:r>
              <a:rPr lang="en-US" sz="2500" dirty="0" err="1"/>
              <a:t>barang</a:t>
            </a:r>
            <a:r>
              <a:rPr lang="en-US" sz="2500" dirty="0"/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jasa</a:t>
            </a:r>
            <a:r>
              <a:rPr lang="en-US" sz="2500" dirty="0"/>
              <a:t> lain.</a:t>
            </a:r>
          </a:p>
        </p:txBody>
      </p:sp>
    </p:spTree>
    <p:extLst>
      <p:ext uri="{BB962C8B-B14F-4D97-AF65-F5344CB8AC3E}">
        <p14:creationId xmlns:p14="http://schemas.microsoft.com/office/powerpoint/2010/main" val="2159937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647826" y="1723710"/>
            <a:ext cx="5310737" cy="5050316"/>
            <a:chOff x="123825" y="1723710"/>
            <a:chExt cx="5310737" cy="505031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87" r="11773"/>
            <a:stretch/>
          </p:blipFill>
          <p:spPr>
            <a:xfrm>
              <a:off x="123825" y="1723710"/>
              <a:ext cx="4632300" cy="505031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14" t="82898" r="4842" b="12985"/>
            <a:stretch/>
          </p:blipFill>
          <p:spPr>
            <a:xfrm>
              <a:off x="4672472" y="5943827"/>
              <a:ext cx="762090" cy="21884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14" t="87224" r="9422" b="8595"/>
            <a:stretch/>
          </p:blipFill>
          <p:spPr>
            <a:xfrm>
              <a:off x="4749775" y="6162674"/>
              <a:ext cx="474665" cy="222250"/>
            </a:xfrm>
            <a:prstGeom prst="rect">
              <a:avLst/>
            </a:prstGeom>
          </p:spPr>
        </p:pic>
      </p:grpSp>
      <p:cxnSp>
        <p:nvCxnSpPr>
          <p:cNvPr id="44" name="Straight Connector 43"/>
          <p:cNvCxnSpPr>
            <a:endCxn id="43" idx="3"/>
          </p:cNvCxnSpPr>
          <p:nvPr/>
        </p:nvCxnSpPr>
        <p:spPr>
          <a:xfrm flipV="1">
            <a:off x="4420230" y="2322974"/>
            <a:ext cx="1975421" cy="2033776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607731" y="2201495"/>
            <a:ext cx="2190713" cy="2191235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682230" y="1258440"/>
          <a:ext cx="3852866" cy="3413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Harga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Kuantitas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awal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diminta</a:t>
                      </a:r>
                      <a:r>
                        <a:rPr lang="en-US" dirty="0"/>
                        <a:t> (kg)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Kuantitas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baru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diminta</a:t>
                      </a:r>
                      <a:r>
                        <a:rPr lang="en-US" dirty="0"/>
                        <a:t> (kg)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856271" y="2454109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Rp4.000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6886" y="2823441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Rp5.000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0027" y="3192773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Rp6.000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4221" y="3572991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Rp7.000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67428" y="3942714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Rp8.000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422955" y="247838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30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21492" y="2848105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40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421265" y="321864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50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423766" y="3588363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60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411418" y="3957695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70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719771" y="245959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50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719910" y="282893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60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719910" y="318975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70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719770" y="356957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80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719769" y="393852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90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79577" y="764704"/>
            <a:ext cx="34563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/>
              <a:t>Peningkatan</a:t>
            </a:r>
            <a:r>
              <a:rPr lang="en-US" sz="2500" b="1" dirty="0"/>
              <a:t> </a:t>
            </a:r>
            <a:r>
              <a:rPr lang="en-US" sz="2500" b="1" dirty="0" err="1"/>
              <a:t>Penawaran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60913" y="4301948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Rp9.000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404903" y="431692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80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9654744" y="4297754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100</a:t>
            </a:r>
          </a:p>
        </p:txBody>
      </p:sp>
      <p:sp>
        <p:nvSpPr>
          <p:cNvPr id="29" name="Oval 28"/>
          <p:cNvSpPr/>
          <p:nvPr/>
        </p:nvSpPr>
        <p:spPr>
          <a:xfrm>
            <a:off x="3543164" y="4298814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958893" y="3868355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373427" y="3441337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791200" y="3015246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213320" y="2613890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659302" y="2168543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350835" y="4265390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764405" y="3858850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180662" y="3417246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614474" y="2991018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944823" y="2611528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370502" y="2176400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>
            <a:off x="5988368" y="2201494"/>
            <a:ext cx="291757" cy="20794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>
            <a:off x="3905014" y="4262590"/>
            <a:ext cx="291757" cy="20794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615498" y="1804322"/>
            <a:ext cx="541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S</a:t>
            </a:r>
            <a:r>
              <a:rPr lang="en-US" sz="2400" i="1" baseline="-25000" dirty="0"/>
              <a:t>1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6312024" y="1815208"/>
            <a:ext cx="541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S</a:t>
            </a:r>
            <a:r>
              <a:rPr lang="en-US" sz="2400" i="1" baseline="-25000" dirty="0"/>
              <a:t>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5109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0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"/>
                            </p:stCondLst>
                            <p:childTnLst>
                              <p:par>
                                <p:cTn id="1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500"/>
                            </p:stCondLst>
                            <p:childTnLst>
                              <p:par>
                                <p:cTn id="1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500"/>
                            </p:stCondLst>
                            <p:childTnLst>
                              <p:par>
                                <p:cTn id="1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7000"/>
                            </p:stCondLst>
                            <p:childTnLst>
                              <p:par>
                                <p:cTn id="1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7500"/>
                            </p:stCondLst>
                            <p:childTnLst>
                              <p:par>
                                <p:cTn id="1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8000"/>
                            </p:stCondLst>
                            <p:childTnLst>
                              <p:par>
                                <p:cTn id="1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8500"/>
                            </p:stCondLst>
                            <p:childTnLst>
                              <p:par>
                                <p:cTn id="18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9000"/>
                            </p:stCondLst>
                            <p:childTnLst>
                              <p:par>
                                <p:cTn id="18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9500"/>
                            </p:stCondLst>
                            <p:childTnLst>
                              <p:par>
                                <p:cTn id="1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9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00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1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2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05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6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7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5" grpId="1" animBg="1"/>
      <p:bldP spid="46" grpId="0" animBg="1"/>
      <p:bldP spid="46" grpId="1" animBg="1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647826" y="1723710"/>
            <a:ext cx="5310737" cy="5050316"/>
            <a:chOff x="123825" y="1723710"/>
            <a:chExt cx="5310737" cy="505031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87" r="11773"/>
            <a:stretch/>
          </p:blipFill>
          <p:spPr>
            <a:xfrm>
              <a:off x="123825" y="1723710"/>
              <a:ext cx="4632300" cy="505031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14" t="82898" r="4842" b="12985"/>
            <a:stretch/>
          </p:blipFill>
          <p:spPr>
            <a:xfrm>
              <a:off x="4672472" y="5943827"/>
              <a:ext cx="762090" cy="21884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14" t="87224" r="9422" b="8595"/>
            <a:stretch/>
          </p:blipFill>
          <p:spPr>
            <a:xfrm>
              <a:off x="4749775" y="6162674"/>
              <a:ext cx="474665" cy="222250"/>
            </a:xfrm>
            <a:prstGeom prst="rect">
              <a:avLst/>
            </a:prstGeom>
          </p:spPr>
        </p:pic>
      </p:grpSp>
      <p:cxnSp>
        <p:nvCxnSpPr>
          <p:cNvPr id="44" name="Straight Connector 43"/>
          <p:cNvCxnSpPr>
            <a:endCxn id="43" idx="3"/>
          </p:cNvCxnSpPr>
          <p:nvPr/>
        </p:nvCxnSpPr>
        <p:spPr>
          <a:xfrm flipV="1">
            <a:off x="2770133" y="2322974"/>
            <a:ext cx="1975421" cy="2033776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607731" y="2201495"/>
            <a:ext cx="2190713" cy="2191235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682230" y="1258440"/>
          <a:ext cx="3852866" cy="3413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Harga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Kuantitas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awal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diminta</a:t>
                      </a:r>
                      <a:r>
                        <a:rPr lang="en-US" dirty="0"/>
                        <a:t> (kg)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Kuantitas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baru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diminta</a:t>
                      </a:r>
                      <a:r>
                        <a:rPr lang="en-US" dirty="0"/>
                        <a:t> (kg)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856271" y="2454109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Rp4.000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6886" y="2823441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Rp5.000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0027" y="3192773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Rp6.000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4221" y="3572991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Rp7.000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67428" y="3942714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Rp8.000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422955" y="247838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30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21492" y="2848105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40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421265" y="321864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50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423766" y="3588363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60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411418" y="3957695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70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719771" y="245959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10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719910" y="282893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20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719910" y="318975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30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719770" y="356957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40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719769" y="393852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50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79577" y="764704"/>
            <a:ext cx="34563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/>
              <a:t>Penurunan</a:t>
            </a:r>
            <a:r>
              <a:rPr lang="en-US" sz="2500" b="1" dirty="0"/>
              <a:t> </a:t>
            </a:r>
            <a:r>
              <a:rPr lang="en-US" sz="2500" b="1" dirty="0" err="1"/>
              <a:t>Penawaran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60913" y="4301948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Rp9.000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404903" y="431692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80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9713254" y="429775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60</a:t>
            </a:r>
          </a:p>
        </p:txBody>
      </p:sp>
      <p:sp>
        <p:nvSpPr>
          <p:cNvPr id="29" name="Oval 28"/>
          <p:cNvSpPr/>
          <p:nvPr/>
        </p:nvSpPr>
        <p:spPr>
          <a:xfrm>
            <a:off x="3543164" y="4298814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958893" y="3868355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373427" y="3441337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791200" y="3015246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213320" y="2613890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659302" y="2168543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700738" y="4265390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114308" y="3858850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530565" y="3417246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931719" y="2991018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294726" y="2611528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720405" y="2176400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 flipH="1">
            <a:off x="5161711" y="2201494"/>
            <a:ext cx="291757" cy="20794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 flipH="1">
            <a:off x="3078357" y="4262590"/>
            <a:ext cx="291757" cy="20794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620408" y="1794589"/>
            <a:ext cx="541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S</a:t>
            </a:r>
            <a:r>
              <a:rPr lang="en-US" sz="2400" i="1" baseline="-25000" dirty="0"/>
              <a:t>1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4683662" y="1816361"/>
            <a:ext cx="541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S</a:t>
            </a:r>
            <a:r>
              <a:rPr lang="en-US" sz="2400" i="1" baseline="-25000" dirty="0"/>
              <a:t>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9596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0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"/>
                            </p:stCondLst>
                            <p:childTnLst>
                              <p:par>
                                <p:cTn id="1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500"/>
                            </p:stCondLst>
                            <p:childTnLst>
                              <p:par>
                                <p:cTn id="1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500"/>
                            </p:stCondLst>
                            <p:childTnLst>
                              <p:par>
                                <p:cTn id="1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7000"/>
                            </p:stCondLst>
                            <p:childTnLst>
                              <p:par>
                                <p:cTn id="1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7500"/>
                            </p:stCondLst>
                            <p:childTnLst>
                              <p:par>
                                <p:cTn id="1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8000"/>
                            </p:stCondLst>
                            <p:childTnLst>
                              <p:par>
                                <p:cTn id="1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8500"/>
                            </p:stCondLst>
                            <p:childTnLst>
                              <p:par>
                                <p:cTn id="18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9000"/>
                            </p:stCondLst>
                            <p:childTnLst>
                              <p:par>
                                <p:cTn id="18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9500"/>
                            </p:stCondLst>
                            <p:childTnLst>
                              <p:par>
                                <p:cTn id="1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9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00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1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2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05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6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7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5" grpId="1" animBg="1"/>
      <p:bldP spid="46" grpId="0" animBg="1"/>
      <p:bldP spid="46" grpId="1" animBg="1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524000" y="1476832"/>
            <a:ext cx="9144000" cy="5408552"/>
            <a:chOff x="0" y="1476832"/>
            <a:chExt cx="9144000" cy="540855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35"/>
            <a:stretch/>
          </p:blipFill>
          <p:spPr>
            <a:xfrm>
              <a:off x="0" y="1476832"/>
              <a:ext cx="9144000" cy="5408552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0" y="5093568"/>
              <a:ext cx="4572000" cy="175432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 err="1"/>
                <a:t>Beras</a:t>
              </a:r>
              <a:r>
                <a:rPr lang="en-US" dirty="0"/>
                <a:t> </a:t>
              </a:r>
              <a:r>
                <a:rPr lang="en-US" dirty="0" err="1"/>
                <a:t>adalah</a:t>
              </a:r>
              <a:r>
                <a:rPr lang="en-US" dirty="0"/>
                <a:t> </a:t>
              </a:r>
            </a:p>
            <a:p>
              <a:r>
                <a:rPr lang="en-US" dirty="0" err="1"/>
                <a:t>contoh</a:t>
              </a:r>
              <a:r>
                <a:rPr lang="en-US" dirty="0"/>
                <a:t> </a:t>
              </a:r>
              <a:r>
                <a:rPr lang="en-US" dirty="0" err="1"/>
                <a:t>barang</a:t>
              </a:r>
              <a:endParaRPr lang="en-US" dirty="0"/>
            </a:p>
            <a:p>
              <a:r>
                <a:rPr lang="en-US" dirty="0"/>
                <a:t>yang </a:t>
              </a:r>
              <a:r>
                <a:rPr lang="en-US" dirty="0" err="1"/>
                <a:t>tidak</a:t>
              </a:r>
              <a:r>
                <a:rPr lang="en-US" dirty="0"/>
                <a:t> </a:t>
              </a:r>
              <a:r>
                <a:rPr lang="en-US" dirty="0" err="1"/>
                <a:t>peka</a:t>
              </a:r>
              <a:r>
                <a:rPr lang="en-US" dirty="0"/>
                <a:t> </a:t>
              </a:r>
              <a:r>
                <a:rPr lang="en-US" dirty="0" err="1"/>
                <a:t>terhadap</a:t>
              </a:r>
              <a:endParaRPr lang="en-US" dirty="0"/>
            </a:p>
            <a:p>
              <a:r>
                <a:rPr lang="en-US" dirty="0" err="1"/>
                <a:t>perubahan</a:t>
              </a:r>
              <a:r>
                <a:rPr lang="en-US" dirty="0"/>
                <a:t> </a:t>
              </a:r>
              <a:r>
                <a:rPr lang="en-US" dirty="0" err="1"/>
                <a:t>harga</a:t>
              </a:r>
              <a:r>
                <a:rPr lang="en-US" dirty="0"/>
                <a:t>. </a:t>
              </a:r>
              <a:r>
                <a:rPr lang="en-US" dirty="0" err="1"/>
                <a:t>Ketika</a:t>
              </a:r>
              <a:r>
                <a:rPr lang="en-US" dirty="0"/>
                <a:t> </a:t>
              </a:r>
              <a:r>
                <a:rPr lang="en-US" dirty="0" err="1"/>
                <a:t>harga</a:t>
              </a:r>
              <a:endParaRPr lang="en-US" dirty="0"/>
            </a:p>
            <a:p>
              <a:r>
                <a:rPr lang="en-US" dirty="0" err="1"/>
                <a:t>naik</a:t>
              </a:r>
              <a:r>
                <a:rPr lang="en-US" dirty="0"/>
                <a:t>, </a:t>
              </a:r>
              <a:r>
                <a:rPr lang="en-US" dirty="0" err="1"/>
                <a:t>penjualan</a:t>
              </a:r>
              <a:r>
                <a:rPr lang="en-US" dirty="0"/>
                <a:t> </a:t>
              </a:r>
              <a:r>
                <a:rPr lang="en-US" dirty="0" err="1"/>
                <a:t>beras</a:t>
              </a:r>
              <a:r>
                <a:rPr lang="en-US" dirty="0"/>
                <a:t> </a:t>
              </a:r>
              <a:r>
                <a:rPr lang="en-US" dirty="0" err="1"/>
                <a:t>tidak</a:t>
              </a:r>
              <a:r>
                <a:rPr lang="en-US" dirty="0"/>
                <a:t> </a:t>
              </a:r>
              <a:r>
                <a:rPr lang="en-US" dirty="0" err="1"/>
                <a:t>akan</a:t>
              </a:r>
              <a:r>
                <a:rPr lang="en-US" dirty="0"/>
                <a:t> </a:t>
              </a:r>
              <a:r>
                <a:rPr lang="en-US" dirty="0" err="1"/>
                <a:t>berubah</a:t>
              </a:r>
              <a:r>
                <a:rPr lang="en-US" dirty="0"/>
                <a:t> </a:t>
              </a:r>
            </a:p>
            <a:p>
              <a:r>
                <a:rPr lang="en-US" dirty="0" err="1"/>
                <a:t>atau</a:t>
              </a:r>
              <a:r>
                <a:rPr lang="en-US" dirty="0"/>
                <a:t> </a:t>
              </a:r>
              <a:r>
                <a:rPr lang="en-US" dirty="0" err="1"/>
                <a:t>hanya</a:t>
              </a:r>
              <a:r>
                <a:rPr lang="en-US" dirty="0"/>
                <a:t> </a:t>
              </a:r>
              <a:r>
                <a:rPr lang="en-US" dirty="0" err="1"/>
                <a:t>berubah</a:t>
              </a:r>
              <a:r>
                <a:rPr lang="en-US" dirty="0"/>
                <a:t> </a:t>
              </a:r>
              <a:r>
                <a:rPr lang="en-US" dirty="0" err="1"/>
                <a:t>sedikit</a:t>
              </a:r>
              <a:r>
                <a:rPr lang="en-US" dirty="0"/>
                <a:t> </a:t>
              </a:r>
              <a:r>
                <a:rPr lang="en-US" dirty="0" err="1"/>
                <a:t>saja</a:t>
              </a:r>
              <a:r>
                <a:rPr lang="en-US" dirty="0"/>
                <a:t>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054028" y="980728"/>
            <a:ext cx="5482133" cy="496104"/>
            <a:chOff x="530027" y="980728"/>
            <a:chExt cx="5482133" cy="4961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AFF"/>
                </a:clrFrom>
                <a:clrTo>
                  <a:srgbClr val="FBFA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27" y="991427"/>
              <a:ext cx="5482133" cy="48540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74043" y="980728"/>
              <a:ext cx="3845348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C</a:t>
              </a:r>
              <a:r>
                <a:rPr lang="en-US" sz="25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.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Elastisitas</a:t>
              </a:r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Permintaan</a:t>
              </a:r>
              <a:endPara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99800" y="1988840"/>
            <a:ext cx="82166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/>
              <a:t>Elastisitas</a:t>
            </a:r>
            <a:r>
              <a:rPr lang="en-US" sz="2500" dirty="0"/>
              <a:t> </a:t>
            </a:r>
            <a:r>
              <a:rPr lang="en-US" sz="2500" dirty="0" err="1"/>
              <a:t>permintaan</a:t>
            </a:r>
            <a:r>
              <a:rPr lang="en-US" sz="2500" dirty="0"/>
              <a:t> </a:t>
            </a:r>
            <a:r>
              <a:rPr lang="en-US" sz="2500" dirty="0" err="1"/>
              <a:t>adalah</a:t>
            </a:r>
            <a:r>
              <a:rPr lang="en-US" sz="2500" dirty="0"/>
              <a:t> </a:t>
            </a:r>
            <a:r>
              <a:rPr lang="en-US" sz="2500" dirty="0" err="1"/>
              <a:t>ukuran</a:t>
            </a:r>
            <a:r>
              <a:rPr lang="en-US" sz="2500" dirty="0"/>
              <a:t> </a:t>
            </a:r>
            <a:r>
              <a:rPr lang="en-US" sz="2500" dirty="0" err="1"/>
              <a:t>seberapa</a:t>
            </a:r>
            <a:r>
              <a:rPr lang="en-US" sz="2500" dirty="0"/>
              <a:t> </a:t>
            </a:r>
            <a:r>
              <a:rPr lang="en-US" sz="2500" dirty="0" err="1"/>
              <a:t>besar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derajat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kepekaan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permintaan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/>
              <a:t>terhadap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perubahan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harga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8044" y="1583794"/>
            <a:ext cx="38580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500" b="1" dirty="0" err="1"/>
              <a:t>Pengertian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371795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626</Words>
  <Application>Microsoft Office PowerPoint</Application>
  <PresentationFormat>Widescreen</PresentationFormat>
  <Paragraphs>176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Myriad Pro</vt:lpstr>
      <vt:lpstr>Wingdings</vt:lpstr>
      <vt:lpstr>Office Theme</vt:lpstr>
      <vt:lpstr>PENAWARAN (SUPPLY)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PENAWARAN (SUPPLY)</dc:title>
  <dc:creator>user</dc:creator>
  <cp:lastModifiedBy>user</cp:lastModifiedBy>
  <cp:revision>2</cp:revision>
  <dcterms:created xsi:type="dcterms:W3CDTF">2021-10-04T04:58:17Z</dcterms:created>
  <dcterms:modified xsi:type="dcterms:W3CDTF">2021-10-04T05:11:35Z</dcterms:modified>
</cp:coreProperties>
</file>