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69" r:id="rId5"/>
    <p:sldId id="268" r:id="rId6"/>
    <p:sldId id="267" r:id="rId7"/>
    <p:sldId id="266" r:id="rId8"/>
    <p:sldId id="265" r:id="rId9"/>
    <p:sldId id="264" r:id="rId10"/>
    <p:sldId id="263" r:id="rId11"/>
    <p:sldId id="262" r:id="rId12"/>
    <p:sldId id="261" r:id="rId13"/>
    <p:sldId id="260" r:id="rId14"/>
    <p:sldId id="259" r:id="rId15"/>
    <p:sldId id="257" r:id="rId16"/>
    <p:sldId id="278" r:id="rId17"/>
    <p:sldId id="277" r:id="rId18"/>
    <p:sldId id="276" r:id="rId19"/>
    <p:sldId id="275" r:id="rId20"/>
    <p:sldId id="274" r:id="rId21"/>
    <p:sldId id="273" r:id="rId22"/>
    <p:sldId id="272" r:id="rId23"/>
    <p:sldId id="271" r:id="rId24"/>
    <p:sldId id="280" r:id="rId25"/>
    <p:sldId id="279" r:id="rId26"/>
    <p:sldId id="281" r:id="rId27"/>
    <p:sldId id="293" r:id="rId28"/>
    <p:sldId id="292" r:id="rId29"/>
    <p:sldId id="291" r:id="rId30"/>
    <p:sldId id="290" r:id="rId31"/>
    <p:sldId id="289" r:id="rId32"/>
    <p:sldId id="288" r:id="rId33"/>
    <p:sldId id="287" r:id="rId34"/>
    <p:sldId id="286" r:id="rId35"/>
    <p:sldId id="285" r:id="rId36"/>
    <p:sldId id="284" r:id="rId37"/>
    <p:sldId id="283" r:id="rId38"/>
    <p:sldId id="282"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8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FF59DA71-2F79-4432-9AE4-DBAF77886B87}"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11497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F59DA71-2F79-4432-9AE4-DBAF77886B87}"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221597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F59DA71-2F79-4432-9AE4-DBAF77886B87}"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301673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F59DA71-2F79-4432-9AE4-DBAF77886B87}"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140334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9DA71-2F79-4432-9AE4-DBAF77886B87}"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33980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F59DA71-2F79-4432-9AE4-DBAF77886B87}"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367425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FF59DA71-2F79-4432-9AE4-DBAF77886B87}" type="datetimeFigureOut">
              <a:rPr lang="id-ID" smtClean="0"/>
              <a:t>17/05/2022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34308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F59DA71-2F79-4432-9AE4-DBAF77886B87}" type="datetimeFigureOut">
              <a:rPr lang="id-ID" smtClean="0"/>
              <a:t>17/05/2022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146859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DA71-2F79-4432-9AE4-DBAF77886B87}" type="datetimeFigureOut">
              <a:rPr lang="id-ID" smtClean="0"/>
              <a:t>17/05/2022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210758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59DA71-2F79-4432-9AE4-DBAF77886B87}"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203364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59DA71-2F79-4432-9AE4-DBAF77886B87}"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BA7137-3EFA-4CF4-B369-E4F653601293}" type="slidenum">
              <a:rPr lang="id-ID" smtClean="0"/>
              <a:t>‹#›</a:t>
            </a:fld>
            <a:endParaRPr lang="id-ID"/>
          </a:p>
        </p:txBody>
      </p:sp>
    </p:spTree>
    <p:extLst>
      <p:ext uri="{BB962C8B-B14F-4D97-AF65-F5344CB8AC3E}">
        <p14:creationId xmlns:p14="http://schemas.microsoft.com/office/powerpoint/2010/main" val="114331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9DA71-2F79-4432-9AE4-DBAF77886B87}" type="datetimeFigureOut">
              <a:rPr lang="id-ID" smtClean="0"/>
              <a:t>17/05/2022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A7137-3EFA-4CF4-B369-E4F653601293}" type="slidenum">
              <a:rPr lang="id-ID" smtClean="0"/>
              <a:t>‹#›</a:t>
            </a:fld>
            <a:endParaRPr lang="id-ID"/>
          </a:p>
        </p:txBody>
      </p:sp>
    </p:spTree>
    <p:extLst>
      <p:ext uri="{BB962C8B-B14F-4D97-AF65-F5344CB8AC3E}">
        <p14:creationId xmlns:p14="http://schemas.microsoft.com/office/powerpoint/2010/main" val="149800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3433" y="332656"/>
            <a:ext cx="5277150" cy="181588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PEMBENTUKAN </a:t>
            </a:r>
            <a:r>
              <a:rPr lang="id-ID"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TANAH </a:t>
            </a:r>
            <a:br>
              <a:rPr lang="id-ID"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d-ID"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 </a:t>
            </a:r>
            <a:r>
              <a:rPr lang="id-ID"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d-ID"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d-ID"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PEMANFAATANNYA</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6409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14642" y="5589240"/>
            <a:ext cx="5314725" cy="707886"/>
          </a:xfrm>
          <a:prstGeom prst="rect">
            <a:avLst/>
          </a:prstGeom>
          <a:noFill/>
        </p:spPr>
        <p:txBody>
          <a:bodyPr wrap="none" lIns="91440" tIns="45720" rIns="91440" bIns="45720">
            <a:spAutoFit/>
          </a:bodyPr>
          <a:lstStyle/>
          <a:p>
            <a:pPr algn="ctr"/>
            <a:r>
              <a:rPr lang="id-ID" sz="4000" b="1" cap="none" spc="0" dirty="0">
                <a:ln w="1905"/>
                <a:solidFill>
                  <a:srgbClr val="002060"/>
                </a:solidFill>
                <a:effectLst>
                  <a:innerShdw blurRad="69850" dist="43180" dir="5400000">
                    <a:srgbClr val="000000">
                      <a:alpha val="65000"/>
                    </a:srgbClr>
                  </a:innerShdw>
                </a:effectLst>
              </a:rPr>
              <a:t>Oleh: Listasari Simbolon</a:t>
            </a:r>
            <a:endParaRPr lang="en-US" sz="4000" b="1" cap="none" spc="0" dirty="0">
              <a:ln w="1905"/>
              <a:solidFill>
                <a:srgbClr val="002060"/>
              </a:solidFill>
              <a:effectLst>
                <a:innerShdw blurRad="69850" dist="43180" dir="5400000">
                  <a:srgbClr val="000000">
                    <a:alpha val="65000"/>
                  </a:srgbClr>
                </a:innerShdw>
              </a:effectLst>
            </a:endParaRPr>
          </a:p>
        </p:txBody>
      </p:sp>
      <p:sp>
        <p:nvSpPr>
          <p:cNvPr id="6" name="Rectangle 5"/>
          <p:cNvSpPr/>
          <p:nvPr/>
        </p:nvSpPr>
        <p:spPr>
          <a:xfrm>
            <a:off x="5631330" y="4449886"/>
            <a:ext cx="3261150" cy="923330"/>
          </a:xfrm>
          <a:prstGeom prst="rect">
            <a:avLst/>
          </a:prstGeom>
          <a:noFill/>
        </p:spPr>
        <p:txBody>
          <a:bodyPr wrap="none" lIns="91440" tIns="45720" rIns="91440" bIns="45720">
            <a:spAutoFit/>
          </a:bodyPr>
          <a:lstStyle/>
          <a:p>
            <a:pPr algn="ctr"/>
            <a:r>
              <a:rPr lang="id-ID"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Kelas X IPS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76066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8488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13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FF00"/>
                </a:solidFill>
              </a:rPr>
              <a:t> Lapisan tanah bawah (sub soil)</a:t>
            </a:r>
          </a:p>
        </p:txBody>
      </p:sp>
      <p:sp>
        <p:nvSpPr>
          <p:cNvPr id="3" name="Content Placeholder 2"/>
          <p:cNvSpPr>
            <a:spLocks noGrp="1"/>
          </p:cNvSpPr>
          <p:nvPr>
            <p:ph idx="1"/>
          </p:nvPr>
        </p:nvSpPr>
        <p:spPr/>
        <p:txBody>
          <a:bodyPr>
            <a:normAutofit/>
          </a:bodyPr>
          <a:lstStyle/>
          <a:p>
            <a:pPr marL="0" indent="0">
              <a:buNone/>
            </a:pPr>
            <a:r>
              <a:rPr lang="id-ID" sz="3600" b="1" dirty="0">
                <a:solidFill>
                  <a:srgbClr val="92D050"/>
                </a:solidFill>
              </a:rPr>
              <a:t>a.   Lapisan eluvasi: </a:t>
            </a:r>
            <a:r>
              <a:rPr lang="id-ID" sz="3600" dirty="0"/>
              <a:t/>
            </a:r>
            <a:br>
              <a:rPr lang="id-ID" sz="3600" dirty="0"/>
            </a:br>
            <a:r>
              <a:rPr lang="id-ID" sz="3600" dirty="0"/>
              <a:t>	horison yang telah mengalami proses 	pencucian yang sangat intensif 	sehingga kadar organik liat, silika, Fe, 	dan Al rendah tetapi kadar pasir, debu 	kuarsa (seskuoksida) dan mineral 	resisten lainnya tinggi sehingga 	berwarna agak terang</a:t>
            </a:r>
          </a:p>
        </p:txBody>
      </p:sp>
    </p:spTree>
    <p:extLst>
      <p:ext uri="{BB962C8B-B14F-4D97-AF65-F5344CB8AC3E}">
        <p14:creationId xmlns:p14="http://schemas.microsoft.com/office/powerpoint/2010/main" val="150305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id-ID" sz="4000" dirty="0">
                <a:solidFill>
                  <a:srgbClr val="92D050"/>
                </a:solidFill>
              </a:rPr>
              <a:t>b.  Horison B : </a:t>
            </a:r>
            <a:r>
              <a:rPr lang="id-ID" sz="4000" dirty="0"/>
              <a:t/>
            </a:r>
            <a:br>
              <a:rPr lang="id-ID" sz="4000" dirty="0"/>
            </a:br>
            <a:r>
              <a:rPr lang="id-ID" sz="4000" dirty="0"/>
              <a:t>	lapisan illuvial atau horison 	pengendapan sehingga terjadi 	akumulasi dari bahan-	bahan yang 	tercuci dari horison di atasnya</a:t>
            </a:r>
          </a:p>
          <a:p>
            <a:endParaRPr lang="id-ID" dirty="0"/>
          </a:p>
        </p:txBody>
      </p:sp>
    </p:spTree>
    <p:extLst>
      <p:ext uri="{BB962C8B-B14F-4D97-AF65-F5344CB8AC3E}">
        <p14:creationId xmlns:p14="http://schemas.microsoft.com/office/powerpoint/2010/main" val="335810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id-ID" sz="3600" dirty="0">
                <a:solidFill>
                  <a:srgbClr val="92D050"/>
                </a:solidFill>
              </a:rPr>
              <a:t>c. Horison C : </a:t>
            </a:r>
            <a:r>
              <a:rPr lang="id-ID" sz="3600" dirty="0"/>
              <a:t/>
            </a:r>
            <a:br>
              <a:rPr lang="id-ID" sz="3600" dirty="0"/>
            </a:br>
            <a:r>
              <a:rPr lang="id-ID" sz="3600" dirty="0"/>
              <a:t>	lapisan tanah yang bahan 	penyusunnya masih serupa dengan 	batuan induk</a:t>
            </a:r>
          </a:p>
          <a:p>
            <a:pPr marL="0" indent="0">
              <a:buNone/>
            </a:pPr>
            <a:endParaRPr lang="id-ID" sz="1050" dirty="0"/>
          </a:p>
          <a:p>
            <a:pPr marL="0" indent="0">
              <a:buNone/>
            </a:pPr>
            <a:r>
              <a:rPr lang="id-ID" sz="3600" dirty="0">
                <a:solidFill>
                  <a:srgbClr val="92D050"/>
                </a:solidFill>
              </a:rPr>
              <a:t>d. Horison R : </a:t>
            </a:r>
            <a:r>
              <a:rPr lang="id-ID" sz="3600" dirty="0"/>
              <a:t/>
            </a:r>
            <a:br>
              <a:rPr lang="id-ID" sz="3600" dirty="0"/>
            </a:br>
            <a:r>
              <a:rPr lang="id-ID" sz="3600" dirty="0"/>
              <a:t>	lapisan yang masih berupa batuan</a:t>
            </a:r>
          </a:p>
        </p:txBody>
      </p:sp>
    </p:spTree>
    <p:extLst>
      <p:ext uri="{BB962C8B-B14F-4D97-AF65-F5344CB8AC3E}">
        <p14:creationId xmlns:p14="http://schemas.microsoft.com/office/powerpoint/2010/main" val="263397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82630"/>
            <a:ext cx="7560839" cy="549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72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id-ID" sz="3600" dirty="0">
                <a:solidFill>
                  <a:srgbClr val="FFFF00"/>
                </a:solidFill>
              </a:rPr>
              <a:t>a.  Padatan bahan mineral : 45%</a:t>
            </a:r>
          </a:p>
          <a:p>
            <a:pPr marL="0" indent="0">
              <a:buNone/>
            </a:pPr>
            <a:r>
              <a:rPr lang="id-ID" sz="3600" dirty="0">
                <a:solidFill>
                  <a:srgbClr val="FFFF00"/>
                </a:solidFill>
              </a:rPr>
              <a:t>b.  Air : 25%</a:t>
            </a:r>
          </a:p>
          <a:p>
            <a:pPr marL="0" indent="0">
              <a:buNone/>
            </a:pPr>
            <a:r>
              <a:rPr lang="id-ID" sz="3600" dirty="0">
                <a:solidFill>
                  <a:srgbClr val="FFFF00"/>
                </a:solidFill>
              </a:rPr>
              <a:t>c.  Udara : 25%</a:t>
            </a:r>
          </a:p>
          <a:p>
            <a:pPr marL="0" indent="0">
              <a:buNone/>
            </a:pPr>
            <a:r>
              <a:rPr lang="id-ID" sz="3600" dirty="0">
                <a:solidFill>
                  <a:srgbClr val="FFFF00"/>
                </a:solidFill>
              </a:rPr>
              <a:t>d.  Bahan organik : 5%</a:t>
            </a:r>
          </a:p>
          <a:p>
            <a:pPr marL="0" indent="0">
              <a:buNone/>
            </a:pPr>
            <a:r>
              <a:rPr lang="id-ID" sz="3600" dirty="0"/>
              <a:t>                             </a:t>
            </a:r>
            <a:r>
              <a:rPr lang="id-ID" sz="3600" dirty="0">
                <a:solidFill>
                  <a:srgbClr val="00B0F0"/>
                </a:solidFill>
              </a:rPr>
              <a:t>i.      Humus : 80%</a:t>
            </a:r>
          </a:p>
          <a:p>
            <a:pPr marL="0" indent="0">
              <a:buNone/>
            </a:pPr>
            <a:r>
              <a:rPr lang="id-ID" sz="3600" dirty="0">
                <a:solidFill>
                  <a:srgbClr val="00B0F0"/>
                </a:solidFill>
              </a:rPr>
              <a:t>                            ii.      Organisme : 10%</a:t>
            </a:r>
          </a:p>
          <a:p>
            <a:pPr marL="0" indent="0">
              <a:buNone/>
            </a:pPr>
            <a:r>
              <a:rPr lang="id-ID" sz="3600" dirty="0">
                <a:solidFill>
                  <a:srgbClr val="00B0F0"/>
                </a:solidFill>
              </a:rPr>
              <a:t>                           iii.      Akar : 10%</a:t>
            </a:r>
          </a:p>
        </p:txBody>
      </p:sp>
      <p:sp>
        <p:nvSpPr>
          <p:cNvPr id="4" name="Rectangle 3"/>
          <p:cNvSpPr/>
          <p:nvPr/>
        </p:nvSpPr>
        <p:spPr>
          <a:xfrm>
            <a:off x="1127985" y="620688"/>
            <a:ext cx="6888039"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4000" b="1" cap="none" spc="0" dirty="0">
                <a:ln/>
                <a:solidFill>
                  <a:schemeClr val="accent3"/>
                </a:solidFill>
                <a:effectLst/>
              </a:rPr>
              <a:t>KOMPONEN PENYUSUN TANAH</a:t>
            </a:r>
            <a:endParaRPr lang="en-US" sz="4000" b="1" cap="none" spc="0" dirty="0">
              <a:ln/>
              <a:solidFill>
                <a:schemeClr val="accent3"/>
              </a:solidFill>
              <a:effectLst/>
            </a:endParaRPr>
          </a:p>
        </p:txBody>
      </p:sp>
    </p:spTree>
    <p:extLst>
      <p:ext uri="{BB962C8B-B14F-4D97-AF65-F5344CB8AC3E}">
        <p14:creationId xmlns:p14="http://schemas.microsoft.com/office/powerpoint/2010/main" val="271718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78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6264"/>
            <a:ext cx="8229600" cy="2620888"/>
          </a:xfrm>
        </p:spPr>
        <p:txBody>
          <a:bodyPr/>
          <a:lstStyle/>
          <a:p>
            <a:pPr marL="0" indent="0">
              <a:buNone/>
            </a:pPr>
            <a:r>
              <a:rPr lang="id-ID" b="1" i="0" dirty="0">
                <a:solidFill>
                  <a:srgbClr val="00B0F0"/>
                </a:solidFill>
                <a:effectLst/>
                <a:latin typeface="Verdana"/>
              </a:rPr>
              <a:t>a.</a:t>
            </a:r>
            <a:r>
              <a:rPr lang="id-ID" b="0" i="0" dirty="0">
                <a:solidFill>
                  <a:srgbClr val="00B0F0"/>
                </a:solidFill>
                <a:effectLst/>
                <a:latin typeface="Verdana"/>
              </a:rPr>
              <a:t>       </a:t>
            </a:r>
            <a:r>
              <a:rPr lang="id-ID" b="1" i="0" dirty="0">
                <a:solidFill>
                  <a:srgbClr val="00B0F0"/>
                </a:solidFill>
                <a:effectLst/>
                <a:latin typeface="Verdana"/>
              </a:rPr>
              <a:t>Sifat fisik tanah</a:t>
            </a:r>
          </a:p>
          <a:p>
            <a:pPr marL="0" indent="0">
              <a:buNone/>
            </a:pPr>
            <a:r>
              <a:rPr lang="id-ID" b="1" i="0" dirty="0">
                <a:solidFill>
                  <a:srgbClr val="00B0F0"/>
                </a:solidFill>
                <a:effectLst/>
                <a:latin typeface="Verdana"/>
              </a:rPr>
              <a:t>b.</a:t>
            </a:r>
            <a:r>
              <a:rPr lang="id-ID" b="0" i="0" dirty="0">
                <a:solidFill>
                  <a:srgbClr val="00B0F0"/>
                </a:solidFill>
                <a:effectLst/>
                <a:latin typeface="Verdana"/>
              </a:rPr>
              <a:t>       </a:t>
            </a:r>
            <a:r>
              <a:rPr lang="id-ID" b="1" i="0" dirty="0">
                <a:solidFill>
                  <a:srgbClr val="00B0F0"/>
                </a:solidFill>
                <a:effectLst/>
                <a:latin typeface="Verdana"/>
              </a:rPr>
              <a:t>Sifat kimia tanah</a:t>
            </a:r>
          </a:p>
          <a:p>
            <a:pPr marL="0" indent="0">
              <a:buNone/>
            </a:pPr>
            <a:r>
              <a:rPr lang="id-ID" b="1" i="0" dirty="0">
                <a:solidFill>
                  <a:srgbClr val="00B0F0"/>
                </a:solidFill>
                <a:effectLst/>
                <a:latin typeface="Verdana"/>
              </a:rPr>
              <a:t>c.</a:t>
            </a:r>
            <a:r>
              <a:rPr lang="id-ID" b="0" i="0" dirty="0">
                <a:solidFill>
                  <a:srgbClr val="00B0F0"/>
                </a:solidFill>
                <a:effectLst/>
                <a:latin typeface="Verdana"/>
              </a:rPr>
              <a:t>       </a:t>
            </a:r>
            <a:r>
              <a:rPr lang="id-ID" b="1" i="0" dirty="0">
                <a:solidFill>
                  <a:srgbClr val="00B0F0"/>
                </a:solidFill>
                <a:effectLst/>
                <a:latin typeface="Verdana"/>
              </a:rPr>
              <a:t>Sifat biologi tanah</a:t>
            </a:r>
            <a:endParaRPr lang="id-ID" dirty="0">
              <a:solidFill>
                <a:srgbClr val="00B0F0"/>
              </a:solidFill>
            </a:endParaRPr>
          </a:p>
        </p:txBody>
      </p:sp>
      <p:sp>
        <p:nvSpPr>
          <p:cNvPr id="4" name="Rectangle 3"/>
          <p:cNvSpPr/>
          <p:nvPr/>
        </p:nvSpPr>
        <p:spPr>
          <a:xfrm>
            <a:off x="1785376" y="476672"/>
            <a:ext cx="557325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SIFAT-SIFAT TANAH</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7532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rPr>
              <a:t/>
            </a:r>
            <a:br>
              <a:rPr lang="id-ID" dirty="0">
                <a:solidFill>
                  <a:srgbClr val="00B0F0"/>
                </a:solidFill>
              </a:rPr>
            </a:br>
            <a:r>
              <a:rPr lang="id-ID" b="1" dirty="0">
                <a:solidFill>
                  <a:srgbClr val="00B0F0"/>
                </a:solidFill>
              </a:rPr>
              <a:t>a.       Sifat fisik tanah</a:t>
            </a:r>
            <a:r>
              <a:rPr lang="id-ID" dirty="0"/>
              <a:t/>
            </a:r>
            <a:br>
              <a:rPr lang="id-ID" dirty="0"/>
            </a:br>
            <a:endParaRPr lang="id-ID" dirty="0"/>
          </a:p>
        </p:txBody>
      </p:sp>
      <p:sp>
        <p:nvSpPr>
          <p:cNvPr id="3" name="Content Placeholder 2"/>
          <p:cNvSpPr>
            <a:spLocks noGrp="1"/>
          </p:cNvSpPr>
          <p:nvPr>
            <p:ph idx="1"/>
          </p:nvPr>
        </p:nvSpPr>
        <p:spPr>
          <a:xfrm>
            <a:off x="457200" y="1484784"/>
            <a:ext cx="8229600" cy="4641379"/>
          </a:xfrm>
        </p:spPr>
        <p:txBody>
          <a:bodyPr/>
          <a:lstStyle/>
          <a:p>
            <a:pPr marL="0" indent="0">
              <a:buNone/>
            </a:pPr>
            <a:r>
              <a:rPr lang="id-ID" dirty="0">
                <a:solidFill>
                  <a:srgbClr val="FFFF00"/>
                </a:solidFill>
              </a:rPr>
              <a:t>i.      Warna tanah: </a:t>
            </a:r>
            <a:r>
              <a:rPr lang="id-ID" dirty="0"/>
              <a:t/>
            </a:r>
            <a:br>
              <a:rPr lang="id-ID" dirty="0"/>
            </a:br>
            <a:r>
              <a:rPr lang="id-ID" dirty="0"/>
              <a:t>	digunakan untuk menjejaki sifat lain dari 	tanah yang penting.  </a:t>
            </a:r>
            <a:br>
              <a:rPr lang="id-ID" dirty="0"/>
            </a:br>
            <a:r>
              <a:rPr lang="id-ID" dirty="0"/>
              <a:t>	Misalnya warna hitam  dilapisan atas. 	Umumnya kandungan bahan organiknya 	tinggi. </a:t>
            </a:r>
            <a:br>
              <a:rPr lang="id-ID" dirty="0"/>
            </a:br>
            <a:r>
              <a:rPr lang="id-ID" dirty="0"/>
              <a:t>	Warna merah menunjukan tanah relative 	kaya akan besi, warna biru atau kelabu 	menunjukkan drainase yang jelek</a:t>
            </a:r>
          </a:p>
        </p:txBody>
      </p:sp>
    </p:spTree>
    <p:extLst>
      <p:ext uri="{BB962C8B-B14F-4D97-AF65-F5344CB8AC3E}">
        <p14:creationId xmlns:p14="http://schemas.microsoft.com/office/powerpoint/2010/main" val="261597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1917"/>
            <a:ext cx="8229600" cy="5001419"/>
          </a:xfrm>
        </p:spPr>
        <p:txBody>
          <a:bodyPr/>
          <a:lstStyle/>
          <a:p>
            <a:pPr marL="0" indent="0">
              <a:buNone/>
            </a:pPr>
            <a:r>
              <a:rPr lang="id-ID" dirty="0">
                <a:solidFill>
                  <a:srgbClr val="FFFF00"/>
                </a:solidFill>
              </a:rPr>
              <a:t> </a:t>
            </a:r>
            <a:r>
              <a:rPr lang="id-ID" sz="3600" dirty="0">
                <a:solidFill>
                  <a:srgbClr val="FFFF00"/>
                </a:solidFill>
              </a:rPr>
              <a:t>ii.      Tekstur tanah: komposisi partikel 	</a:t>
            </a:r>
            <a:r>
              <a:rPr lang="id-ID" sz="3600" dirty="0"/>
              <a:t>penyusun tanah (separate) yang 	dinyatakan sebagai perbandingan 	proporsi (%) relative antara fraksi 	pasir (sand) (berdiameter 2,00 – 0,20 	mm, debu (silt) (berdiameter 0,20 – 	0,002 mm) dan liat (clay)</a:t>
            </a:r>
          </a:p>
        </p:txBody>
      </p:sp>
    </p:spTree>
    <p:extLst>
      <p:ext uri="{BB962C8B-B14F-4D97-AF65-F5344CB8AC3E}">
        <p14:creationId xmlns:p14="http://schemas.microsoft.com/office/powerpoint/2010/main" val="1689295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tabLst>
                <a:tab pos="900113" algn="l"/>
              </a:tabLst>
            </a:pPr>
            <a:r>
              <a:rPr lang="id-ID" sz="4000" dirty="0"/>
              <a:t>1. </a:t>
            </a:r>
            <a:r>
              <a:rPr lang="id-ID" sz="4000" b="1" dirty="0"/>
              <a:t>Pedosfer </a:t>
            </a:r>
            <a:br>
              <a:rPr lang="id-ID" sz="4000" b="1" dirty="0"/>
            </a:br>
            <a:r>
              <a:rPr lang="id-ID" sz="4000" b="1" dirty="0"/>
              <a:t>	</a:t>
            </a:r>
            <a:r>
              <a:rPr lang="id-ID" sz="4000" dirty="0">
                <a:solidFill>
                  <a:schemeClr val="bg1"/>
                </a:solidFill>
              </a:rPr>
              <a:t>adalah lapisan tempat 	pembentukan tanah</a:t>
            </a:r>
          </a:p>
          <a:p>
            <a:pPr marL="0" indent="0">
              <a:buNone/>
            </a:pPr>
            <a:endParaRPr lang="id-ID" sz="700" dirty="0"/>
          </a:p>
          <a:p>
            <a:pPr marL="0" indent="0">
              <a:buNone/>
            </a:pPr>
            <a:r>
              <a:rPr lang="id-ID" sz="4000" dirty="0"/>
              <a:t>2. </a:t>
            </a:r>
            <a:r>
              <a:rPr lang="id-ID" sz="4000" b="1" dirty="0"/>
              <a:t>Tanah (soil) </a:t>
            </a:r>
            <a:br>
              <a:rPr lang="id-ID" sz="4000" b="1" dirty="0"/>
            </a:br>
            <a:r>
              <a:rPr lang="id-ID" sz="4000" b="1" dirty="0"/>
              <a:t>	</a:t>
            </a:r>
            <a:r>
              <a:rPr lang="id-ID" sz="4000" dirty="0">
                <a:solidFill>
                  <a:schemeClr val="bg1"/>
                </a:solidFill>
              </a:rPr>
              <a:t>terbentuk dari campuran hasil 	pelapukan batuan, bahan 	anorganik, dan bahan organik, air, 	dan udara</a:t>
            </a:r>
          </a:p>
          <a:p>
            <a:endParaRPr lang="id-ID" dirty="0"/>
          </a:p>
        </p:txBody>
      </p:sp>
      <p:sp>
        <p:nvSpPr>
          <p:cNvPr id="4" name="Rectangle 3"/>
          <p:cNvSpPr/>
          <p:nvPr/>
        </p:nvSpPr>
        <p:spPr>
          <a:xfrm>
            <a:off x="2614736" y="404664"/>
            <a:ext cx="391453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PENGERTIAN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497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indent="0">
              <a:buNone/>
            </a:pPr>
            <a:r>
              <a:rPr lang="id-ID" sz="3600" dirty="0">
                <a:solidFill>
                  <a:srgbClr val="FFFF00"/>
                </a:solidFill>
              </a:rPr>
              <a:t>iii.      Struktur tanah: </a:t>
            </a:r>
            <a:r>
              <a:rPr lang="id-ID" sz="3600" dirty="0"/>
              <a:t/>
            </a:r>
            <a:br>
              <a:rPr lang="id-ID" sz="3600" dirty="0"/>
            </a:br>
            <a:r>
              <a:rPr lang="id-ID" sz="3600" dirty="0"/>
              <a:t>	kenampakan bentuk atau susunan 	partikel-partikel primer tanah (pasir, 	debu dan liat individual) hingga 	partikel-partikel sekunder (gabungan 	partikel-partikel primer yang disebut 	ped (gumpalan) yang membentuk 	agregat (bongkah)</a:t>
            </a:r>
          </a:p>
        </p:txBody>
      </p:sp>
    </p:spTree>
    <p:extLst>
      <p:ext uri="{BB962C8B-B14F-4D97-AF65-F5344CB8AC3E}">
        <p14:creationId xmlns:p14="http://schemas.microsoft.com/office/powerpoint/2010/main" val="241849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a:bodyPr>
          <a:lstStyle/>
          <a:p>
            <a:pPr marL="0" indent="0">
              <a:buNone/>
            </a:pPr>
            <a:r>
              <a:rPr lang="id-ID" sz="3600" dirty="0">
                <a:solidFill>
                  <a:srgbClr val="FFFF00"/>
                </a:solidFill>
              </a:rPr>
              <a:t>iv.      Konsistensi tanah: </a:t>
            </a:r>
            <a:r>
              <a:rPr lang="id-ID" sz="3600" dirty="0"/>
              <a:t/>
            </a:r>
            <a:br>
              <a:rPr lang="id-ID" sz="3600" dirty="0"/>
            </a:br>
            <a:r>
              <a:rPr lang="id-ID" sz="3600" dirty="0"/>
              <a:t>	daya kohesi dan adhesi diantara 	partikel-partikel tanah dan ketahanan 	(resistensi) massa tanah tersebut 	terhadap perubahan bentuk oleh 	tekanan atau berbagai kekuatan yang 	dapat mempengaruhi</a:t>
            </a:r>
          </a:p>
        </p:txBody>
      </p:sp>
    </p:spTree>
    <p:extLst>
      <p:ext uri="{BB962C8B-B14F-4D97-AF65-F5344CB8AC3E}">
        <p14:creationId xmlns:p14="http://schemas.microsoft.com/office/powerpoint/2010/main" val="2549554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496944" cy="5544616"/>
          </a:xfrm>
        </p:spPr>
        <p:txBody>
          <a:bodyPr>
            <a:normAutofit lnSpcReduction="10000"/>
          </a:bodyPr>
          <a:lstStyle/>
          <a:p>
            <a:pPr marL="0" indent="0">
              <a:buNone/>
            </a:pPr>
            <a:r>
              <a:rPr lang="id-ID" sz="3600" dirty="0">
                <a:solidFill>
                  <a:srgbClr val="FFFF00"/>
                </a:solidFill>
              </a:rPr>
              <a:t>v.      Bobot isi tanah dan bobot jenis: 	</a:t>
            </a:r>
            <a:br>
              <a:rPr lang="id-ID" sz="3600" dirty="0">
                <a:solidFill>
                  <a:srgbClr val="FFFF00"/>
                </a:solidFill>
              </a:rPr>
            </a:br>
            <a:r>
              <a:rPr lang="id-ID" sz="3600" dirty="0">
                <a:solidFill>
                  <a:srgbClr val="FFFF00"/>
                </a:solidFill>
              </a:rPr>
              <a:t>	</a:t>
            </a:r>
            <a:r>
              <a:rPr lang="id-ID" sz="3600" dirty="0"/>
              <a:t>kerapatan tanah per satuan volume 	yang dinyatakan dalam dua batasan 	berikut ini:</a:t>
            </a:r>
          </a:p>
          <a:p>
            <a:pPr marL="0" indent="0" defTabSz="427038">
              <a:buNone/>
            </a:pPr>
            <a:r>
              <a:rPr lang="id-ID" sz="3600" dirty="0"/>
              <a:t>	</a:t>
            </a:r>
            <a:r>
              <a:rPr lang="id-ID" sz="3600" dirty="0">
                <a:solidFill>
                  <a:schemeClr val="accent6">
                    <a:lumMod val="75000"/>
                  </a:schemeClr>
                </a:solidFill>
              </a:rPr>
              <a:t>1. Kerapatan partikel </a:t>
            </a:r>
            <a:r>
              <a:rPr lang="id-ID" sz="3600" dirty="0"/>
              <a:t>(bobot partikel = BP) : 		bobot massa partikel padat per satuan 			 volume tanah.</a:t>
            </a:r>
          </a:p>
          <a:p>
            <a:pPr marL="0" indent="0" defTabSz="427038">
              <a:buNone/>
            </a:pPr>
            <a:r>
              <a:rPr lang="id-ID" sz="3600" dirty="0">
                <a:solidFill>
                  <a:schemeClr val="accent6">
                    <a:lumMod val="75000"/>
                  </a:schemeClr>
                </a:solidFill>
              </a:rPr>
              <a:t>	2. Kerapatan massa </a:t>
            </a:r>
            <a:r>
              <a:rPr lang="id-ID" sz="3600" dirty="0"/>
              <a:t>(bobot isi = BI) : bobot 		massa tanah kondisi lapangan yang 			  	dikering-ovenkan per satuan volume. </a:t>
            </a:r>
          </a:p>
        </p:txBody>
      </p:sp>
    </p:spTree>
    <p:extLst>
      <p:ext uri="{BB962C8B-B14F-4D97-AF65-F5344CB8AC3E}">
        <p14:creationId xmlns:p14="http://schemas.microsoft.com/office/powerpoint/2010/main" val="250170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00600"/>
          </a:xfrm>
        </p:spPr>
        <p:txBody>
          <a:bodyPr>
            <a:normAutofit lnSpcReduction="10000"/>
          </a:bodyPr>
          <a:lstStyle/>
          <a:p>
            <a:pPr marL="0" indent="0" defTabSz="722313">
              <a:buNone/>
            </a:pPr>
            <a:r>
              <a:rPr lang="id-ID" sz="3600" dirty="0">
                <a:solidFill>
                  <a:srgbClr val="FFFF00"/>
                </a:solidFill>
              </a:rPr>
              <a:t>vi. Kedalaman efektif tanah: </a:t>
            </a:r>
            <a:r>
              <a:rPr lang="id-ID" sz="3600" dirty="0"/>
              <a:t/>
            </a:r>
            <a:br>
              <a:rPr lang="id-ID" sz="3600" dirty="0"/>
            </a:br>
            <a:r>
              <a:rPr lang="id-ID" sz="3600" dirty="0"/>
              <a:t>	kedalaman lapisan tanah yang dapat 	ditembus oleh perakaran tanaman.</a:t>
            </a:r>
          </a:p>
          <a:p>
            <a:pPr marL="0" indent="0">
              <a:buNone/>
            </a:pPr>
            <a:r>
              <a:rPr lang="id-ID" sz="3600" dirty="0">
                <a:solidFill>
                  <a:srgbClr val="FFFF00"/>
                </a:solidFill>
              </a:rPr>
              <a:t>vii. Drainase: </a:t>
            </a:r>
            <a:r>
              <a:rPr lang="id-ID" sz="3600" dirty="0"/>
              <a:t/>
            </a:r>
            <a:br>
              <a:rPr lang="id-ID" sz="3600" dirty="0"/>
            </a:br>
            <a:r>
              <a:rPr lang="id-ID" sz="3600" dirty="0"/>
              <a:t>	lamanya kondisi tergenang / jenuh air, 	bukan merupakan ukuran berapa 	cepat air terbuang dari tanah air 	dapat hilang melalui permukaan 	tanah maupun melalui peresapan ke 	dalam tanah</a:t>
            </a:r>
          </a:p>
        </p:txBody>
      </p:sp>
    </p:spTree>
    <p:extLst>
      <p:ext uri="{BB962C8B-B14F-4D97-AF65-F5344CB8AC3E}">
        <p14:creationId xmlns:p14="http://schemas.microsoft.com/office/powerpoint/2010/main" val="60542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904656"/>
          </a:xfrm>
        </p:spPr>
        <p:txBody>
          <a:bodyPr>
            <a:normAutofit lnSpcReduction="10000"/>
          </a:bodyPr>
          <a:lstStyle/>
          <a:p>
            <a:pPr marL="0" indent="0">
              <a:buNone/>
            </a:pPr>
            <a:r>
              <a:rPr lang="id-ID" dirty="0">
                <a:solidFill>
                  <a:srgbClr val="FFFF00"/>
                </a:solidFill>
              </a:rPr>
              <a:t>viii.  Permeabilitas tanah: </a:t>
            </a:r>
            <a:r>
              <a:rPr lang="id-ID" dirty="0"/>
              <a:t/>
            </a:r>
            <a:br>
              <a:rPr lang="id-ID" dirty="0"/>
            </a:br>
            <a:r>
              <a:rPr lang="id-ID" dirty="0"/>
              <a:t>	proporsi ruang pori tanah (ruang kosong) 	yang terdapat dalam suatu volume tanah 	yang dapat ditempati oleh air dan udara , 	sehingga merupakan indicator kondisi 	drainase dan aerasi tanah.</a:t>
            </a:r>
          </a:p>
          <a:p>
            <a:pPr marL="0" indent="0">
              <a:buNone/>
            </a:pPr>
            <a:endParaRPr lang="id-ID" sz="1050" dirty="0"/>
          </a:p>
          <a:p>
            <a:pPr marL="0" indent="0">
              <a:buNone/>
            </a:pPr>
            <a:r>
              <a:rPr lang="id-ID" dirty="0">
                <a:solidFill>
                  <a:srgbClr val="FFFF00"/>
                </a:solidFill>
              </a:rPr>
              <a:t>ix.   Potensi mengembang dan mengerut: </a:t>
            </a:r>
            <a:r>
              <a:rPr lang="id-ID" dirty="0"/>
              <a:t>	masuk atau keluarnya air ke atau dari 	antara lempeng-lempeng liat kristal yang 	dipengaruhi oleh kadar air dalam tanah, 	luas 	ruang atau pori tanah serta 	kandungan mineral liat.</a:t>
            </a:r>
          </a:p>
          <a:p>
            <a:pPr marL="0" indent="0">
              <a:buNone/>
            </a:pPr>
            <a:endParaRPr lang="id-ID" dirty="0"/>
          </a:p>
        </p:txBody>
      </p:sp>
    </p:spTree>
    <p:extLst>
      <p:ext uri="{BB962C8B-B14F-4D97-AF65-F5344CB8AC3E}">
        <p14:creationId xmlns:p14="http://schemas.microsoft.com/office/powerpoint/2010/main" val="213358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832648"/>
          </a:xfrm>
        </p:spPr>
        <p:txBody>
          <a:bodyPr>
            <a:normAutofit/>
          </a:bodyPr>
          <a:lstStyle/>
          <a:p>
            <a:pPr marL="0" indent="0">
              <a:buNone/>
            </a:pPr>
            <a:r>
              <a:rPr lang="id-ID" dirty="0">
                <a:solidFill>
                  <a:srgbClr val="FFFF00"/>
                </a:solidFill>
              </a:rPr>
              <a:t>x.   Indeks pengembangan tanah: </a:t>
            </a:r>
            <a:r>
              <a:rPr lang="id-ID" dirty="0"/>
              <a:t/>
            </a:r>
            <a:br>
              <a:rPr lang="id-ID" dirty="0"/>
            </a:br>
            <a:r>
              <a:rPr lang="id-ID" dirty="0"/>
              <a:t>	penjenuhan air sehingga menutupi celah-	celah retakan tanah yang diakibatkan oleh 	pengerutan.</a:t>
            </a:r>
            <a:br>
              <a:rPr lang="id-ID" dirty="0"/>
            </a:br>
            <a:r>
              <a:rPr lang="id-ID" sz="1100" dirty="0"/>
              <a:t/>
            </a:r>
            <a:br>
              <a:rPr lang="id-ID" sz="1100" dirty="0"/>
            </a:br>
            <a:r>
              <a:rPr lang="id-ID" dirty="0">
                <a:solidFill>
                  <a:srgbClr val="FFFF00"/>
                </a:solidFill>
              </a:rPr>
              <a:t>xi.   Kematangan tanah: </a:t>
            </a:r>
            <a:r>
              <a:rPr lang="id-ID" dirty="0"/>
              <a:t/>
            </a:r>
            <a:br>
              <a:rPr lang="id-ID" dirty="0"/>
            </a:br>
            <a:r>
              <a:rPr lang="id-ID" dirty="0"/>
              <a:t>	nilai untuk menunjukkan tingkat 	kematangan tanah. Tanah yang belum 	matang adalah tanah-tanah yang seperti 	lumpur cair sehingga bila tanah diremas 	akan mudah sekali keluar dari genggaman 	melalui sela-sela jari.</a:t>
            </a:r>
          </a:p>
        </p:txBody>
      </p:sp>
    </p:spTree>
    <p:extLst>
      <p:ext uri="{BB962C8B-B14F-4D97-AF65-F5344CB8AC3E}">
        <p14:creationId xmlns:p14="http://schemas.microsoft.com/office/powerpoint/2010/main" val="105289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id-ID" sz="3200" b="1" dirty="0">
                <a:solidFill>
                  <a:srgbClr val="00B0F0"/>
                </a:solidFill>
                <a:latin typeface="Verdana"/>
                <a:ea typeface="+mn-ea"/>
                <a:cs typeface="+mn-cs"/>
              </a:rPr>
              <a:t/>
            </a:r>
            <a:br>
              <a:rPr lang="id-ID" sz="3200" b="1" dirty="0">
                <a:solidFill>
                  <a:srgbClr val="00B0F0"/>
                </a:solidFill>
                <a:latin typeface="Verdana"/>
                <a:ea typeface="+mn-ea"/>
                <a:cs typeface="+mn-cs"/>
              </a:rPr>
            </a:br>
            <a:r>
              <a:rPr lang="id-ID" sz="3200" b="1" dirty="0">
                <a:solidFill>
                  <a:srgbClr val="00B0F0"/>
                </a:solidFill>
                <a:latin typeface="Verdana"/>
                <a:ea typeface="+mn-ea"/>
                <a:cs typeface="+mn-cs"/>
              </a:rPr>
              <a:t>b.</a:t>
            </a:r>
            <a:r>
              <a:rPr lang="id-ID" sz="3200" dirty="0">
                <a:solidFill>
                  <a:srgbClr val="00B0F0"/>
                </a:solidFill>
                <a:latin typeface="Verdana"/>
                <a:ea typeface="+mn-ea"/>
                <a:cs typeface="+mn-cs"/>
              </a:rPr>
              <a:t>       </a:t>
            </a:r>
            <a:r>
              <a:rPr lang="id-ID" sz="3200" b="1" dirty="0">
                <a:solidFill>
                  <a:srgbClr val="00B0F0"/>
                </a:solidFill>
                <a:latin typeface="Verdana"/>
                <a:ea typeface="+mn-ea"/>
                <a:cs typeface="+mn-cs"/>
              </a:rPr>
              <a:t>Sifat kimia tanah</a:t>
            </a:r>
            <a:br>
              <a:rPr lang="id-ID" sz="3200" b="1" dirty="0">
                <a:solidFill>
                  <a:srgbClr val="00B0F0"/>
                </a:solidFill>
                <a:latin typeface="Verdana"/>
                <a:ea typeface="+mn-ea"/>
                <a:cs typeface="+mn-cs"/>
              </a:rPr>
            </a:br>
            <a:endParaRPr lang="id-ID" dirty="0"/>
          </a:p>
        </p:txBody>
      </p:sp>
      <p:sp>
        <p:nvSpPr>
          <p:cNvPr id="3" name="Content Placeholder 2"/>
          <p:cNvSpPr>
            <a:spLocks noGrp="1"/>
          </p:cNvSpPr>
          <p:nvPr>
            <p:ph idx="1"/>
          </p:nvPr>
        </p:nvSpPr>
        <p:spPr>
          <a:xfrm>
            <a:off x="323528" y="1700808"/>
            <a:ext cx="8496944" cy="4464496"/>
          </a:xfrm>
        </p:spPr>
        <p:txBody>
          <a:bodyPr>
            <a:normAutofit/>
          </a:bodyPr>
          <a:lstStyle/>
          <a:p>
            <a:pPr marL="0" indent="0">
              <a:buNone/>
            </a:pPr>
            <a:r>
              <a:rPr lang="id-ID" sz="3600" dirty="0">
                <a:solidFill>
                  <a:srgbClr val="FFFF00"/>
                </a:solidFill>
              </a:rPr>
              <a:t> i.  Derajat keasaman tanah: </a:t>
            </a:r>
            <a:r>
              <a:rPr lang="id-ID" sz="3600" dirty="0"/>
              <a:t/>
            </a:r>
            <a:br>
              <a:rPr lang="id-ID" sz="3600" dirty="0"/>
            </a:br>
            <a:r>
              <a:rPr lang="id-ID" sz="3600" dirty="0"/>
              <a:t>	menunjukkan banyaknya konsentrasi 	ion hidrogen. </a:t>
            </a:r>
            <a:br>
              <a:rPr lang="id-ID" sz="3600" dirty="0"/>
            </a:br>
            <a:r>
              <a:rPr lang="id-ID" sz="3600" dirty="0"/>
              <a:t>	Nilai pH berkisar dari 0-14 dengan </a:t>
            </a:r>
            <a:br>
              <a:rPr lang="id-ID" sz="3600" dirty="0"/>
            </a:br>
            <a:r>
              <a:rPr lang="id-ID" sz="3600" dirty="0"/>
              <a:t>	</a:t>
            </a:r>
            <a:r>
              <a:rPr lang="id-ID" sz="3600" dirty="0">
                <a:solidFill>
                  <a:srgbClr val="92D050"/>
                </a:solidFill>
              </a:rPr>
              <a:t>pH 7 disebut netral </a:t>
            </a:r>
            <a:br>
              <a:rPr lang="id-ID" sz="3600" dirty="0">
                <a:solidFill>
                  <a:srgbClr val="92D050"/>
                </a:solidFill>
              </a:rPr>
            </a:br>
            <a:r>
              <a:rPr lang="id-ID" sz="3600" dirty="0">
                <a:solidFill>
                  <a:srgbClr val="92D050"/>
                </a:solidFill>
              </a:rPr>
              <a:t>	pH kurang dari 7 disebut asam </a:t>
            </a:r>
            <a:br>
              <a:rPr lang="id-ID" sz="3600" dirty="0">
                <a:solidFill>
                  <a:srgbClr val="92D050"/>
                </a:solidFill>
              </a:rPr>
            </a:br>
            <a:r>
              <a:rPr lang="id-ID" sz="3600" dirty="0">
                <a:solidFill>
                  <a:srgbClr val="92D050"/>
                </a:solidFill>
              </a:rPr>
              <a:t>	pH lebih dari 7 disebut basa/alkali.</a:t>
            </a:r>
          </a:p>
        </p:txBody>
      </p:sp>
    </p:spTree>
    <p:extLst>
      <p:ext uri="{BB962C8B-B14F-4D97-AF65-F5344CB8AC3E}">
        <p14:creationId xmlns:p14="http://schemas.microsoft.com/office/powerpoint/2010/main" val="3044906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92088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970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id-ID" sz="3600" dirty="0">
                <a:solidFill>
                  <a:srgbClr val="FFFF00"/>
                </a:solidFill>
              </a:rPr>
              <a:t>ii.  C-organik: </a:t>
            </a:r>
            <a:r>
              <a:rPr lang="id-ID" sz="3600" dirty="0">
                <a:solidFill>
                  <a:prstClr val="black"/>
                </a:solidFill>
              </a:rPr>
              <a:t/>
            </a:r>
            <a:br>
              <a:rPr lang="id-ID" sz="3600" dirty="0">
                <a:solidFill>
                  <a:prstClr val="black"/>
                </a:solidFill>
              </a:rPr>
            </a:br>
            <a:r>
              <a:rPr lang="id-ID" sz="3600" dirty="0">
                <a:solidFill>
                  <a:prstClr val="black"/>
                </a:solidFill>
              </a:rPr>
              <a:t>	kandungan bahan organik dilakukan 	berdasarkan jumlah C-organik. </a:t>
            </a:r>
            <a:br>
              <a:rPr lang="id-ID" sz="3600" dirty="0">
                <a:solidFill>
                  <a:prstClr val="black"/>
                </a:solidFill>
              </a:rPr>
            </a:br>
            <a:r>
              <a:rPr lang="id-ID" sz="3600" dirty="0">
                <a:solidFill>
                  <a:prstClr val="black"/>
                </a:solidFill>
              </a:rPr>
              <a:t>	Jumlah C-	organik dalam tanah harus 	dipertahankan tidak kurang dari 2 	persen</a:t>
            </a:r>
            <a:r>
              <a:rPr lang="id-ID" dirty="0">
                <a:solidFill>
                  <a:prstClr val="black"/>
                </a:solidFill>
              </a:rPr>
              <a:t>.</a:t>
            </a:r>
          </a:p>
          <a:p>
            <a:pPr marL="0" indent="0">
              <a:buNone/>
            </a:pPr>
            <a:endParaRPr lang="id-ID" dirty="0"/>
          </a:p>
        </p:txBody>
      </p:sp>
    </p:spTree>
    <p:extLst>
      <p:ext uri="{BB962C8B-B14F-4D97-AF65-F5344CB8AC3E}">
        <p14:creationId xmlns:p14="http://schemas.microsoft.com/office/powerpoint/2010/main" val="368259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marL="0" indent="0">
              <a:buNone/>
            </a:pPr>
            <a:r>
              <a:rPr lang="id-ID" sz="3600" dirty="0">
                <a:solidFill>
                  <a:srgbClr val="FFFF00"/>
                </a:solidFill>
              </a:rPr>
              <a:t>iii.  N-total: </a:t>
            </a:r>
            <a:r>
              <a:rPr lang="id-ID" sz="3600" dirty="0"/>
              <a:t/>
            </a:r>
            <a:br>
              <a:rPr lang="id-ID" sz="3600" dirty="0"/>
            </a:br>
            <a:r>
              <a:rPr lang="id-ID" sz="3600" dirty="0"/>
              <a:t>	unsur hara makroesensial yang 	berasal dari bahan organik, 	pengikatan oleh mikroorganisme dari 	N udara, pupuk, dan air hujan.</a:t>
            </a:r>
          </a:p>
          <a:p>
            <a:pPr marL="0" indent="0">
              <a:buNone/>
            </a:pPr>
            <a:r>
              <a:rPr lang="id-ID" sz="3600" dirty="0">
                <a:solidFill>
                  <a:srgbClr val="FFFF00"/>
                </a:solidFill>
              </a:rPr>
              <a:t>iv.  Unsur lainnya: </a:t>
            </a:r>
            <a:r>
              <a:rPr lang="id-ID" sz="3600" dirty="0"/>
              <a:t/>
            </a:r>
            <a:br>
              <a:rPr lang="id-ID" sz="3600" dirty="0"/>
            </a:br>
            <a:r>
              <a:rPr lang="id-ID" sz="3600" dirty="0"/>
              <a:t>	unsur fosfor (P), kalium (K), </a:t>
            </a:r>
            <a:br>
              <a:rPr lang="id-ID" sz="3600" dirty="0"/>
            </a:br>
            <a:r>
              <a:rPr lang="id-ID" sz="3600" dirty="0"/>
              <a:t>	natrium (Na), Kalsium (Ca), </a:t>
            </a:r>
            <a:br>
              <a:rPr lang="id-ID" sz="3600" dirty="0"/>
            </a:br>
            <a:r>
              <a:rPr lang="id-ID" sz="3600" dirty="0"/>
              <a:t>	dan Magnesium (Mg)</a:t>
            </a:r>
          </a:p>
        </p:txBody>
      </p:sp>
    </p:spTree>
    <p:extLst>
      <p:ext uri="{BB962C8B-B14F-4D97-AF65-F5344CB8AC3E}">
        <p14:creationId xmlns:p14="http://schemas.microsoft.com/office/powerpoint/2010/main" val="297731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06489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41307" y="260648"/>
            <a:ext cx="6061403"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5400" b="1" cap="none" spc="0" dirty="0">
                <a:ln/>
                <a:solidFill>
                  <a:schemeClr val="accent3"/>
                </a:solidFill>
                <a:effectLst/>
              </a:rPr>
              <a:t>Faktor dan Proses </a:t>
            </a:r>
            <a:br>
              <a:rPr lang="id-ID" sz="5400" b="1" cap="none" spc="0" dirty="0">
                <a:ln/>
                <a:solidFill>
                  <a:schemeClr val="accent3"/>
                </a:solidFill>
                <a:effectLst/>
              </a:rPr>
            </a:br>
            <a:r>
              <a:rPr lang="id-ID" sz="5400" b="1" cap="none" spc="0" dirty="0">
                <a:ln/>
                <a:solidFill>
                  <a:schemeClr val="accent3"/>
                </a:solidFill>
                <a:effectLst/>
              </a:rPr>
              <a:t>Pembentukan Tanah</a:t>
            </a:r>
            <a:endParaRPr lang="en-US" sz="5400" b="1" cap="none" spc="0" dirty="0">
              <a:ln/>
              <a:solidFill>
                <a:schemeClr val="accent3"/>
              </a:solidFill>
              <a:effectLst/>
            </a:endParaRPr>
          </a:p>
        </p:txBody>
      </p:sp>
    </p:spTree>
    <p:extLst>
      <p:ext uri="{BB962C8B-B14F-4D97-AF65-F5344CB8AC3E}">
        <p14:creationId xmlns:p14="http://schemas.microsoft.com/office/powerpoint/2010/main" val="386729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id-ID" sz="3200" b="1" dirty="0">
                <a:solidFill>
                  <a:srgbClr val="00B0F0"/>
                </a:solidFill>
                <a:latin typeface="Verdana"/>
                <a:ea typeface="+mn-ea"/>
                <a:cs typeface="+mn-cs"/>
              </a:rPr>
              <a:t/>
            </a:r>
            <a:br>
              <a:rPr lang="id-ID" sz="3200" b="1" dirty="0">
                <a:solidFill>
                  <a:srgbClr val="00B0F0"/>
                </a:solidFill>
                <a:latin typeface="Verdana"/>
                <a:ea typeface="+mn-ea"/>
                <a:cs typeface="+mn-cs"/>
              </a:rPr>
            </a:br>
            <a:r>
              <a:rPr lang="id-ID" sz="3200" b="1" dirty="0">
                <a:solidFill>
                  <a:srgbClr val="00B0F0"/>
                </a:solidFill>
                <a:latin typeface="Verdana"/>
                <a:ea typeface="+mn-ea"/>
                <a:cs typeface="+mn-cs"/>
              </a:rPr>
              <a:t>c.</a:t>
            </a:r>
            <a:r>
              <a:rPr lang="id-ID" sz="3200" dirty="0">
                <a:solidFill>
                  <a:srgbClr val="00B0F0"/>
                </a:solidFill>
                <a:latin typeface="Verdana"/>
                <a:ea typeface="+mn-ea"/>
                <a:cs typeface="+mn-cs"/>
              </a:rPr>
              <a:t>       </a:t>
            </a:r>
            <a:r>
              <a:rPr lang="id-ID" sz="3200" b="1" dirty="0">
                <a:solidFill>
                  <a:srgbClr val="00B0F0"/>
                </a:solidFill>
                <a:latin typeface="Verdana"/>
                <a:ea typeface="+mn-ea"/>
                <a:cs typeface="+mn-cs"/>
              </a:rPr>
              <a:t>Sifat biologi tanah</a:t>
            </a:r>
            <a:r>
              <a:rPr lang="id-ID" sz="3200" dirty="0">
                <a:solidFill>
                  <a:srgbClr val="00B0F0"/>
                </a:solidFill>
                <a:ea typeface="+mn-ea"/>
                <a:cs typeface="+mn-cs"/>
              </a:rPr>
              <a:t/>
            </a:r>
            <a:br>
              <a:rPr lang="id-ID" sz="3200" dirty="0">
                <a:solidFill>
                  <a:srgbClr val="00B0F0"/>
                </a:solidFill>
                <a:ea typeface="+mn-ea"/>
                <a:cs typeface="+mn-cs"/>
              </a:rPr>
            </a:br>
            <a:endParaRPr lang="id-ID" dirty="0"/>
          </a:p>
        </p:txBody>
      </p:sp>
      <p:sp>
        <p:nvSpPr>
          <p:cNvPr id="3" name="Content Placeholder 2"/>
          <p:cNvSpPr>
            <a:spLocks noGrp="1"/>
          </p:cNvSpPr>
          <p:nvPr>
            <p:ph idx="1"/>
          </p:nvPr>
        </p:nvSpPr>
        <p:spPr/>
        <p:txBody>
          <a:bodyPr>
            <a:normAutofit/>
          </a:bodyPr>
          <a:lstStyle/>
          <a:p>
            <a:pPr marL="0" indent="0">
              <a:buNone/>
            </a:pPr>
            <a:r>
              <a:rPr lang="id-ID" sz="3600" dirty="0">
                <a:solidFill>
                  <a:srgbClr val="FFFF00"/>
                </a:solidFill>
              </a:rPr>
              <a:t> i</a:t>
            </a:r>
            <a:r>
              <a:rPr lang="id-ID" sz="4000" dirty="0">
                <a:solidFill>
                  <a:srgbClr val="FFFF00"/>
                </a:solidFill>
              </a:rPr>
              <a:t>.      Total mikroorganisme tanah</a:t>
            </a:r>
          </a:p>
          <a:p>
            <a:pPr marL="0" indent="0">
              <a:buNone/>
            </a:pPr>
            <a:r>
              <a:rPr lang="id-ID" sz="4000" dirty="0">
                <a:solidFill>
                  <a:srgbClr val="FFFF00"/>
                </a:solidFill>
              </a:rPr>
              <a:t> ii.      Jumlah fungi tanah (ragi, kapang, 	  jamur)</a:t>
            </a:r>
          </a:p>
          <a:p>
            <a:pPr marL="0" indent="0">
              <a:buNone/>
            </a:pPr>
            <a:r>
              <a:rPr lang="id-ID" sz="4000" dirty="0">
                <a:solidFill>
                  <a:srgbClr val="FFFF00"/>
                </a:solidFill>
              </a:rPr>
              <a:t>iii.      Jumlah bakteri pelarut fosfat</a:t>
            </a:r>
            <a:br>
              <a:rPr lang="id-ID" sz="4000" dirty="0">
                <a:solidFill>
                  <a:srgbClr val="FFFF00"/>
                </a:solidFill>
              </a:rPr>
            </a:br>
            <a:r>
              <a:rPr lang="id-ID" sz="4000" dirty="0">
                <a:solidFill>
                  <a:srgbClr val="FFFF00"/>
                </a:solidFill>
              </a:rPr>
              <a:t>iv.      Total respirasi tanah</a:t>
            </a:r>
          </a:p>
        </p:txBody>
      </p:sp>
    </p:spTree>
    <p:extLst>
      <p:ext uri="{BB962C8B-B14F-4D97-AF65-F5344CB8AC3E}">
        <p14:creationId xmlns:p14="http://schemas.microsoft.com/office/powerpoint/2010/main" val="827630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solidFill>
                  <a:srgbClr val="00B0F0"/>
                </a:solidFill>
              </a:rPr>
              <a:t>Jenis-jenis tanah dan persebarannya:</a:t>
            </a:r>
          </a:p>
        </p:txBody>
      </p:sp>
      <p:sp>
        <p:nvSpPr>
          <p:cNvPr id="3" name="Content Placeholder 2"/>
          <p:cNvSpPr>
            <a:spLocks noGrp="1"/>
          </p:cNvSpPr>
          <p:nvPr>
            <p:ph idx="1"/>
          </p:nvPr>
        </p:nvSpPr>
        <p:spPr>
          <a:xfrm>
            <a:off x="251520" y="1196752"/>
            <a:ext cx="8712968" cy="5040560"/>
          </a:xfrm>
        </p:spPr>
        <p:txBody>
          <a:bodyPr>
            <a:noAutofit/>
          </a:bodyPr>
          <a:lstStyle/>
          <a:p>
            <a:pPr marL="0" indent="0">
              <a:buNone/>
            </a:pPr>
            <a:r>
              <a:rPr lang="id-ID" sz="3600" dirty="0">
                <a:solidFill>
                  <a:srgbClr val="FFFF00"/>
                </a:solidFill>
              </a:rPr>
              <a:t>a. Podzolit: </a:t>
            </a:r>
            <a:r>
              <a:rPr lang="id-ID" sz="3600" dirty="0"/>
              <a:t/>
            </a:r>
            <a:br>
              <a:rPr lang="id-ID" sz="3600" dirty="0"/>
            </a:br>
            <a:r>
              <a:rPr lang="id-ID" sz="3600" dirty="0"/>
              <a:t>	</a:t>
            </a:r>
            <a:r>
              <a:rPr lang="id-ID" sz="3400" dirty="0"/>
              <a:t>pelapukan batuan yang 	mengandung 	kuarsa. Tersebar di 	Sumatra, 	Kalimantan, 	dan Papua.</a:t>
            </a:r>
          </a:p>
          <a:p>
            <a:pPr marL="0" indent="0">
              <a:buNone/>
            </a:pPr>
            <a:endParaRPr lang="id-ID" sz="300" dirty="0"/>
          </a:p>
          <a:p>
            <a:pPr marL="0" indent="0">
              <a:buNone/>
            </a:pPr>
            <a:r>
              <a:rPr lang="id-ID" sz="3600" dirty="0">
                <a:solidFill>
                  <a:srgbClr val="FFFF00"/>
                </a:solidFill>
              </a:rPr>
              <a:t>b.  Organosol: </a:t>
            </a:r>
            <a:r>
              <a:rPr lang="id-ID" sz="3600" dirty="0"/>
              <a:t/>
            </a:r>
            <a:br>
              <a:rPr lang="id-ID" sz="3600" dirty="0"/>
            </a:br>
            <a:r>
              <a:rPr lang="id-ID" sz="3600" dirty="0"/>
              <a:t>	</a:t>
            </a:r>
            <a:r>
              <a:rPr lang="id-ID" sz="3400" dirty="0"/>
              <a:t>bahan induk organik seperti gambut 	dan rumput rawa. Tersebar di pasang 	surut timur Sumatra dan pantai 	Kalimantan bagian barat</a:t>
            </a:r>
          </a:p>
        </p:txBody>
      </p:sp>
    </p:spTree>
    <p:extLst>
      <p:ext uri="{BB962C8B-B14F-4D97-AF65-F5344CB8AC3E}">
        <p14:creationId xmlns:p14="http://schemas.microsoft.com/office/powerpoint/2010/main" val="470611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pPr marL="0" indent="0">
              <a:buNone/>
            </a:pPr>
            <a:r>
              <a:rPr lang="id-ID" sz="3600" dirty="0">
                <a:solidFill>
                  <a:srgbClr val="FFFF00"/>
                </a:solidFill>
              </a:rPr>
              <a:t>c. Aluvial: </a:t>
            </a:r>
            <a:r>
              <a:rPr lang="id-ID" sz="3600" dirty="0"/>
              <a:t/>
            </a:r>
            <a:br>
              <a:rPr lang="id-ID" sz="3600" dirty="0"/>
            </a:br>
            <a:r>
              <a:rPr lang="id-ID" sz="3600" dirty="0"/>
              <a:t>	endapan lumpur sungai. Tersebar di 	Sumatra bagian timur, Jawa bagian 	utara, dan Kalimantan bagian utara.</a:t>
            </a:r>
          </a:p>
          <a:p>
            <a:pPr marL="0" indent="0">
              <a:buNone/>
            </a:pPr>
            <a:endParaRPr lang="id-ID" sz="1400" dirty="0"/>
          </a:p>
          <a:p>
            <a:pPr marL="0" indent="0">
              <a:buNone/>
            </a:pPr>
            <a:r>
              <a:rPr lang="id-ID" sz="3600" dirty="0">
                <a:solidFill>
                  <a:srgbClr val="FFFF00"/>
                </a:solidFill>
              </a:rPr>
              <a:t>d. Kapur: </a:t>
            </a:r>
            <a:r>
              <a:rPr lang="id-ID" sz="3600" dirty="0"/>
              <a:t/>
            </a:r>
            <a:br>
              <a:rPr lang="id-ID" sz="3600" dirty="0"/>
            </a:br>
            <a:r>
              <a:rPr lang="id-ID" sz="3600" dirty="0"/>
              <a:t>	pelapukan batuan kapur. Tersebar di 	pegunungan Kendung, Blora, dan 	pegunungan Sewu.</a:t>
            </a:r>
          </a:p>
        </p:txBody>
      </p:sp>
    </p:spTree>
    <p:extLst>
      <p:ext uri="{BB962C8B-B14F-4D97-AF65-F5344CB8AC3E}">
        <p14:creationId xmlns:p14="http://schemas.microsoft.com/office/powerpoint/2010/main" val="252315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45435"/>
          </a:xfrm>
        </p:spPr>
        <p:txBody>
          <a:bodyPr>
            <a:normAutofit lnSpcReduction="10000"/>
          </a:bodyPr>
          <a:lstStyle/>
          <a:p>
            <a:pPr marL="0" indent="0">
              <a:buNone/>
            </a:pPr>
            <a:r>
              <a:rPr lang="id-ID" sz="3600" dirty="0">
                <a:solidFill>
                  <a:srgbClr val="FFFF00"/>
                </a:solidFill>
              </a:rPr>
              <a:t>e. Vulkanik (andosae): </a:t>
            </a:r>
            <a:r>
              <a:rPr lang="id-ID" sz="3600" dirty="0"/>
              <a:t/>
            </a:r>
            <a:br>
              <a:rPr lang="id-ID" sz="3600" dirty="0"/>
            </a:br>
            <a:r>
              <a:rPr lang="id-ID" sz="3600" dirty="0"/>
              <a:t>	pelapukan batuan-batuan vulkanis. 	Tersebar di Jawa, Sumatra, Bali, dan 	wilayah yang memiliki gunung api.</a:t>
            </a:r>
          </a:p>
          <a:p>
            <a:pPr marL="0" indent="0">
              <a:buNone/>
            </a:pPr>
            <a:endParaRPr lang="id-ID" sz="1200" dirty="0"/>
          </a:p>
          <a:p>
            <a:pPr marL="0" indent="0">
              <a:buNone/>
            </a:pPr>
            <a:r>
              <a:rPr lang="id-ID" sz="3600" dirty="0">
                <a:solidFill>
                  <a:srgbClr val="FFFF00"/>
                </a:solidFill>
              </a:rPr>
              <a:t>f.   Pasir: </a:t>
            </a:r>
            <a:r>
              <a:rPr lang="id-ID" sz="3600" dirty="0"/>
              <a:t/>
            </a:r>
            <a:br>
              <a:rPr lang="id-ID" sz="3600" dirty="0"/>
            </a:br>
            <a:r>
              <a:rPr lang="id-ID" sz="3600" dirty="0"/>
              <a:t>	batuan pasir yang telah lapuk. 	Tersebar di pantai barat Sumatra 	Barat, Jawa Timur, Sulawesi, dan 	Jogjakarta.</a:t>
            </a:r>
          </a:p>
        </p:txBody>
      </p:sp>
    </p:spTree>
    <p:extLst>
      <p:ext uri="{BB962C8B-B14F-4D97-AF65-F5344CB8AC3E}">
        <p14:creationId xmlns:p14="http://schemas.microsoft.com/office/powerpoint/2010/main" val="1930135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indent="0">
              <a:buNone/>
            </a:pPr>
            <a:r>
              <a:rPr lang="id-ID" sz="3600" dirty="0">
                <a:solidFill>
                  <a:srgbClr val="FFFF00"/>
                </a:solidFill>
              </a:rPr>
              <a:t>g.  Humus: </a:t>
            </a:r>
            <a:r>
              <a:rPr lang="id-ID" sz="3600" dirty="0"/>
              <a:t/>
            </a:r>
            <a:br>
              <a:rPr lang="id-ID" sz="3600" dirty="0"/>
            </a:br>
            <a:r>
              <a:rPr lang="id-ID" sz="3600" dirty="0"/>
              <a:t>	tumbuh-tumbuhan yg telah 	membusuk. Tersebar di kawasan 	hutan Indonesia.</a:t>
            </a:r>
          </a:p>
          <a:p>
            <a:pPr marL="0" indent="0">
              <a:buNone/>
            </a:pPr>
            <a:endParaRPr lang="id-ID" sz="1400" dirty="0"/>
          </a:p>
          <a:p>
            <a:pPr marL="0" indent="0">
              <a:buNone/>
            </a:pPr>
            <a:r>
              <a:rPr lang="id-ID" sz="3600" dirty="0">
                <a:solidFill>
                  <a:srgbClr val="FFFF00"/>
                </a:solidFill>
              </a:rPr>
              <a:t>h. Laterit: </a:t>
            </a:r>
            <a:r>
              <a:rPr lang="id-ID" sz="3600" dirty="0"/>
              <a:t/>
            </a:r>
            <a:br>
              <a:rPr lang="id-ID" sz="3600" dirty="0"/>
            </a:br>
            <a:r>
              <a:rPr lang="id-ID" sz="3600" dirty="0"/>
              <a:t>	mengandung zat besi dan almunium. 	Tersebar di Jakarta, Banten, 	Kalimantan Barat, dan Pacitan</a:t>
            </a:r>
          </a:p>
        </p:txBody>
      </p:sp>
    </p:spTree>
    <p:extLst>
      <p:ext uri="{BB962C8B-B14F-4D97-AF65-F5344CB8AC3E}">
        <p14:creationId xmlns:p14="http://schemas.microsoft.com/office/powerpoint/2010/main" val="4148204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65695"/>
          <a:stretch/>
        </p:blipFill>
        <p:spPr bwMode="auto">
          <a:xfrm>
            <a:off x="378173" y="836712"/>
            <a:ext cx="2436167" cy="180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138" r="50000" b="33431"/>
          <a:stretch/>
        </p:blipFill>
        <p:spPr bwMode="auto">
          <a:xfrm>
            <a:off x="6084169" y="4739916"/>
            <a:ext cx="2520280" cy="164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64732"/>
          <a:stretch/>
        </p:blipFill>
        <p:spPr bwMode="auto">
          <a:xfrm>
            <a:off x="3114477" y="836712"/>
            <a:ext cx="2537642" cy="180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33138" r="50000" b="33431"/>
          <a:stretch/>
        </p:blipFill>
        <p:spPr bwMode="auto">
          <a:xfrm>
            <a:off x="378173" y="2872907"/>
            <a:ext cx="2436167" cy="171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7256"/>
          <a:stretch/>
        </p:blipFill>
        <p:spPr bwMode="auto">
          <a:xfrm>
            <a:off x="6084168" y="836711"/>
            <a:ext cx="2520280" cy="180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3825" b="32744"/>
          <a:stretch/>
        </p:blipFill>
        <p:spPr bwMode="auto">
          <a:xfrm>
            <a:off x="6084168" y="2861394"/>
            <a:ext cx="2520280" cy="17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66966" r="50000"/>
          <a:stretch/>
        </p:blipFill>
        <p:spPr bwMode="auto">
          <a:xfrm>
            <a:off x="352996" y="4739917"/>
            <a:ext cx="2418804" cy="164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61037" t="10143" r="3380" b="20994"/>
          <a:stretch/>
        </p:blipFill>
        <p:spPr bwMode="auto">
          <a:xfrm>
            <a:off x="3114475" y="3371779"/>
            <a:ext cx="2537643" cy="243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908720"/>
            <a:ext cx="4635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052736"/>
            <a:ext cx="4635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690" y="908720"/>
            <a:ext cx="4635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2907480"/>
            <a:ext cx="576064" cy="59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89" y="4734314"/>
            <a:ext cx="5730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781079"/>
            <a:ext cx="5730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852936"/>
            <a:ext cx="5730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45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fi-FI" dirty="0"/>
              <a:t> </a:t>
            </a:r>
            <a:r>
              <a:rPr lang="fi-FI" dirty="0">
                <a:solidFill>
                  <a:srgbClr val="FFFF00"/>
                </a:solidFill>
              </a:rPr>
              <a:t>Kerusakan tanah</a:t>
            </a:r>
            <a:r>
              <a:rPr lang="id-ID" dirty="0">
                <a:solidFill>
                  <a:srgbClr val="FFFF00"/>
                </a:solidFill>
              </a:rPr>
              <a:t> </a:t>
            </a:r>
            <a:r>
              <a:rPr lang="fi-FI" dirty="0">
                <a:solidFill>
                  <a:srgbClr val="FFFF00"/>
                </a:solidFill>
              </a:rPr>
              <a:t>disebabkan oleh</a:t>
            </a:r>
            <a:endParaRPr lang="id-ID" dirty="0">
              <a:solidFill>
                <a:srgbClr val="FFFF00"/>
              </a:solidFill>
            </a:endParaRPr>
          </a:p>
        </p:txBody>
      </p:sp>
      <p:sp>
        <p:nvSpPr>
          <p:cNvPr id="3" name="Content Placeholder 2"/>
          <p:cNvSpPr>
            <a:spLocks noGrp="1"/>
          </p:cNvSpPr>
          <p:nvPr>
            <p:ph idx="1"/>
          </p:nvPr>
        </p:nvSpPr>
        <p:spPr>
          <a:xfrm>
            <a:off x="457200" y="1484784"/>
            <a:ext cx="8435280" cy="5040560"/>
          </a:xfrm>
        </p:spPr>
        <p:txBody>
          <a:bodyPr>
            <a:normAutofit lnSpcReduction="10000"/>
          </a:bodyPr>
          <a:lstStyle/>
          <a:p>
            <a:pPr marL="0" indent="0">
              <a:buNone/>
            </a:pPr>
            <a:r>
              <a:rPr lang="id-ID" sz="3600" dirty="0">
                <a:solidFill>
                  <a:schemeClr val="accent6">
                    <a:lumMod val="75000"/>
                  </a:schemeClr>
                </a:solidFill>
              </a:rPr>
              <a:t>a.  Perusakan hutan </a:t>
            </a:r>
            <a:r>
              <a:rPr lang="id-ID" sz="3600" dirty="0"/>
              <a:t>sehingga dapat 	mengurangi kemampuan tanah dalam 	menampung dan menahan air, 	sehingga tanah mudah tererosi</a:t>
            </a:r>
          </a:p>
          <a:p>
            <a:pPr marL="0" indent="0">
              <a:buNone/>
            </a:pPr>
            <a:r>
              <a:rPr lang="id-ID" sz="3600" dirty="0">
                <a:solidFill>
                  <a:schemeClr val="accent6">
                    <a:lumMod val="75000"/>
                  </a:schemeClr>
                </a:solidFill>
              </a:rPr>
              <a:t>b. Proses kimiawi air hujan</a:t>
            </a:r>
          </a:p>
          <a:p>
            <a:pPr marL="0" indent="0">
              <a:buNone/>
            </a:pPr>
            <a:r>
              <a:rPr lang="id-ID" sz="3600" dirty="0">
                <a:solidFill>
                  <a:schemeClr val="accent6">
                    <a:lumMod val="75000"/>
                  </a:schemeClr>
                </a:solidFill>
              </a:rPr>
              <a:t>c.  Proses mekanis air hujan </a:t>
            </a:r>
            <a:r>
              <a:rPr lang="id-ID" sz="3600" dirty="0"/>
              <a:t>yang dapat 	mengikis dan menggores permukaan 	tanah</a:t>
            </a:r>
          </a:p>
          <a:p>
            <a:pPr marL="0" indent="0">
              <a:buNone/>
            </a:pPr>
            <a:r>
              <a:rPr lang="id-ID" sz="3600" dirty="0">
                <a:solidFill>
                  <a:schemeClr val="accent6">
                    <a:lumMod val="75000"/>
                  </a:schemeClr>
                </a:solidFill>
              </a:rPr>
              <a:t>d. Aktivitas manusi</a:t>
            </a:r>
          </a:p>
        </p:txBody>
      </p:sp>
    </p:spTree>
    <p:extLst>
      <p:ext uri="{BB962C8B-B14F-4D97-AF65-F5344CB8AC3E}">
        <p14:creationId xmlns:p14="http://schemas.microsoft.com/office/powerpoint/2010/main" val="3821082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solidFill>
                  <a:srgbClr val="92D050"/>
                </a:solidFill>
              </a:rPr>
              <a:t>Manfaat tanah bagi kehidupan manusia:</a:t>
            </a:r>
            <a:endParaRPr lang="id-ID" dirty="0">
              <a:solidFill>
                <a:srgbClr val="92D050"/>
              </a:solidFill>
            </a:endParaRPr>
          </a:p>
        </p:txBody>
      </p:sp>
      <p:sp>
        <p:nvSpPr>
          <p:cNvPr id="3" name="Content Placeholder 2"/>
          <p:cNvSpPr>
            <a:spLocks noGrp="1"/>
          </p:cNvSpPr>
          <p:nvPr>
            <p:ph idx="1"/>
          </p:nvPr>
        </p:nvSpPr>
        <p:spPr/>
        <p:txBody>
          <a:bodyPr>
            <a:normAutofit/>
          </a:bodyPr>
          <a:lstStyle/>
          <a:p>
            <a:pPr marL="0" indent="0">
              <a:buNone/>
            </a:pPr>
            <a:r>
              <a:rPr lang="sv-SE" sz="4000" dirty="0">
                <a:solidFill>
                  <a:schemeClr val="bg1"/>
                </a:solidFill>
              </a:rPr>
              <a:t>a. Tempat tinggal dan melakukan </a:t>
            </a:r>
            <a:r>
              <a:rPr lang="id-ID" sz="4000" dirty="0">
                <a:solidFill>
                  <a:schemeClr val="bg1"/>
                </a:solidFill>
              </a:rPr>
              <a:t>	</a:t>
            </a:r>
            <a:r>
              <a:rPr lang="sv-SE" sz="4000" dirty="0">
                <a:solidFill>
                  <a:schemeClr val="bg1"/>
                </a:solidFill>
              </a:rPr>
              <a:t>kegiatan</a:t>
            </a:r>
          </a:p>
          <a:p>
            <a:pPr marL="0" indent="0">
              <a:buNone/>
            </a:pPr>
            <a:r>
              <a:rPr lang="sv-SE" sz="4000" dirty="0">
                <a:solidFill>
                  <a:schemeClr val="bg1"/>
                </a:solidFill>
              </a:rPr>
              <a:t>b. Tempat tumbuhnya vegetasi</a:t>
            </a:r>
          </a:p>
          <a:p>
            <a:pPr marL="0" indent="0">
              <a:buNone/>
            </a:pPr>
            <a:r>
              <a:rPr lang="sv-SE" sz="4000" dirty="0">
                <a:solidFill>
                  <a:schemeClr val="bg1"/>
                </a:solidFill>
              </a:rPr>
              <a:t>c.  Tempat ditemukannya bahan </a:t>
            </a:r>
            <a:r>
              <a:rPr lang="id-ID" sz="4000" dirty="0">
                <a:solidFill>
                  <a:schemeClr val="bg1"/>
                </a:solidFill>
              </a:rPr>
              <a:t>	</a:t>
            </a:r>
            <a:r>
              <a:rPr lang="sv-SE" sz="4000" dirty="0">
                <a:solidFill>
                  <a:schemeClr val="bg1"/>
                </a:solidFill>
              </a:rPr>
              <a:t>tambang</a:t>
            </a:r>
          </a:p>
          <a:p>
            <a:pPr marL="0" indent="0">
              <a:buNone/>
            </a:pPr>
            <a:r>
              <a:rPr lang="sv-SE" sz="4000" dirty="0">
                <a:solidFill>
                  <a:schemeClr val="bg1"/>
                </a:solidFill>
              </a:rPr>
              <a:t>d. Tempat berkembangnya hewan</a:t>
            </a:r>
            <a:endParaRPr lang="id-ID" sz="4000" dirty="0">
              <a:solidFill>
                <a:schemeClr val="bg1"/>
              </a:solidFill>
            </a:endParaRPr>
          </a:p>
        </p:txBody>
      </p:sp>
    </p:spTree>
    <p:extLst>
      <p:ext uri="{BB962C8B-B14F-4D97-AF65-F5344CB8AC3E}">
        <p14:creationId xmlns:p14="http://schemas.microsoft.com/office/powerpoint/2010/main" val="537424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634" y="1196752"/>
            <a:ext cx="7276737" cy="203132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7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SELAMAT BELAJAR</a:t>
            </a:r>
          </a:p>
          <a:p>
            <a:pPr algn="ct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236010" y="2967335"/>
            <a:ext cx="67197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a:ln w="50800"/>
                <a:solidFill>
                  <a:schemeClr val="bg1">
                    <a:shade val="50000"/>
                  </a:schemeClr>
                </a:solidFill>
                <a:effectLst/>
              </a:rPr>
              <a:t>&amp;</a:t>
            </a:r>
            <a:endParaRPr lang="en-US" sz="5400" b="1" cap="none" spc="0" dirty="0">
              <a:ln w="50800"/>
              <a:solidFill>
                <a:schemeClr val="bg1">
                  <a:shade val="50000"/>
                </a:schemeClr>
              </a:solidFill>
              <a:effectLst/>
            </a:endParaRPr>
          </a:p>
        </p:txBody>
      </p:sp>
      <p:sp>
        <p:nvSpPr>
          <p:cNvPr id="7" name="Rectangle 6"/>
          <p:cNvSpPr/>
          <p:nvPr/>
        </p:nvSpPr>
        <p:spPr>
          <a:xfrm>
            <a:off x="1745746" y="3905761"/>
            <a:ext cx="5652509"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TRIMAKASIH</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7965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12568"/>
          </a:xfrm>
        </p:spPr>
        <p:txBody>
          <a:bodyPr>
            <a:normAutofit/>
          </a:bodyPr>
          <a:lstStyle/>
          <a:p>
            <a:pPr marL="0" indent="0" defTabSz="530225">
              <a:buNone/>
              <a:tabLst>
                <a:tab pos="530225" algn="l"/>
              </a:tabLst>
            </a:pPr>
            <a:r>
              <a:rPr lang="id-ID" sz="3600" b="1" dirty="0"/>
              <a:t>3.  Faktor yang mempengaruhi proses 	terbentuknya tanah dan 	perkembangan 	tanah :</a:t>
            </a:r>
            <a:r>
              <a:rPr lang="id-ID" b="1" dirty="0"/>
              <a:t/>
            </a:r>
            <a:br>
              <a:rPr lang="id-ID" b="1" dirty="0"/>
            </a:br>
            <a:r>
              <a:rPr lang="id-ID" b="1" dirty="0">
                <a:solidFill>
                  <a:schemeClr val="accent6"/>
                </a:solidFill>
              </a:rPr>
              <a:t>	</a:t>
            </a:r>
            <a:r>
              <a:rPr lang="id-ID" sz="3600" b="1" dirty="0">
                <a:solidFill>
                  <a:schemeClr val="accent6"/>
                </a:solidFill>
              </a:rPr>
              <a:t>a. Bahan induk: </a:t>
            </a:r>
            <a:r>
              <a:rPr lang="id-ID" sz="3600" b="1" dirty="0"/>
              <a:t/>
            </a:r>
            <a:br>
              <a:rPr lang="id-ID" sz="3600" b="1" dirty="0"/>
            </a:br>
            <a:r>
              <a:rPr lang="id-ID" sz="3600" b="1" dirty="0"/>
              <a:t>			</a:t>
            </a:r>
            <a:r>
              <a:rPr lang="id-ID" sz="3600" dirty="0">
                <a:solidFill>
                  <a:schemeClr val="bg1"/>
                </a:solidFill>
              </a:rPr>
              <a:t>batuan beku, sedimen, metamorf, 				bahan organik (sifat fisika dan kimia)</a:t>
            </a:r>
          </a:p>
          <a:p>
            <a:pPr marL="0" indent="0" defTabSz="530225">
              <a:buNone/>
              <a:tabLst>
                <a:tab pos="530225" algn="l"/>
              </a:tabLst>
            </a:pPr>
            <a:r>
              <a:rPr lang="id-ID" sz="3600" b="1" dirty="0">
                <a:solidFill>
                  <a:schemeClr val="accent6"/>
                </a:solidFill>
              </a:rPr>
              <a:t>	b. Iklim: </a:t>
            </a:r>
            <a:r>
              <a:rPr lang="id-ID" sz="3600" b="1" dirty="0"/>
              <a:t/>
            </a:r>
            <a:br>
              <a:rPr lang="id-ID" sz="3600" b="1" dirty="0"/>
            </a:br>
            <a:r>
              <a:rPr lang="id-ID" sz="3600" b="1" dirty="0"/>
              <a:t>			</a:t>
            </a:r>
            <a:r>
              <a:rPr lang="id-ID" sz="3600" dirty="0">
                <a:solidFill>
                  <a:schemeClr val="bg1"/>
                </a:solidFill>
              </a:rPr>
              <a:t>curah hujan, suhu, kelembapan</a:t>
            </a:r>
          </a:p>
        </p:txBody>
      </p:sp>
    </p:spTree>
    <p:extLst>
      <p:ext uri="{BB962C8B-B14F-4D97-AF65-F5344CB8AC3E}">
        <p14:creationId xmlns:p14="http://schemas.microsoft.com/office/powerpoint/2010/main" val="216068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3885"/>
            <a:ext cx="8229600" cy="5217443"/>
          </a:xfrm>
        </p:spPr>
        <p:txBody>
          <a:bodyPr>
            <a:normAutofit lnSpcReduction="10000"/>
          </a:bodyPr>
          <a:lstStyle/>
          <a:p>
            <a:pPr marL="0" indent="0">
              <a:buNone/>
            </a:pPr>
            <a:r>
              <a:rPr lang="id-ID" sz="3600" dirty="0"/>
              <a:t>	</a:t>
            </a:r>
            <a:r>
              <a:rPr lang="nn-NO" sz="3600" b="1" dirty="0">
                <a:solidFill>
                  <a:schemeClr val="accent6"/>
                </a:solidFill>
              </a:rPr>
              <a:t>c.  Organisme: </a:t>
            </a:r>
            <a:r>
              <a:rPr lang="id-ID" sz="3600" dirty="0"/>
              <a:t/>
            </a:r>
            <a:br>
              <a:rPr lang="id-ID" sz="3600" dirty="0"/>
            </a:br>
            <a:r>
              <a:rPr lang="id-ID" sz="3600" dirty="0"/>
              <a:t>		</a:t>
            </a:r>
            <a:r>
              <a:rPr lang="nn-NO" sz="3600" dirty="0">
                <a:solidFill>
                  <a:schemeClr val="bg1"/>
                </a:solidFill>
              </a:rPr>
              <a:t>tumbuhan, hewa</a:t>
            </a:r>
            <a:r>
              <a:rPr lang="id-ID" sz="3600" dirty="0">
                <a:solidFill>
                  <a:schemeClr val="bg1"/>
                </a:solidFill>
              </a:rPr>
              <a:t>n</a:t>
            </a:r>
            <a:r>
              <a:rPr lang="nn-NO" sz="3600" dirty="0">
                <a:solidFill>
                  <a:schemeClr val="bg1"/>
                </a:solidFill>
              </a:rPr>
              <a:t>,</a:t>
            </a:r>
            <a:r>
              <a:rPr lang="id-ID" sz="3600" dirty="0">
                <a:solidFill>
                  <a:schemeClr val="bg1"/>
                </a:solidFill>
              </a:rPr>
              <a:t> 					</a:t>
            </a:r>
            <a:r>
              <a:rPr lang="nn-NO" sz="3600" dirty="0">
                <a:solidFill>
                  <a:schemeClr val="bg1"/>
                </a:solidFill>
              </a:rPr>
              <a:t>mikroorganisme</a:t>
            </a:r>
          </a:p>
          <a:p>
            <a:pPr marL="0" indent="0">
              <a:buNone/>
            </a:pPr>
            <a:r>
              <a:rPr lang="id-ID" sz="3600" dirty="0"/>
              <a:t>	</a:t>
            </a:r>
            <a:r>
              <a:rPr lang="nn-NO" sz="3600" b="1" dirty="0">
                <a:solidFill>
                  <a:schemeClr val="accent6"/>
                </a:solidFill>
              </a:rPr>
              <a:t>d.  Relief: </a:t>
            </a:r>
            <a:r>
              <a:rPr lang="id-ID" sz="3600" dirty="0"/>
              <a:t/>
            </a:r>
            <a:br>
              <a:rPr lang="id-ID" sz="3600" dirty="0"/>
            </a:br>
            <a:r>
              <a:rPr lang="id-ID" sz="3600" dirty="0"/>
              <a:t>		</a:t>
            </a:r>
            <a:r>
              <a:rPr lang="nn-NO" sz="3600" dirty="0">
                <a:solidFill>
                  <a:schemeClr val="bg1"/>
                </a:solidFill>
              </a:rPr>
              <a:t>kecuraman lereng</a:t>
            </a:r>
          </a:p>
          <a:p>
            <a:pPr marL="0" indent="0">
              <a:buNone/>
            </a:pPr>
            <a:r>
              <a:rPr lang="id-ID" sz="3600" b="1" dirty="0">
                <a:solidFill>
                  <a:schemeClr val="accent6"/>
                </a:solidFill>
              </a:rPr>
              <a:t>	</a:t>
            </a:r>
            <a:r>
              <a:rPr lang="nn-NO" sz="3600" b="1" dirty="0">
                <a:solidFill>
                  <a:schemeClr val="accent6"/>
                </a:solidFill>
              </a:rPr>
              <a:t>e.  Waktu: </a:t>
            </a:r>
            <a:r>
              <a:rPr lang="id-ID" sz="3600" dirty="0"/>
              <a:t/>
            </a:r>
            <a:br>
              <a:rPr lang="id-ID" sz="3600" dirty="0"/>
            </a:br>
            <a:r>
              <a:rPr lang="id-ID" sz="3600" dirty="0"/>
              <a:t>		</a:t>
            </a:r>
            <a:r>
              <a:rPr lang="nn-NO" sz="3600" dirty="0">
                <a:solidFill>
                  <a:schemeClr val="bg1"/>
                </a:solidFill>
              </a:rPr>
              <a:t>tingkat perkembangan (muda, </a:t>
            </a:r>
            <a:r>
              <a:rPr lang="id-ID" sz="3600" dirty="0">
                <a:solidFill>
                  <a:schemeClr val="bg1"/>
                </a:solidFill>
              </a:rPr>
              <a:t>		</a:t>
            </a:r>
            <a:r>
              <a:rPr lang="nn-NO" sz="3600" dirty="0">
                <a:solidFill>
                  <a:schemeClr val="bg1"/>
                </a:solidFill>
              </a:rPr>
              <a:t>dewasa, tua) dan umur (dalam </a:t>
            </a:r>
            <a:r>
              <a:rPr lang="id-ID" sz="3600" dirty="0">
                <a:solidFill>
                  <a:schemeClr val="bg1"/>
                </a:solidFill>
              </a:rPr>
              <a:t>		</a:t>
            </a:r>
            <a:r>
              <a:rPr lang="nn-NO" sz="3600" dirty="0">
                <a:solidFill>
                  <a:schemeClr val="bg1"/>
                </a:solidFill>
              </a:rPr>
              <a:t>tahun)</a:t>
            </a:r>
            <a:endParaRPr lang="id-ID" sz="3600" dirty="0">
              <a:solidFill>
                <a:schemeClr val="bg1"/>
              </a:solidFill>
            </a:endParaRPr>
          </a:p>
        </p:txBody>
      </p:sp>
    </p:spTree>
    <p:extLst>
      <p:ext uri="{BB962C8B-B14F-4D97-AF65-F5344CB8AC3E}">
        <p14:creationId xmlns:p14="http://schemas.microsoft.com/office/powerpoint/2010/main" val="247557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Proses pembentukan tanah</a:t>
            </a:r>
            <a:endParaRPr lang="id-ID" dirty="0"/>
          </a:p>
        </p:txBody>
      </p:sp>
      <p:sp>
        <p:nvSpPr>
          <p:cNvPr id="3" name="Content Placeholder 2"/>
          <p:cNvSpPr>
            <a:spLocks noGrp="1"/>
          </p:cNvSpPr>
          <p:nvPr>
            <p:ph idx="1"/>
          </p:nvPr>
        </p:nvSpPr>
        <p:spPr>
          <a:xfrm>
            <a:off x="323528" y="1340768"/>
            <a:ext cx="8712968" cy="4896544"/>
          </a:xfrm>
        </p:spPr>
        <p:txBody>
          <a:bodyPr>
            <a:noAutofit/>
          </a:bodyPr>
          <a:lstStyle/>
          <a:p>
            <a:pPr marL="0" indent="0">
              <a:buNone/>
            </a:pPr>
            <a:r>
              <a:rPr lang="id-ID" sz="3600" dirty="0">
                <a:solidFill>
                  <a:srgbClr val="00B0F0"/>
                </a:solidFill>
              </a:rPr>
              <a:t>a.   Batuan dasar mulai pecah karena 	pengaruh iklim</a:t>
            </a:r>
          </a:p>
          <a:p>
            <a:pPr marL="0" indent="0">
              <a:buNone/>
            </a:pPr>
            <a:r>
              <a:rPr lang="id-ID" sz="3600" dirty="0">
                <a:solidFill>
                  <a:srgbClr val="00B0F0"/>
                </a:solidFill>
              </a:rPr>
              <a:t>b.   Material organik mempercepat 	pemecahan batuan</a:t>
            </a:r>
          </a:p>
          <a:p>
            <a:pPr marL="0" indent="0">
              <a:buNone/>
            </a:pPr>
            <a:r>
              <a:rPr lang="id-ID" sz="3600" dirty="0">
                <a:solidFill>
                  <a:srgbClr val="00B0F0"/>
                </a:solidFill>
              </a:rPr>
              <a:t>c.    Pemecahan material organik dan 	mineral mulai membentuk horison tanah</a:t>
            </a:r>
          </a:p>
          <a:p>
            <a:pPr marL="0" indent="0">
              <a:buNone/>
            </a:pPr>
            <a:r>
              <a:rPr lang="id-ID" sz="3600" dirty="0">
                <a:solidFill>
                  <a:srgbClr val="00B0F0"/>
                </a:solidFill>
              </a:rPr>
              <a:t>d.    Horison tanah terbentuk dan 	tumbuhan 	muncul</a:t>
            </a:r>
          </a:p>
        </p:txBody>
      </p:sp>
    </p:spTree>
    <p:extLst>
      <p:ext uri="{BB962C8B-B14F-4D97-AF65-F5344CB8AC3E}">
        <p14:creationId xmlns:p14="http://schemas.microsoft.com/office/powerpoint/2010/main" val="2568083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dirty="0"/>
              <a:t> </a:t>
            </a:r>
            <a:r>
              <a:rPr lang="id-ID" sz="4800" b="1" dirty="0"/>
              <a:t>Profil tanah</a:t>
            </a:r>
            <a:endParaRPr lang="id-ID" sz="4800" dirty="0"/>
          </a:p>
        </p:txBody>
      </p:sp>
      <p:sp>
        <p:nvSpPr>
          <p:cNvPr id="3" name="Content Placeholder 2"/>
          <p:cNvSpPr>
            <a:spLocks noGrp="1"/>
          </p:cNvSpPr>
          <p:nvPr>
            <p:ph idx="1"/>
          </p:nvPr>
        </p:nvSpPr>
        <p:spPr/>
        <p:txBody>
          <a:bodyPr>
            <a:normAutofit/>
          </a:bodyPr>
          <a:lstStyle/>
          <a:p>
            <a:pPr marL="0" indent="0">
              <a:buNone/>
            </a:pPr>
            <a:r>
              <a:rPr lang="id-ID" sz="3600" dirty="0">
                <a:solidFill>
                  <a:srgbClr val="FFFF00"/>
                </a:solidFill>
              </a:rPr>
              <a:t>a.       Horison O : humus, paling subur</a:t>
            </a:r>
          </a:p>
          <a:p>
            <a:pPr marL="0" indent="0">
              <a:buNone/>
            </a:pPr>
            <a:r>
              <a:rPr lang="id-ID" sz="3600" dirty="0">
                <a:solidFill>
                  <a:srgbClr val="FFFF00"/>
                </a:solidFill>
              </a:rPr>
              <a:t>b.       Horison A : top soil</a:t>
            </a:r>
          </a:p>
          <a:p>
            <a:pPr marL="0" indent="0">
              <a:buNone/>
            </a:pPr>
            <a:r>
              <a:rPr lang="id-ID" sz="3600" dirty="0">
                <a:solidFill>
                  <a:srgbClr val="FFFF00"/>
                </a:solidFill>
              </a:rPr>
              <a:t>c.       Horison E : eluvasi (hasil pencucian)</a:t>
            </a:r>
          </a:p>
          <a:p>
            <a:pPr marL="0" indent="0">
              <a:buNone/>
            </a:pPr>
            <a:r>
              <a:rPr lang="id-ID" sz="3600" dirty="0">
                <a:solidFill>
                  <a:srgbClr val="FFFF00"/>
                </a:solidFill>
              </a:rPr>
              <a:t>d.       Horison B : sub soil</a:t>
            </a:r>
          </a:p>
          <a:p>
            <a:pPr marL="0" indent="0">
              <a:buNone/>
            </a:pPr>
            <a:r>
              <a:rPr lang="id-ID" sz="3600" dirty="0">
                <a:solidFill>
                  <a:srgbClr val="FFFF00"/>
                </a:solidFill>
              </a:rPr>
              <a:t>e.       Horison C : regolith</a:t>
            </a:r>
          </a:p>
          <a:p>
            <a:pPr marL="0" indent="0">
              <a:buNone/>
            </a:pPr>
            <a:r>
              <a:rPr lang="id-ID" sz="3600" dirty="0">
                <a:solidFill>
                  <a:srgbClr val="FFFF00"/>
                </a:solidFill>
              </a:rPr>
              <a:t>f.        Horison R : bedrock</a:t>
            </a:r>
          </a:p>
        </p:txBody>
      </p:sp>
    </p:spTree>
    <p:extLst>
      <p:ext uri="{BB962C8B-B14F-4D97-AF65-F5344CB8AC3E}">
        <p14:creationId xmlns:p14="http://schemas.microsoft.com/office/powerpoint/2010/main" val="369863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250"/>
            <a:ext cx="8208911"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25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FF00"/>
                </a:solidFill>
              </a:rPr>
              <a:t> Lapisan tanah atas (top soil)</a:t>
            </a:r>
          </a:p>
        </p:txBody>
      </p:sp>
      <p:sp>
        <p:nvSpPr>
          <p:cNvPr id="3" name="Content Placeholder 2"/>
          <p:cNvSpPr>
            <a:spLocks noGrp="1"/>
          </p:cNvSpPr>
          <p:nvPr>
            <p:ph idx="1"/>
          </p:nvPr>
        </p:nvSpPr>
        <p:spPr>
          <a:xfrm>
            <a:off x="457200" y="1600200"/>
            <a:ext cx="8363272" cy="4525963"/>
          </a:xfrm>
        </p:spPr>
        <p:txBody>
          <a:bodyPr>
            <a:normAutofit/>
          </a:bodyPr>
          <a:lstStyle/>
          <a:p>
            <a:pPr marL="0" indent="0">
              <a:buNone/>
            </a:pPr>
            <a:r>
              <a:rPr lang="id-ID" sz="3600" dirty="0">
                <a:solidFill>
                  <a:srgbClr val="FFFF00"/>
                </a:solidFill>
              </a:rPr>
              <a:t>a.  Horison tanah O </a:t>
            </a:r>
            <a:r>
              <a:rPr lang="id-ID" sz="3600" dirty="0"/>
              <a:t/>
            </a:r>
            <a:br>
              <a:rPr lang="id-ID" sz="3600" dirty="0"/>
            </a:br>
            <a:r>
              <a:rPr lang="id-ID" sz="3600" dirty="0"/>
              <a:t>	tersusun dari sisa-sisa tanaman dan 	bahan organik tanah hasil dekomposisi</a:t>
            </a:r>
          </a:p>
          <a:p>
            <a:pPr marL="0" indent="0">
              <a:buNone/>
            </a:pPr>
            <a:r>
              <a:rPr lang="id-ID" sz="3600" dirty="0">
                <a:solidFill>
                  <a:srgbClr val="FFFF00"/>
                </a:solidFill>
              </a:rPr>
              <a:t>b.  Horison tanah A </a:t>
            </a:r>
            <a:r>
              <a:rPr lang="id-ID" sz="3600" dirty="0"/>
              <a:t/>
            </a:r>
            <a:br>
              <a:rPr lang="id-ID" sz="3600" dirty="0"/>
            </a:br>
            <a:r>
              <a:rPr lang="id-ID" sz="3600" dirty="0"/>
              <a:t>	tersusun dari bahan mineral yang 	mengandung bahan organik tinggi 	sehingga berwarna agak gelap</a:t>
            </a:r>
          </a:p>
        </p:txBody>
      </p:sp>
    </p:spTree>
    <p:extLst>
      <p:ext uri="{BB962C8B-B14F-4D97-AF65-F5344CB8AC3E}">
        <p14:creationId xmlns:p14="http://schemas.microsoft.com/office/powerpoint/2010/main" val="3371840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298</Words>
  <Application>Microsoft Office PowerPoint</Application>
  <PresentationFormat>On-screen Show (4:3)</PresentationFormat>
  <Paragraphs>95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Proses pembentukan tanah</vt:lpstr>
      <vt:lpstr> Profil tanah</vt:lpstr>
      <vt:lpstr>PowerPoint Presentation</vt:lpstr>
      <vt:lpstr> Lapisan tanah atas (top soil)</vt:lpstr>
      <vt:lpstr>PowerPoint Presentation</vt:lpstr>
      <vt:lpstr> Lapisan tanah bawah (sub soil)</vt:lpstr>
      <vt:lpstr>PowerPoint Presentation</vt:lpstr>
      <vt:lpstr>PowerPoint Presentation</vt:lpstr>
      <vt:lpstr>PowerPoint Presentation</vt:lpstr>
      <vt:lpstr>PowerPoint Presentation</vt:lpstr>
      <vt:lpstr>PowerPoint Presentation</vt:lpstr>
      <vt:lpstr>PowerPoint Presentation</vt:lpstr>
      <vt:lpstr> a.       Sifat fisik tanah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       Sifat kimia tanah </vt:lpstr>
      <vt:lpstr>PowerPoint Presentation</vt:lpstr>
      <vt:lpstr>PowerPoint Presentation</vt:lpstr>
      <vt:lpstr>PowerPoint Presentation</vt:lpstr>
      <vt:lpstr> c.       Sifat biologi tanah </vt:lpstr>
      <vt:lpstr>Jenis-jenis tanah dan persebarannya:</vt:lpstr>
      <vt:lpstr>PowerPoint Presentation</vt:lpstr>
      <vt:lpstr>PowerPoint Presentation</vt:lpstr>
      <vt:lpstr>PowerPoint Presentation</vt:lpstr>
      <vt:lpstr>PowerPoint Presentation</vt:lpstr>
      <vt:lpstr> Kerusakan tanah disebabkan oleh</vt:lpstr>
      <vt:lpstr>Manfaat tanah bagi kehidupan manusia: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acer</cp:lastModifiedBy>
  <cp:revision>22</cp:revision>
  <dcterms:created xsi:type="dcterms:W3CDTF">2020-10-16T15:33:28Z</dcterms:created>
  <dcterms:modified xsi:type="dcterms:W3CDTF">2022-05-17T05:33:28Z</dcterms:modified>
</cp:coreProperties>
</file>