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49"/>
  </p:notesMasterIdLst>
  <p:handoutMasterIdLst>
    <p:handoutMasterId r:id="rId50"/>
  </p:handoutMasterIdLst>
  <p:sldIdLst>
    <p:sldId id="256" r:id="rId2"/>
    <p:sldId id="278" r:id="rId3"/>
    <p:sldId id="258" r:id="rId4"/>
    <p:sldId id="259" r:id="rId5"/>
    <p:sldId id="279" r:id="rId6"/>
    <p:sldId id="280" r:id="rId7"/>
    <p:sldId id="270" r:id="rId8"/>
    <p:sldId id="283" r:id="rId9"/>
    <p:sldId id="260" r:id="rId10"/>
    <p:sldId id="273" r:id="rId11"/>
    <p:sldId id="291" r:id="rId12"/>
    <p:sldId id="284" r:id="rId13"/>
    <p:sldId id="285" r:id="rId14"/>
    <p:sldId id="286" r:id="rId15"/>
    <p:sldId id="287" r:id="rId16"/>
    <p:sldId id="261" r:id="rId17"/>
    <p:sldId id="275" r:id="rId18"/>
    <p:sldId id="262" r:id="rId19"/>
    <p:sldId id="311" r:id="rId20"/>
    <p:sldId id="288" r:id="rId21"/>
    <p:sldId id="312" r:id="rId22"/>
    <p:sldId id="289" r:id="rId23"/>
    <p:sldId id="292" r:id="rId24"/>
    <p:sldId id="293" r:id="rId25"/>
    <p:sldId id="294" r:id="rId26"/>
    <p:sldId id="295" r:id="rId27"/>
    <p:sldId id="296" r:id="rId28"/>
    <p:sldId id="301" r:id="rId29"/>
    <p:sldId id="297" r:id="rId30"/>
    <p:sldId id="313" r:id="rId31"/>
    <p:sldId id="298" r:id="rId32"/>
    <p:sldId id="299" r:id="rId33"/>
    <p:sldId id="314" r:id="rId34"/>
    <p:sldId id="315" r:id="rId35"/>
    <p:sldId id="303" r:id="rId36"/>
    <p:sldId id="300" r:id="rId37"/>
    <p:sldId id="302" r:id="rId38"/>
    <p:sldId id="304" r:id="rId39"/>
    <p:sldId id="305" r:id="rId40"/>
    <p:sldId id="306" r:id="rId41"/>
    <p:sldId id="307" r:id="rId42"/>
    <p:sldId id="316" r:id="rId43"/>
    <p:sldId id="308" r:id="rId44"/>
    <p:sldId id="317" r:id="rId45"/>
    <p:sldId id="263" r:id="rId46"/>
    <p:sldId id="276" r:id="rId47"/>
    <p:sldId id="265" r:id="rId48"/>
  </p:sldIdLst>
  <p:sldSz cx="9144000" cy="6858000" type="screen4x3"/>
  <p:notesSz cx="6858000" cy="994568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3333FF"/>
    <a:srgbClr val="0099FF"/>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42" autoAdjust="0"/>
    <p:restoredTop sz="94690"/>
  </p:normalViewPr>
  <p:slideViewPr>
    <p:cSldViewPr>
      <p:cViewPr>
        <p:scale>
          <a:sx n="57" d="100"/>
          <a:sy n="57" d="100"/>
        </p:scale>
        <p:origin x="-1578" y="-25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6888"/>
          </a:xfrm>
          <a:prstGeom prst="rect">
            <a:avLst/>
          </a:prstGeom>
        </p:spPr>
        <p:txBody>
          <a:bodyPr vert="horz" lIns="91440" tIns="45720" rIns="91440" bIns="45720" rtlCol="0"/>
          <a:lstStyle>
            <a:lvl1pPr algn="l">
              <a:defRPr sz="1200"/>
            </a:lvl1pPr>
          </a:lstStyle>
          <a:p>
            <a:pPr>
              <a:defRPr/>
            </a:pPr>
            <a:endParaRPr lang="id-ID"/>
          </a:p>
        </p:txBody>
      </p:sp>
      <p:sp>
        <p:nvSpPr>
          <p:cNvPr id="3" name="Date Placeholder 2"/>
          <p:cNvSpPr>
            <a:spLocks noGrp="1"/>
          </p:cNvSpPr>
          <p:nvPr>
            <p:ph type="dt" sz="quarter" idx="1"/>
          </p:nvPr>
        </p:nvSpPr>
        <p:spPr>
          <a:xfrm>
            <a:off x="3884613" y="0"/>
            <a:ext cx="2971800" cy="496888"/>
          </a:xfrm>
          <a:prstGeom prst="rect">
            <a:avLst/>
          </a:prstGeom>
        </p:spPr>
        <p:txBody>
          <a:bodyPr vert="horz" lIns="91440" tIns="45720" rIns="91440" bIns="45720" rtlCol="0"/>
          <a:lstStyle>
            <a:lvl1pPr algn="r">
              <a:defRPr sz="1200"/>
            </a:lvl1pPr>
          </a:lstStyle>
          <a:p>
            <a:pPr>
              <a:defRPr/>
            </a:pPr>
            <a:fld id="{BA92C9A3-677C-4802-89FD-4D5D9D274C12}" type="datetimeFigureOut">
              <a:rPr lang="id-ID"/>
              <a:pPr>
                <a:defRPr/>
              </a:pPr>
              <a:t>11/07/2020</a:t>
            </a:fld>
            <a:endParaRPr lang="id-ID"/>
          </a:p>
        </p:txBody>
      </p:sp>
      <p:sp>
        <p:nvSpPr>
          <p:cNvPr id="4" name="Footer Placeholder 3"/>
          <p:cNvSpPr>
            <a:spLocks noGrp="1"/>
          </p:cNvSpPr>
          <p:nvPr>
            <p:ph type="ftr" sz="quarter" idx="2"/>
          </p:nvPr>
        </p:nvSpPr>
        <p:spPr>
          <a:xfrm>
            <a:off x="0" y="9447213"/>
            <a:ext cx="2971800" cy="496887"/>
          </a:xfrm>
          <a:prstGeom prst="rect">
            <a:avLst/>
          </a:prstGeom>
        </p:spPr>
        <p:txBody>
          <a:bodyPr vert="horz" lIns="91440" tIns="45720" rIns="91440" bIns="45720" rtlCol="0" anchor="b"/>
          <a:lstStyle>
            <a:lvl1pPr algn="l">
              <a:defRPr sz="1200"/>
            </a:lvl1pPr>
          </a:lstStyle>
          <a:p>
            <a:pPr>
              <a:defRPr/>
            </a:pPr>
            <a:endParaRPr lang="id-ID"/>
          </a:p>
        </p:txBody>
      </p:sp>
      <p:sp>
        <p:nvSpPr>
          <p:cNvPr id="5" name="Slide Number Placeholder 4"/>
          <p:cNvSpPr>
            <a:spLocks noGrp="1"/>
          </p:cNvSpPr>
          <p:nvPr>
            <p:ph type="sldNum" sz="quarter" idx="3"/>
          </p:nvPr>
        </p:nvSpPr>
        <p:spPr>
          <a:xfrm>
            <a:off x="3884613" y="9447213"/>
            <a:ext cx="2971800" cy="496887"/>
          </a:xfrm>
          <a:prstGeom prst="rect">
            <a:avLst/>
          </a:prstGeom>
        </p:spPr>
        <p:txBody>
          <a:bodyPr vert="horz" lIns="91440" tIns="45720" rIns="91440" bIns="45720" rtlCol="0" anchor="b"/>
          <a:lstStyle>
            <a:lvl1pPr algn="r">
              <a:defRPr sz="1200"/>
            </a:lvl1pPr>
          </a:lstStyle>
          <a:p>
            <a:pPr>
              <a:defRPr/>
            </a:pPr>
            <a:fld id="{297648AA-043B-4E4A-8BF8-03B8AFEA65B4}" type="slidenum">
              <a:rPr lang="id-ID"/>
              <a:pPr>
                <a:defRPr/>
              </a:pPr>
              <a:t>‹#›</a:t>
            </a:fld>
            <a:endParaRPr lang="id-ID"/>
          </a:p>
        </p:txBody>
      </p:sp>
    </p:spTree>
    <p:extLst>
      <p:ext uri="{BB962C8B-B14F-4D97-AF65-F5344CB8AC3E}">
        <p14:creationId xmlns:p14="http://schemas.microsoft.com/office/powerpoint/2010/main" val="16418133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68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96888"/>
          </a:xfrm>
          <a:prstGeom prst="rect">
            <a:avLst/>
          </a:prstGeom>
        </p:spPr>
        <p:txBody>
          <a:bodyPr vert="horz" lIns="91440" tIns="45720" rIns="91440" bIns="45720" rtlCol="0"/>
          <a:lstStyle>
            <a:lvl1pPr algn="r">
              <a:defRPr sz="1200"/>
            </a:lvl1pPr>
          </a:lstStyle>
          <a:p>
            <a:fld id="{DEEBD914-E87C-4C9F-B20B-698849DAC575}" type="datetimeFigureOut">
              <a:rPr lang="id-ID" smtClean="0"/>
              <a:pPr/>
              <a:t>11/07/2020</a:t>
            </a:fld>
            <a:endParaRPr lang="id-ID"/>
          </a:p>
        </p:txBody>
      </p:sp>
      <p:sp>
        <p:nvSpPr>
          <p:cNvPr id="4" name="Slide Image Placeholder 3"/>
          <p:cNvSpPr>
            <a:spLocks noGrp="1" noRot="1" noChangeAspect="1"/>
          </p:cNvSpPr>
          <p:nvPr>
            <p:ph type="sldImg" idx="2"/>
          </p:nvPr>
        </p:nvSpPr>
        <p:spPr>
          <a:xfrm>
            <a:off x="942975" y="746125"/>
            <a:ext cx="4972050" cy="3729038"/>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724400"/>
            <a:ext cx="5486400" cy="44751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9447213"/>
            <a:ext cx="2971800" cy="4968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9447213"/>
            <a:ext cx="2971800" cy="496887"/>
          </a:xfrm>
          <a:prstGeom prst="rect">
            <a:avLst/>
          </a:prstGeom>
        </p:spPr>
        <p:txBody>
          <a:bodyPr vert="horz" lIns="91440" tIns="45720" rIns="91440" bIns="45720" rtlCol="0" anchor="b"/>
          <a:lstStyle>
            <a:lvl1pPr algn="r">
              <a:defRPr sz="1200"/>
            </a:lvl1pPr>
          </a:lstStyle>
          <a:p>
            <a:fld id="{49B13A6D-7348-4236-BD24-18FAAF5509C0}" type="slidenum">
              <a:rPr lang="id-ID" smtClean="0"/>
              <a:pPr/>
              <a:t>‹#›</a:t>
            </a:fld>
            <a:endParaRPr lang="id-ID"/>
          </a:p>
        </p:txBody>
      </p:sp>
    </p:spTree>
    <p:extLst>
      <p:ext uri="{BB962C8B-B14F-4D97-AF65-F5344CB8AC3E}">
        <p14:creationId xmlns:p14="http://schemas.microsoft.com/office/powerpoint/2010/main" val="32862732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63827C-D9E2-47B0-A88D-2D6BA36E528C}" type="slidenum">
              <a:rPr lang="en-US"/>
              <a:pPr/>
              <a:t>30</a:t>
            </a:fld>
            <a:endParaRPr lang="en-US"/>
          </a:p>
        </p:txBody>
      </p:sp>
      <p:sp>
        <p:nvSpPr>
          <p:cNvPr id="802818" name="Rectangle 2"/>
          <p:cNvSpPr>
            <a:spLocks noGrp="1" noRot="1" noChangeAspect="1" noChangeArrowheads="1" noTextEdit="1"/>
          </p:cNvSpPr>
          <p:nvPr>
            <p:ph type="sldImg"/>
          </p:nvPr>
        </p:nvSpPr>
        <p:spPr>
          <a:ln/>
        </p:spPr>
      </p:sp>
      <p:sp>
        <p:nvSpPr>
          <p:cNvPr id="802819" name="Rectangle 3"/>
          <p:cNvSpPr>
            <a:spLocks noGrp="1" noChangeArrowheads="1"/>
          </p:cNvSpPr>
          <p:nvPr>
            <p:ph type="body" idx="1"/>
          </p:nvPr>
        </p:nvSpPr>
        <p:spPr>
          <a:xfrm>
            <a:off x="685800" y="4724202"/>
            <a:ext cx="5486400" cy="4475560"/>
          </a:xfrm>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a:defRPr/>
            </a:pPr>
            <a:endParaRPr lang="id-ID">
              <a:latin typeface="Arial" pitchFamily="34" charset="0"/>
              <a:cs typeface="+mn-cs"/>
            </a:endParaRPr>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pPr>
              <a:defRPr/>
            </a:pPr>
            <a:endParaRPr lang="id-ID">
              <a:latin typeface="Arial" pitchFamily="34" charset="0"/>
              <a:cs typeface="+mn-cs"/>
            </a:endParaRPr>
          </a:p>
        </p:txBody>
      </p:sp>
      <p:sp>
        <p:nvSpPr>
          <p:cNvPr id="23554" name="Rectangle 2"/>
          <p:cNvSpPr>
            <a:spLocks noGrp="1" noChangeArrowheads="1"/>
          </p:cNvSpPr>
          <p:nvPr>
            <p:ph type="ctrTitle"/>
          </p:nvPr>
        </p:nvSpPr>
        <p:spPr>
          <a:xfrm>
            <a:off x="914400" y="1524000"/>
            <a:ext cx="7623175" cy="1752600"/>
          </a:xfrm>
        </p:spPr>
        <p:txBody>
          <a:bodyPr/>
          <a:lstStyle>
            <a:lvl1pPr>
              <a:defRPr sz="5000"/>
            </a:lvl1pPr>
          </a:lstStyle>
          <a:p>
            <a:r>
              <a:rPr lang="en-US" altLang="en-US"/>
              <a:t>Click to edit Master title style</a:t>
            </a:r>
          </a:p>
        </p:txBody>
      </p:sp>
      <p:sp>
        <p:nvSpPr>
          <p:cNvPr id="23555"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en-US" altLang="en-US"/>
              <a:t>Click to edit Master subtitle style</a:t>
            </a:r>
          </a:p>
        </p:txBody>
      </p:sp>
      <p:sp>
        <p:nvSpPr>
          <p:cNvPr id="6" name="Rectangle 4"/>
          <p:cNvSpPr>
            <a:spLocks noGrp="1" noChangeArrowheads="1"/>
          </p:cNvSpPr>
          <p:nvPr>
            <p:ph type="dt" sz="half" idx="10"/>
          </p:nvPr>
        </p:nvSpPr>
        <p:spPr/>
        <p:txBody>
          <a:bodyPr/>
          <a:lstStyle>
            <a:lvl1pPr>
              <a:defRPr/>
            </a:lvl1pPr>
          </a:lstStyle>
          <a:p>
            <a:pPr>
              <a:defRPr/>
            </a:pPr>
            <a:endParaRPr lang="en-US" altLang="en-US"/>
          </a:p>
        </p:txBody>
      </p:sp>
      <p:sp>
        <p:nvSpPr>
          <p:cNvPr id="7"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p>
        </p:txBody>
      </p:sp>
      <p:sp>
        <p:nvSpPr>
          <p:cNvPr id="8" name="Rectangle 6"/>
          <p:cNvSpPr>
            <a:spLocks noGrp="1" noChangeArrowheads="1"/>
          </p:cNvSpPr>
          <p:nvPr>
            <p:ph type="sldNum" sz="quarter" idx="12"/>
          </p:nvPr>
        </p:nvSpPr>
        <p:spPr/>
        <p:txBody>
          <a:bodyPr/>
          <a:lstStyle>
            <a:lvl1pPr>
              <a:defRPr/>
            </a:lvl1pPr>
          </a:lstStyle>
          <a:p>
            <a:pPr>
              <a:defRPr/>
            </a:pPr>
            <a:fld id="{97C8D545-D792-4607-8FBE-1FCAF8B723AE}" type="slidenum">
              <a:rPr lang="en-US" altLang="en-US"/>
              <a:pPr>
                <a:defRPr/>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7946DE0-8A48-4F34-9FAE-5BF9D0670874}" type="slidenum">
              <a:rPr lang="en-US" altLang="en-US"/>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5A7646FF-7D76-48F6-BEC6-1827D8F1D9CA}"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90EB57ED-06E2-4E35-A484-2D1B289A53FA}"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43E86A1E-E747-47AB-B28D-133CCE86ABA3}"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BFE1E0D9-E9CC-460B-90B6-FAB0A50D6F25}"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DECF58BD-DFF2-4C74-8545-9F2BDB0D4D9D}"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772A2F29-08F9-4E94-99CB-3558B9F7DB49}"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4AE67072-3140-4AED-80B6-AFD6412A348F}"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6E76A4B5-4CC7-4B54-9BBB-9FE2D93315BE}" type="slidenum">
              <a:rPr lang="en-US"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d-ID"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3C73AE5E-0B5B-47A9-94F9-9EAE06086465}" type="slidenum">
              <a:rPr lang="en-US"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2532"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j-lt"/>
                <a:cs typeface="+mn-cs"/>
              </a:defRPr>
            </a:lvl1pPr>
          </a:lstStyle>
          <a:p>
            <a:pPr>
              <a:defRPr/>
            </a:pPr>
            <a:endParaRPr lang="en-US" altLang="en-US"/>
          </a:p>
        </p:txBody>
      </p:sp>
      <p:sp>
        <p:nvSpPr>
          <p:cNvPr id="2253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j-lt"/>
                <a:cs typeface="+mn-cs"/>
              </a:defRPr>
            </a:lvl1pPr>
          </a:lstStyle>
          <a:p>
            <a:pPr>
              <a:defRPr/>
            </a:pPr>
            <a:endParaRPr lang="en-US" altLang="en-US"/>
          </a:p>
        </p:txBody>
      </p:sp>
      <p:sp>
        <p:nvSpPr>
          <p:cNvPr id="22534"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j-lt"/>
                <a:cs typeface="+mn-cs"/>
              </a:defRPr>
            </a:lvl1pPr>
          </a:lstStyle>
          <a:p>
            <a:pPr>
              <a:defRPr/>
            </a:pPr>
            <a:fld id="{D56D3D7F-7BBA-4DD8-92DE-9B5C2D1868A2}" type="slidenum">
              <a:rPr lang="en-US" altLang="en-US"/>
              <a:pPr>
                <a:defRPr/>
              </a:pPr>
              <a:t>‹#›</a:t>
            </a:fld>
            <a:endParaRPr lang="en-US" altLang="en-US"/>
          </a:p>
        </p:txBody>
      </p:sp>
      <p:sp>
        <p:nvSpPr>
          <p:cNvPr id="22535"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pPr>
              <a:defRPr/>
            </a:pPr>
            <a:endParaRPr lang="id-ID">
              <a:latin typeface="Arial" pitchFamily="34" charset="0"/>
              <a:cs typeface="+mn-cs"/>
            </a:endParaRPr>
          </a:p>
        </p:txBody>
      </p:sp>
      <p:sp>
        <p:nvSpPr>
          <p:cNvPr id="22536"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p:spPr>
        <p:txBody>
          <a:bodyPr/>
          <a:lstStyle/>
          <a:p>
            <a:pPr>
              <a:defRPr/>
            </a:pPr>
            <a:endParaRPr lang="id-ID">
              <a:latin typeface="Arial" pitchFamily="34" charset="0"/>
              <a:cs typeface="+mn-cs"/>
            </a:endParaRPr>
          </a:p>
        </p:txBody>
      </p:sp>
    </p:spTree>
  </p:cSld>
  <p:clrMap bg1="lt1" tx1="dk1" bg2="lt2" tx2="dk2" accent1="accent1" accent2="accent2" accent3="accent3" accent4="accent4" accent5="accent5" accent6="accent6" hlink="hlink" folHlink="folHlink"/>
  <p:sldLayoutIdLst>
    <p:sldLayoutId id="2147483830"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Lst>
  <p:timing>
    <p:tnLst>
      <p:par>
        <p:cTn id="1" dur="indefinite" restart="never" nodeType="tmRoot"/>
      </p:par>
    </p:tnLst>
  </p:timing>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4.bp.blogspot.com/-WY6Xj2xdSJI/UKua30CYBSI/AAAAAAAAAJI/kLfKrFKg0mw/s1600/bjbjbjb.png"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4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57200" y="381000"/>
            <a:ext cx="8305800" cy="1470025"/>
          </a:xfrm>
        </p:spPr>
        <p:txBody>
          <a:bodyPr/>
          <a:lstStyle/>
          <a:p>
            <a:pPr eaLnBrk="1" hangingPunct="1">
              <a:defRPr/>
            </a:pPr>
            <a:r>
              <a:rPr lang="en-US" b="1" dirty="0" err="1" smtClean="0">
                <a:solidFill>
                  <a:schemeClr val="accent2"/>
                </a:solidFill>
                <a:effectLst>
                  <a:outerShdw blurRad="38100" dist="38100" dir="2700000" algn="tl">
                    <a:srgbClr val="C0C0C0"/>
                  </a:outerShdw>
                </a:effectLst>
              </a:rPr>
              <a:t>Bab</a:t>
            </a:r>
            <a:r>
              <a:rPr lang="en-US" b="1" dirty="0" smtClean="0">
                <a:solidFill>
                  <a:schemeClr val="accent2"/>
                </a:solidFill>
                <a:effectLst>
                  <a:outerShdw blurRad="38100" dist="38100" dir="2700000" algn="tl">
                    <a:srgbClr val="C0C0C0"/>
                  </a:outerShdw>
                </a:effectLst>
              </a:rPr>
              <a:t> 4 PEMBELAHAN SEL</a:t>
            </a:r>
          </a:p>
        </p:txBody>
      </p:sp>
      <p:pic>
        <p:nvPicPr>
          <p:cNvPr id="3075" name="Picture 4"/>
          <p:cNvPicPr>
            <a:picLocks noChangeAspect="1" noChangeArrowheads="1"/>
          </p:cNvPicPr>
          <p:nvPr/>
        </p:nvPicPr>
        <p:blipFill>
          <a:blip r:embed="rId2"/>
          <a:srcRect t="1831" r="5128" b="4805"/>
          <a:stretch>
            <a:fillRect/>
          </a:stretch>
        </p:blipFill>
        <p:spPr bwMode="auto">
          <a:xfrm>
            <a:off x="1600200" y="3505200"/>
            <a:ext cx="6019800" cy="2760663"/>
          </a:xfrm>
          <a:prstGeom prst="rect">
            <a:avLst/>
          </a:prstGeom>
          <a:noFill/>
          <a:ln w="9525">
            <a:noFill/>
            <a:miter lim="800000"/>
            <a:headEnd/>
            <a:tailEnd/>
          </a:ln>
        </p:spPr>
      </p:pic>
      <p:pic>
        <p:nvPicPr>
          <p:cNvPr id="3076" name="Picture 5" descr="Gb4"/>
          <p:cNvPicPr>
            <a:picLocks noChangeAspect="1" noChangeArrowheads="1"/>
          </p:cNvPicPr>
          <p:nvPr/>
        </p:nvPicPr>
        <p:blipFill>
          <a:blip r:embed="rId3"/>
          <a:srcRect b="41342"/>
          <a:stretch>
            <a:fillRect/>
          </a:stretch>
        </p:blipFill>
        <p:spPr bwMode="auto">
          <a:xfrm>
            <a:off x="2133600" y="1592263"/>
            <a:ext cx="4572000" cy="1682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277813"/>
            <a:ext cx="8229600" cy="636587"/>
          </a:xfrm>
        </p:spPr>
        <p:txBody>
          <a:bodyPr/>
          <a:lstStyle/>
          <a:p>
            <a:pPr eaLnBrk="1" hangingPunct="1"/>
            <a:r>
              <a:rPr lang="en-US" smtClean="0"/>
              <a:t>INTERFASE</a:t>
            </a:r>
          </a:p>
        </p:txBody>
      </p:sp>
      <p:sp>
        <p:nvSpPr>
          <p:cNvPr id="27651" name="Rectangle 3"/>
          <p:cNvSpPr>
            <a:spLocks noGrp="1" noChangeArrowheads="1"/>
          </p:cNvSpPr>
          <p:nvPr>
            <p:ph type="body" idx="1"/>
          </p:nvPr>
        </p:nvSpPr>
        <p:spPr>
          <a:xfrm>
            <a:off x="457200" y="914400"/>
            <a:ext cx="8229600" cy="5410200"/>
          </a:xfrm>
        </p:spPr>
        <p:txBody>
          <a:bodyPr/>
          <a:lstStyle/>
          <a:p>
            <a:pPr eaLnBrk="1" hangingPunct="1">
              <a:defRPr/>
            </a:pPr>
            <a:r>
              <a:rPr lang="en-US" sz="2400" dirty="0" err="1" smtClean="0"/>
              <a:t>Interfase</a:t>
            </a:r>
            <a:r>
              <a:rPr lang="en-US" sz="2400" dirty="0" smtClean="0"/>
              <a:t> </a:t>
            </a:r>
            <a:r>
              <a:rPr lang="id-ID" sz="2400" dirty="0" smtClean="0"/>
              <a:t>mrp tahap antara mitosis yg satu dg mitosis berikutnya, dan mrp tahap terlama (90%).</a:t>
            </a:r>
          </a:p>
          <a:p>
            <a:pPr marL="514350" indent="-514350" eaLnBrk="1" hangingPunct="1">
              <a:buFont typeface="Wingdings" pitchFamily="2" charset="2"/>
              <a:buAutoNum type="arabicPeriod"/>
              <a:defRPr/>
            </a:pPr>
            <a:r>
              <a:rPr lang="id-ID" sz="2400" u="sng" dirty="0" smtClean="0"/>
              <a:t>Tahap G1</a:t>
            </a:r>
          </a:p>
          <a:p>
            <a:pPr marL="514350" indent="-514350" eaLnBrk="1" hangingPunct="1">
              <a:buFont typeface="Wingdings" pitchFamily="2" charset="2"/>
              <a:buChar char="Ø"/>
              <a:defRPr/>
            </a:pPr>
            <a:r>
              <a:rPr lang="id-ID" sz="2400" dirty="0" smtClean="0"/>
              <a:t>sel mengalami pertumbuhan &amp; terjadi pembentukan organel sel, terjadi selama ± 9 jam</a:t>
            </a:r>
          </a:p>
          <a:p>
            <a:pPr marL="514350" indent="-514350" eaLnBrk="1" hangingPunct="1">
              <a:buFont typeface="+mj-lt"/>
              <a:buAutoNum type="arabicPeriod" startAt="2"/>
              <a:defRPr/>
            </a:pPr>
            <a:r>
              <a:rPr lang="id-ID" sz="2400" u="sng" dirty="0" smtClean="0"/>
              <a:t>Tahap S</a:t>
            </a:r>
          </a:p>
          <a:p>
            <a:pPr marL="514350" indent="-514350" eaLnBrk="1" hangingPunct="1">
              <a:buFont typeface="Wingdings" pitchFamily="2" charset="2"/>
              <a:buChar char="Ø"/>
              <a:defRPr/>
            </a:pPr>
            <a:r>
              <a:rPr lang="id-ID" sz="2400" dirty="0" smtClean="0"/>
              <a:t>Sel melakukan sintesis materi genetik, dan menggandakan diri (replikasi DNA), terjadi selama ± 10 jam </a:t>
            </a:r>
          </a:p>
          <a:p>
            <a:pPr marL="514350" indent="-514350" eaLnBrk="1" hangingPunct="1">
              <a:buFont typeface="+mj-lt"/>
              <a:buAutoNum type="arabicPeriod" startAt="3"/>
              <a:defRPr/>
            </a:pPr>
            <a:r>
              <a:rPr lang="id-ID" sz="2400" u="sng" dirty="0" smtClean="0"/>
              <a:t>Tahap G2</a:t>
            </a:r>
          </a:p>
          <a:p>
            <a:pPr marL="514350" indent="-514350" eaLnBrk="1" hangingPunct="1">
              <a:buFont typeface="Wingdings" pitchFamily="2" charset="2"/>
              <a:buChar char="Ø"/>
              <a:defRPr/>
            </a:pPr>
            <a:r>
              <a:rPr lang="id-ID" sz="2400" dirty="0" smtClean="0"/>
              <a:t>sel mempersiapkan diri utk pembelahan sel (mitosis), dg   memperbanyak organel yg dimilikinya, terjadi selama ± 2 jam </a:t>
            </a:r>
          </a:p>
          <a:p>
            <a:pPr eaLnBrk="1" hangingPunct="1">
              <a:buFont typeface="Wingdings" pitchFamily="2" charset="2"/>
              <a:buChar char="Ø"/>
              <a:defRPr/>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7650"/>
                                        </p:tgtEl>
                                        <p:attrNameLst>
                                          <p:attrName>style.visibility</p:attrName>
                                        </p:attrNameLst>
                                      </p:cBhvr>
                                      <p:to>
                                        <p:strVal val="visible"/>
                                      </p:to>
                                    </p:set>
                                    <p:anim calcmode="lin" valueType="num">
                                      <p:cBhvr>
                                        <p:cTn id="7" dur="2000" fill="hold"/>
                                        <p:tgtEl>
                                          <p:spTgt spid="27650"/>
                                        </p:tgtEl>
                                        <p:attrNameLst>
                                          <p:attrName>ppt_w</p:attrName>
                                        </p:attrNameLst>
                                      </p:cBhvr>
                                      <p:tavLst>
                                        <p:tav tm="0">
                                          <p:val>
                                            <p:strVal val="#ppt_w*0.70"/>
                                          </p:val>
                                        </p:tav>
                                        <p:tav tm="100000">
                                          <p:val>
                                            <p:strVal val="#ppt_w"/>
                                          </p:val>
                                        </p:tav>
                                      </p:tavLst>
                                    </p:anim>
                                    <p:anim calcmode="lin" valueType="num">
                                      <p:cBhvr>
                                        <p:cTn id="8" dur="2000" fill="hold"/>
                                        <p:tgtEl>
                                          <p:spTgt spid="27650"/>
                                        </p:tgtEl>
                                        <p:attrNameLst>
                                          <p:attrName>ppt_h</p:attrName>
                                        </p:attrNameLst>
                                      </p:cBhvr>
                                      <p:tavLst>
                                        <p:tav tm="0">
                                          <p:val>
                                            <p:strVal val="#ppt_h"/>
                                          </p:val>
                                        </p:tav>
                                        <p:tav tm="100000">
                                          <p:val>
                                            <p:strVal val="#ppt_h"/>
                                          </p:val>
                                        </p:tav>
                                      </p:tavLst>
                                    </p:anim>
                                    <p:animEffect transition="in" filter="fade">
                                      <p:cBhvr>
                                        <p:cTn id="9" dur="2000"/>
                                        <p:tgtEl>
                                          <p:spTgt spid="27650"/>
                                        </p:tgtEl>
                                      </p:cBhvr>
                                    </p:animEffect>
                                  </p:childTnLst>
                                  <p:subTnLst>
                                    <p:audio>
                                      <p:cMediaNode>
                                        <p:cTn display="0" masterRel="sameClick">
                                          <p:stCondLst>
                                            <p:cond evt="begin" delay="0">
                                              <p:tn val="5"/>
                                            </p:cond>
                                          </p:stCondLst>
                                          <p:endCondLst>
                                            <p:cond evt="onStopAudio" delay="0">
                                              <p:tgtEl>
                                                <p:sldTgt/>
                                              </p:tgtEl>
                                            </p:cond>
                                          </p:endCondLst>
                                        </p:cTn>
                                        <p:tgtEl>
                                          <p:sndTgt r:embed="rId2" name="arrow.wav"/>
                                        </p:tgtEl>
                                      </p:cMediaNode>
                                    </p:audio>
                                  </p:sub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27651">
                                            <p:txEl>
                                              <p:pRg st="0" end="0"/>
                                            </p:txEl>
                                          </p:spTgt>
                                        </p:tgtEl>
                                        <p:attrNameLst>
                                          <p:attrName>style.visibility</p:attrName>
                                        </p:attrNameLst>
                                      </p:cBhvr>
                                      <p:to>
                                        <p:strVal val="visible"/>
                                      </p:to>
                                    </p:set>
                                    <p:anim calcmode="lin" valueType="num">
                                      <p:cBhvr>
                                        <p:cTn id="14" dur="2000" fill="hold"/>
                                        <p:tgtEl>
                                          <p:spTgt spid="27651">
                                            <p:txEl>
                                              <p:pRg st="0" end="0"/>
                                            </p:txEl>
                                          </p:spTgt>
                                        </p:tgtEl>
                                        <p:attrNameLst>
                                          <p:attrName>ppt_w</p:attrName>
                                        </p:attrNameLst>
                                      </p:cBhvr>
                                      <p:tavLst>
                                        <p:tav tm="0">
                                          <p:val>
                                            <p:strVal val="#ppt_w+.3"/>
                                          </p:val>
                                        </p:tav>
                                        <p:tav tm="100000">
                                          <p:val>
                                            <p:strVal val="#ppt_w"/>
                                          </p:val>
                                        </p:tav>
                                      </p:tavLst>
                                    </p:anim>
                                    <p:anim calcmode="lin" valueType="num">
                                      <p:cBhvr>
                                        <p:cTn id="15" dur="2000" fill="hold"/>
                                        <p:tgtEl>
                                          <p:spTgt spid="27651">
                                            <p:txEl>
                                              <p:pRg st="0" end="0"/>
                                            </p:txEl>
                                          </p:spTgt>
                                        </p:tgtEl>
                                        <p:attrNameLst>
                                          <p:attrName>ppt_h</p:attrName>
                                        </p:attrNameLst>
                                      </p:cBhvr>
                                      <p:tavLst>
                                        <p:tav tm="0">
                                          <p:val>
                                            <p:strVal val="#ppt_h"/>
                                          </p:val>
                                        </p:tav>
                                        <p:tav tm="100000">
                                          <p:val>
                                            <p:strVal val="#ppt_h"/>
                                          </p:val>
                                        </p:tav>
                                      </p:tavLst>
                                    </p:anim>
                                    <p:animEffect transition="in" filter="fade">
                                      <p:cBhvr>
                                        <p:cTn id="16" dur="2000"/>
                                        <p:tgtEl>
                                          <p:spTgt spid="27651">
                                            <p:txEl>
                                              <p:pRg st="0" end="0"/>
                                            </p:txEl>
                                          </p:spTgt>
                                        </p:tgtEl>
                                      </p:cBhvr>
                                    </p:animEffect>
                                  </p:childTnLst>
                                  <p:subTnLst>
                                    <p:audio>
                                      <p:cMediaNode>
                                        <p:cTn display="0" masterRel="sameClick">
                                          <p:stCondLst>
                                            <p:cond evt="begin" delay="0">
                                              <p:tn val="12"/>
                                            </p:cond>
                                          </p:stCondLst>
                                          <p:endCondLst>
                                            <p:cond evt="onStopAudio" delay="0">
                                              <p:tgtEl>
                                                <p:sldTgt/>
                                              </p:tgtEl>
                                            </p:cond>
                                          </p:endCondLst>
                                        </p:cTn>
                                        <p:tgtEl>
                                          <p:sndTgt r:embed="rId2" name="arrow.wav"/>
                                        </p:tgtEl>
                                      </p:cMediaNode>
                                    </p:audio>
                                  </p:sub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nodeType="clickEffect">
                                  <p:stCondLst>
                                    <p:cond delay="0"/>
                                  </p:stCondLst>
                                  <p:childTnLst>
                                    <p:set>
                                      <p:cBhvr>
                                        <p:cTn id="20" dur="1" fill="hold">
                                          <p:stCondLst>
                                            <p:cond delay="0"/>
                                          </p:stCondLst>
                                        </p:cTn>
                                        <p:tgtEl>
                                          <p:spTgt spid="27651">
                                            <p:txEl>
                                              <p:pRg st="1" end="1"/>
                                            </p:txEl>
                                          </p:spTgt>
                                        </p:tgtEl>
                                        <p:attrNameLst>
                                          <p:attrName>style.visibility</p:attrName>
                                        </p:attrNameLst>
                                      </p:cBhvr>
                                      <p:to>
                                        <p:strVal val="visible"/>
                                      </p:to>
                                    </p:set>
                                    <p:anim calcmode="lin" valueType="num">
                                      <p:cBhvr>
                                        <p:cTn id="21" dur="2000" fill="hold"/>
                                        <p:tgtEl>
                                          <p:spTgt spid="27651">
                                            <p:txEl>
                                              <p:pRg st="1" end="1"/>
                                            </p:txEl>
                                          </p:spTgt>
                                        </p:tgtEl>
                                        <p:attrNameLst>
                                          <p:attrName>ppt_w</p:attrName>
                                        </p:attrNameLst>
                                      </p:cBhvr>
                                      <p:tavLst>
                                        <p:tav tm="0">
                                          <p:val>
                                            <p:strVal val="#ppt_w+.3"/>
                                          </p:val>
                                        </p:tav>
                                        <p:tav tm="100000">
                                          <p:val>
                                            <p:strVal val="#ppt_w"/>
                                          </p:val>
                                        </p:tav>
                                      </p:tavLst>
                                    </p:anim>
                                    <p:anim calcmode="lin" valueType="num">
                                      <p:cBhvr>
                                        <p:cTn id="22" dur="2000" fill="hold"/>
                                        <p:tgtEl>
                                          <p:spTgt spid="27651">
                                            <p:txEl>
                                              <p:pRg st="1" end="1"/>
                                            </p:txEl>
                                          </p:spTgt>
                                        </p:tgtEl>
                                        <p:attrNameLst>
                                          <p:attrName>ppt_h</p:attrName>
                                        </p:attrNameLst>
                                      </p:cBhvr>
                                      <p:tavLst>
                                        <p:tav tm="0">
                                          <p:val>
                                            <p:strVal val="#ppt_h"/>
                                          </p:val>
                                        </p:tav>
                                        <p:tav tm="100000">
                                          <p:val>
                                            <p:strVal val="#ppt_h"/>
                                          </p:val>
                                        </p:tav>
                                      </p:tavLst>
                                    </p:anim>
                                    <p:animEffect transition="in" filter="fade">
                                      <p:cBhvr>
                                        <p:cTn id="23" dur="2000"/>
                                        <p:tgtEl>
                                          <p:spTgt spid="27651">
                                            <p:txEl>
                                              <p:pRg st="1" end="1"/>
                                            </p:txEl>
                                          </p:spTgt>
                                        </p:tgtEl>
                                      </p:cBhvr>
                                    </p:animEffect>
                                  </p:childTnLst>
                                  <p:subTnLst>
                                    <p:audio>
                                      <p:cMediaNode>
                                        <p:cTn display="0" masterRel="sameClick">
                                          <p:stCondLst>
                                            <p:cond evt="begin" delay="0">
                                              <p:tn val="19"/>
                                            </p:cond>
                                          </p:stCondLst>
                                          <p:endCondLst>
                                            <p:cond evt="onStopAudio" delay="0">
                                              <p:tgtEl>
                                                <p:sldTgt/>
                                              </p:tgtEl>
                                            </p:cond>
                                          </p:endCondLst>
                                        </p:cTn>
                                        <p:tgtEl>
                                          <p:sndTgt r:embed="rId2" name="arrow.wav"/>
                                        </p:tgtEl>
                                      </p:cMediaNode>
                                    </p:audio>
                                  </p:sub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nodeType="clickEffect">
                                  <p:stCondLst>
                                    <p:cond delay="0"/>
                                  </p:stCondLst>
                                  <p:childTnLst>
                                    <p:set>
                                      <p:cBhvr>
                                        <p:cTn id="27" dur="1" fill="hold">
                                          <p:stCondLst>
                                            <p:cond delay="0"/>
                                          </p:stCondLst>
                                        </p:cTn>
                                        <p:tgtEl>
                                          <p:spTgt spid="27651">
                                            <p:txEl>
                                              <p:pRg st="2" end="2"/>
                                            </p:txEl>
                                          </p:spTgt>
                                        </p:tgtEl>
                                        <p:attrNameLst>
                                          <p:attrName>style.visibility</p:attrName>
                                        </p:attrNameLst>
                                      </p:cBhvr>
                                      <p:to>
                                        <p:strVal val="visible"/>
                                      </p:to>
                                    </p:set>
                                    <p:anim calcmode="lin" valueType="num">
                                      <p:cBhvr>
                                        <p:cTn id="28" dur="2000" fill="hold"/>
                                        <p:tgtEl>
                                          <p:spTgt spid="27651">
                                            <p:txEl>
                                              <p:pRg st="2" end="2"/>
                                            </p:txEl>
                                          </p:spTgt>
                                        </p:tgtEl>
                                        <p:attrNameLst>
                                          <p:attrName>ppt_w</p:attrName>
                                        </p:attrNameLst>
                                      </p:cBhvr>
                                      <p:tavLst>
                                        <p:tav tm="0">
                                          <p:val>
                                            <p:strVal val="#ppt_w+.3"/>
                                          </p:val>
                                        </p:tav>
                                        <p:tav tm="100000">
                                          <p:val>
                                            <p:strVal val="#ppt_w"/>
                                          </p:val>
                                        </p:tav>
                                      </p:tavLst>
                                    </p:anim>
                                    <p:anim calcmode="lin" valueType="num">
                                      <p:cBhvr>
                                        <p:cTn id="29" dur="2000" fill="hold"/>
                                        <p:tgtEl>
                                          <p:spTgt spid="27651">
                                            <p:txEl>
                                              <p:pRg st="2" end="2"/>
                                            </p:txEl>
                                          </p:spTgt>
                                        </p:tgtEl>
                                        <p:attrNameLst>
                                          <p:attrName>ppt_h</p:attrName>
                                        </p:attrNameLst>
                                      </p:cBhvr>
                                      <p:tavLst>
                                        <p:tav tm="0">
                                          <p:val>
                                            <p:strVal val="#ppt_h"/>
                                          </p:val>
                                        </p:tav>
                                        <p:tav tm="100000">
                                          <p:val>
                                            <p:strVal val="#ppt_h"/>
                                          </p:val>
                                        </p:tav>
                                      </p:tavLst>
                                    </p:anim>
                                    <p:animEffect transition="in" filter="fade">
                                      <p:cBhvr>
                                        <p:cTn id="30" dur="2000"/>
                                        <p:tgtEl>
                                          <p:spTgt spid="27651">
                                            <p:txEl>
                                              <p:pRg st="2" end="2"/>
                                            </p:txEl>
                                          </p:spTgt>
                                        </p:tgtEl>
                                      </p:cBhvr>
                                    </p:animEffect>
                                  </p:childTnLst>
                                  <p:subTnLst>
                                    <p:audio>
                                      <p:cMediaNode>
                                        <p:cTn display="0" masterRel="sameClick">
                                          <p:stCondLst>
                                            <p:cond evt="begin" delay="0">
                                              <p:tn val="26"/>
                                            </p:cond>
                                          </p:stCondLst>
                                          <p:endCondLst>
                                            <p:cond evt="onStopAudio" delay="0">
                                              <p:tgtEl>
                                                <p:sldTgt/>
                                              </p:tgtEl>
                                            </p:cond>
                                          </p:endCondLst>
                                        </p:cTn>
                                        <p:tgtEl>
                                          <p:sndTgt r:embed="rId2" name="arrow.wav"/>
                                        </p:tgtEl>
                                      </p:cMediaNode>
                                    </p:audio>
                                  </p:sub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nodeType="clickEffect">
                                  <p:stCondLst>
                                    <p:cond delay="0"/>
                                  </p:stCondLst>
                                  <p:childTnLst>
                                    <p:set>
                                      <p:cBhvr>
                                        <p:cTn id="34" dur="1" fill="hold">
                                          <p:stCondLst>
                                            <p:cond delay="0"/>
                                          </p:stCondLst>
                                        </p:cTn>
                                        <p:tgtEl>
                                          <p:spTgt spid="27651">
                                            <p:txEl>
                                              <p:pRg st="3" end="3"/>
                                            </p:txEl>
                                          </p:spTgt>
                                        </p:tgtEl>
                                        <p:attrNameLst>
                                          <p:attrName>style.visibility</p:attrName>
                                        </p:attrNameLst>
                                      </p:cBhvr>
                                      <p:to>
                                        <p:strVal val="visible"/>
                                      </p:to>
                                    </p:set>
                                    <p:anim calcmode="lin" valueType="num">
                                      <p:cBhvr>
                                        <p:cTn id="35" dur="2000" fill="hold"/>
                                        <p:tgtEl>
                                          <p:spTgt spid="27651">
                                            <p:txEl>
                                              <p:pRg st="3" end="3"/>
                                            </p:txEl>
                                          </p:spTgt>
                                        </p:tgtEl>
                                        <p:attrNameLst>
                                          <p:attrName>ppt_w</p:attrName>
                                        </p:attrNameLst>
                                      </p:cBhvr>
                                      <p:tavLst>
                                        <p:tav tm="0">
                                          <p:val>
                                            <p:strVal val="#ppt_w+.3"/>
                                          </p:val>
                                        </p:tav>
                                        <p:tav tm="100000">
                                          <p:val>
                                            <p:strVal val="#ppt_w"/>
                                          </p:val>
                                        </p:tav>
                                      </p:tavLst>
                                    </p:anim>
                                    <p:anim calcmode="lin" valueType="num">
                                      <p:cBhvr>
                                        <p:cTn id="36" dur="2000" fill="hold"/>
                                        <p:tgtEl>
                                          <p:spTgt spid="27651">
                                            <p:txEl>
                                              <p:pRg st="3" end="3"/>
                                            </p:txEl>
                                          </p:spTgt>
                                        </p:tgtEl>
                                        <p:attrNameLst>
                                          <p:attrName>ppt_h</p:attrName>
                                        </p:attrNameLst>
                                      </p:cBhvr>
                                      <p:tavLst>
                                        <p:tav tm="0">
                                          <p:val>
                                            <p:strVal val="#ppt_h"/>
                                          </p:val>
                                        </p:tav>
                                        <p:tav tm="100000">
                                          <p:val>
                                            <p:strVal val="#ppt_h"/>
                                          </p:val>
                                        </p:tav>
                                      </p:tavLst>
                                    </p:anim>
                                    <p:animEffect transition="in" filter="fade">
                                      <p:cBhvr>
                                        <p:cTn id="37" dur="2000"/>
                                        <p:tgtEl>
                                          <p:spTgt spid="27651">
                                            <p:txEl>
                                              <p:pRg st="3" end="3"/>
                                            </p:txEl>
                                          </p:spTgt>
                                        </p:tgtEl>
                                      </p:cBhvr>
                                    </p:animEffect>
                                  </p:childTnLst>
                                  <p:subTnLst>
                                    <p:audio>
                                      <p:cMediaNode>
                                        <p:cTn display="0" masterRel="sameClick">
                                          <p:stCondLst>
                                            <p:cond evt="begin" delay="0">
                                              <p:tn val="33"/>
                                            </p:cond>
                                          </p:stCondLst>
                                          <p:endCondLst>
                                            <p:cond evt="onStopAudio" delay="0">
                                              <p:tgtEl>
                                                <p:sldTgt/>
                                              </p:tgtEl>
                                            </p:cond>
                                          </p:endCondLst>
                                        </p:cTn>
                                        <p:tgtEl>
                                          <p:sndTgt r:embed="rId2" name="arrow.wav"/>
                                        </p:tgtEl>
                                      </p:cMediaNode>
                                    </p:audio>
                                  </p:subTnLst>
                                </p:cTn>
                              </p:par>
                            </p:childTnLst>
                          </p:cTn>
                        </p:par>
                      </p:childTnLst>
                    </p:cTn>
                  </p:par>
                  <p:par>
                    <p:cTn id="38" fill="hold">
                      <p:stCondLst>
                        <p:cond delay="indefinite"/>
                      </p:stCondLst>
                      <p:childTnLst>
                        <p:par>
                          <p:cTn id="39" fill="hold">
                            <p:stCondLst>
                              <p:cond delay="0"/>
                            </p:stCondLst>
                            <p:childTnLst>
                              <p:par>
                                <p:cTn id="40" presetID="50" presetClass="entr" presetSubtype="0" decel="100000" fill="hold" nodeType="clickEffect">
                                  <p:stCondLst>
                                    <p:cond delay="0"/>
                                  </p:stCondLst>
                                  <p:childTnLst>
                                    <p:set>
                                      <p:cBhvr>
                                        <p:cTn id="41" dur="1" fill="hold">
                                          <p:stCondLst>
                                            <p:cond delay="0"/>
                                          </p:stCondLst>
                                        </p:cTn>
                                        <p:tgtEl>
                                          <p:spTgt spid="27651">
                                            <p:txEl>
                                              <p:pRg st="4" end="4"/>
                                            </p:txEl>
                                          </p:spTgt>
                                        </p:tgtEl>
                                        <p:attrNameLst>
                                          <p:attrName>style.visibility</p:attrName>
                                        </p:attrNameLst>
                                      </p:cBhvr>
                                      <p:to>
                                        <p:strVal val="visible"/>
                                      </p:to>
                                    </p:set>
                                    <p:anim calcmode="lin" valueType="num">
                                      <p:cBhvr>
                                        <p:cTn id="42" dur="2000" fill="hold"/>
                                        <p:tgtEl>
                                          <p:spTgt spid="27651">
                                            <p:txEl>
                                              <p:pRg st="4" end="4"/>
                                            </p:txEl>
                                          </p:spTgt>
                                        </p:tgtEl>
                                        <p:attrNameLst>
                                          <p:attrName>ppt_w</p:attrName>
                                        </p:attrNameLst>
                                      </p:cBhvr>
                                      <p:tavLst>
                                        <p:tav tm="0">
                                          <p:val>
                                            <p:strVal val="#ppt_w+.3"/>
                                          </p:val>
                                        </p:tav>
                                        <p:tav tm="100000">
                                          <p:val>
                                            <p:strVal val="#ppt_w"/>
                                          </p:val>
                                        </p:tav>
                                      </p:tavLst>
                                    </p:anim>
                                    <p:anim calcmode="lin" valueType="num">
                                      <p:cBhvr>
                                        <p:cTn id="43" dur="2000" fill="hold"/>
                                        <p:tgtEl>
                                          <p:spTgt spid="27651">
                                            <p:txEl>
                                              <p:pRg st="4" end="4"/>
                                            </p:txEl>
                                          </p:spTgt>
                                        </p:tgtEl>
                                        <p:attrNameLst>
                                          <p:attrName>ppt_h</p:attrName>
                                        </p:attrNameLst>
                                      </p:cBhvr>
                                      <p:tavLst>
                                        <p:tav tm="0">
                                          <p:val>
                                            <p:strVal val="#ppt_h"/>
                                          </p:val>
                                        </p:tav>
                                        <p:tav tm="100000">
                                          <p:val>
                                            <p:strVal val="#ppt_h"/>
                                          </p:val>
                                        </p:tav>
                                      </p:tavLst>
                                    </p:anim>
                                    <p:animEffect transition="in" filter="fade">
                                      <p:cBhvr>
                                        <p:cTn id="44" dur="2000"/>
                                        <p:tgtEl>
                                          <p:spTgt spid="27651">
                                            <p:txEl>
                                              <p:pRg st="4" end="4"/>
                                            </p:txEl>
                                          </p:spTgt>
                                        </p:tgtEl>
                                      </p:cBhvr>
                                    </p:animEffect>
                                  </p:childTnLst>
                                  <p:subTnLst>
                                    <p:audio>
                                      <p:cMediaNode>
                                        <p:cTn display="0" masterRel="sameClick">
                                          <p:stCondLst>
                                            <p:cond evt="begin" delay="0">
                                              <p:tn val="40"/>
                                            </p:cond>
                                          </p:stCondLst>
                                          <p:endCondLst>
                                            <p:cond evt="onStopAudio" delay="0">
                                              <p:tgtEl>
                                                <p:sldTgt/>
                                              </p:tgtEl>
                                            </p:cond>
                                          </p:endCondLst>
                                        </p:cTn>
                                        <p:tgtEl>
                                          <p:sndTgt r:embed="rId2" name="arrow.wav"/>
                                        </p:tgtEl>
                                      </p:cMediaNode>
                                    </p:audio>
                                  </p:subTnLst>
                                </p:cTn>
                              </p:par>
                            </p:childTnLst>
                          </p:cTn>
                        </p:par>
                      </p:childTnLst>
                    </p:cTn>
                  </p:par>
                  <p:par>
                    <p:cTn id="45" fill="hold">
                      <p:stCondLst>
                        <p:cond delay="indefinite"/>
                      </p:stCondLst>
                      <p:childTnLst>
                        <p:par>
                          <p:cTn id="46" fill="hold">
                            <p:stCondLst>
                              <p:cond delay="0"/>
                            </p:stCondLst>
                            <p:childTnLst>
                              <p:par>
                                <p:cTn id="47" presetID="50" presetClass="entr" presetSubtype="0" decel="100000" fill="hold" nodeType="clickEffect">
                                  <p:stCondLst>
                                    <p:cond delay="0"/>
                                  </p:stCondLst>
                                  <p:childTnLst>
                                    <p:set>
                                      <p:cBhvr>
                                        <p:cTn id="48" dur="1" fill="hold">
                                          <p:stCondLst>
                                            <p:cond delay="0"/>
                                          </p:stCondLst>
                                        </p:cTn>
                                        <p:tgtEl>
                                          <p:spTgt spid="27651">
                                            <p:txEl>
                                              <p:pRg st="5" end="5"/>
                                            </p:txEl>
                                          </p:spTgt>
                                        </p:tgtEl>
                                        <p:attrNameLst>
                                          <p:attrName>style.visibility</p:attrName>
                                        </p:attrNameLst>
                                      </p:cBhvr>
                                      <p:to>
                                        <p:strVal val="visible"/>
                                      </p:to>
                                    </p:set>
                                    <p:anim calcmode="lin" valueType="num">
                                      <p:cBhvr>
                                        <p:cTn id="49" dur="2000" fill="hold"/>
                                        <p:tgtEl>
                                          <p:spTgt spid="27651">
                                            <p:txEl>
                                              <p:pRg st="5" end="5"/>
                                            </p:txEl>
                                          </p:spTgt>
                                        </p:tgtEl>
                                        <p:attrNameLst>
                                          <p:attrName>ppt_w</p:attrName>
                                        </p:attrNameLst>
                                      </p:cBhvr>
                                      <p:tavLst>
                                        <p:tav tm="0">
                                          <p:val>
                                            <p:strVal val="#ppt_w+.3"/>
                                          </p:val>
                                        </p:tav>
                                        <p:tav tm="100000">
                                          <p:val>
                                            <p:strVal val="#ppt_w"/>
                                          </p:val>
                                        </p:tav>
                                      </p:tavLst>
                                    </p:anim>
                                    <p:anim calcmode="lin" valueType="num">
                                      <p:cBhvr>
                                        <p:cTn id="50" dur="2000" fill="hold"/>
                                        <p:tgtEl>
                                          <p:spTgt spid="27651">
                                            <p:txEl>
                                              <p:pRg st="5" end="5"/>
                                            </p:txEl>
                                          </p:spTgt>
                                        </p:tgtEl>
                                        <p:attrNameLst>
                                          <p:attrName>ppt_h</p:attrName>
                                        </p:attrNameLst>
                                      </p:cBhvr>
                                      <p:tavLst>
                                        <p:tav tm="0">
                                          <p:val>
                                            <p:strVal val="#ppt_h"/>
                                          </p:val>
                                        </p:tav>
                                        <p:tav tm="100000">
                                          <p:val>
                                            <p:strVal val="#ppt_h"/>
                                          </p:val>
                                        </p:tav>
                                      </p:tavLst>
                                    </p:anim>
                                    <p:animEffect transition="in" filter="fade">
                                      <p:cBhvr>
                                        <p:cTn id="51" dur="2000"/>
                                        <p:tgtEl>
                                          <p:spTgt spid="27651">
                                            <p:txEl>
                                              <p:pRg st="5" end="5"/>
                                            </p:txEl>
                                          </p:spTgt>
                                        </p:tgtEl>
                                      </p:cBhvr>
                                    </p:animEffect>
                                  </p:childTnLst>
                                  <p:subTnLst>
                                    <p:audio>
                                      <p:cMediaNode>
                                        <p:cTn display="0" masterRel="sameClick">
                                          <p:stCondLst>
                                            <p:cond evt="begin" delay="0">
                                              <p:tn val="47"/>
                                            </p:cond>
                                          </p:stCondLst>
                                          <p:endCondLst>
                                            <p:cond evt="onStopAudio" delay="0">
                                              <p:tgtEl>
                                                <p:sldTgt/>
                                              </p:tgtEl>
                                            </p:cond>
                                          </p:endCondLst>
                                        </p:cTn>
                                        <p:tgtEl>
                                          <p:sndTgt r:embed="rId2" name="arrow.wav"/>
                                        </p:tgtEl>
                                      </p:cMediaNode>
                                    </p:audio>
                                  </p:subTnLst>
                                </p:cTn>
                              </p:par>
                            </p:childTnLst>
                          </p:cTn>
                        </p:par>
                      </p:childTnLst>
                    </p:cTn>
                  </p:par>
                  <p:par>
                    <p:cTn id="52" fill="hold">
                      <p:stCondLst>
                        <p:cond delay="indefinite"/>
                      </p:stCondLst>
                      <p:childTnLst>
                        <p:par>
                          <p:cTn id="53" fill="hold">
                            <p:stCondLst>
                              <p:cond delay="0"/>
                            </p:stCondLst>
                            <p:childTnLst>
                              <p:par>
                                <p:cTn id="54" presetID="50" presetClass="entr" presetSubtype="0" decel="100000" fill="hold" nodeType="clickEffect">
                                  <p:stCondLst>
                                    <p:cond delay="0"/>
                                  </p:stCondLst>
                                  <p:childTnLst>
                                    <p:set>
                                      <p:cBhvr>
                                        <p:cTn id="55" dur="1" fill="hold">
                                          <p:stCondLst>
                                            <p:cond delay="0"/>
                                          </p:stCondLst>
                                        </p:cTn>
                                        <p:tgtEl>
                                          <p:spTgt spid="27651">
                                            <p:txEl>
                                              <p:pRg st="6" end="6"/>
                                            </p:txEl>
                                          </p:spTgt>
                                        </p:tgtEl>
                                        <p:attrNameLst>
                                          <p:attrName>style.visibility</p:attrName>
                                        </p:attrNameLst>
                                      </p:cBhvr>
                                      <p:to>
                                        <p:strVal val="visible"/>
                                      </p:to>
                                    </p:set>
                                    <p:anim calcmode="lin" valueType="num">
                                      <p:cBhvr>
                                        <p:cTn id="56" dur="2000" fill="hold"/>
                                        <p:tgtEl>
                                          <p:spTgt spid="27651">
                                            <p:txEl>
                                              <p:pRg st="6" end="6"/>
                                            </p:txEl>
                                          </p:spTgt>
                                        </p:tgtEl>
                                        <p:attrNameLst>
                                          <p:attrName>ppt_w</p:attrName>
                                        </p:attrNameLst>
                                      </p:cBhvr>
                                      <p:tavLst>
                                        <p:tav tm="0">
                                          <p:val>
                                            <p:strVal val="#ppt_w+.3"/>
                                          </p:val>
                                        </p:tav>
                                        <p:tav tm="100000">
                                          <p:val>
                                            <p:strVal val="#ppt_w"/>
                                          </p:val>
                                        </p:tav>
                                      </p:tavLst>
                                    </p:anim>
                                    <p:anim calcmode="lin" valueType="num">
                                      <p:cBhvr>
                                        <p:cTn id="57" dur="2000" fill="hold"/>
                                        <p:tgtEl>
                                          <p:spTgt spid="27651">
                                            <p:txEl>
                                              <p:pRg st="6" end="6"/>
                                            </p:txEl>
                                          </p:spTgt>
                                        </p:tgtEl>
                                        <p:attrNameLst>
                                          <p:attrName>ppt_h</p:attrName>
                                        </p:attrNameLst>
                                      </p:cBhvr>
                                      <p:tavLst>
                                        <p:tav tm="0">
                                          <p:val>
                                            <p:strVal val="#ppt_h"/>
                                          </p:val>
                                        </p:tav>
                                        <p:tav tm="100000">
                                          <p:val>
                                            <p:strVal val="#ppt_h"/>
                                          </p:val>
                                        </p:tav>
                                      </p:tavLst>
                                    </p:anim>
                                    <p:animEffect transition="in" filter="fade">
                                      <p:cBhvr>
                                        <p:cTn id="58" dur="2000"/>
                                        <p:tgtEl>
                                          <p:spTgt spid="27651">
                                            <p:txEl>
                                              <p:pRg st="6" end="6"/>
                                            </p:txEl>
                                          </p:spTgt>
                                        </p:tgtEl>
                                      </p:cBhvr>
                                    </p:animEffect>
                                  </p:childTnLst>
                                  <p:subTnLst>
                                    <p:audio>
                                      <p:cMediaNode>
                                        <p:cTn display="0" masterRel="sameClick">
                                          <p:stCondLst>
                                            <p:cond evt="begin" delay="0">
                                              <p:tn val="54"/>
                                            </p:cond>
                                          </p:stCondLst>
                                          <p:endCondLst>
                                            <p:cond evt="onStopAudio" delay="0">
                                              <p:tgtEl>
                                                <p:sldTgt/>
                                              </p:tgtEl>
                                            </p:cond>
                                          </p:endCondLst>
                                        </p:cTn>
                                        <p:tgtEl>
                                          <p:sndTgt r:embed="rId2"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id-ID" smtClean="0"/>
              <a:t>INTERFASE</a:t>
            </a:r>
          </a:p>
        </p:txBody>
      </p:sp>
      <p:sp>
        <p:nvSpPr>
          <p:cNvPr id="13315" name="Content Placeholder 2"/>
          <p:cNvSpPr>
            <a:spLocks noGrp="1"/>
          </p:cNvSpPr>
          <p:nvPr>
            <p:ph idx="1"/>
          </p:nvPr>
        </p:nvSpPr>
        <p:spPr>
          <a:xfrm>
            <a:off x="4572000" y="1066800"/>
            <a:ext cx="4191000" cy="4987925"/>
          </a:xfrm>
        </p:spPr>
        <p:txBody>
          <a:bodyPr/>
          <a:lstStyle/>
          <a:p>
            <a:r>
              <a:rPr lang="id-ID" dirty="0" smtClean="0"/>
              <a:t>Merupakan fase istirahat dari pembelahan sel. Namun tidak berarti sel tidak </a:t>
            </a:r>
            <a:r>
              <a:rPr lang="id-ID" dirty="0" err="1" smtClean="0"/>
              <a:t>beraktifitas</a:t>
            </a:r>
            <a:r>
              <a:rPr lang="id-ID" dirty="0" smtClean="0"/>
              <a:t> justru tahap ini merupakan </a:t>
            </a:r>
            <a:r>
              <a:rPr lang="id-ID" dirty="0" err="1" smtClean="0"/>
              <a:t>tahapn</a:t>
            </a:r>
            <a:r>
              <a:rPr lang="id-ID" dirty="0" smtClean="0"/>
              <a:t> yang paling aktif dan dan penting untuk mempersiapkan pembelahan.</a:t>
            </a:r>
          </a:p>
        </p:txBody>
      </p:sp>
      <p:pic>
        <p:nvPicPr>
          <p:cNvPr id="5" name="Picture 4" descr="tahapan mitosis: interfas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371600"/>
            <a:ext cx="4267200" cy="4572000"/>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277813"/>
            <a:ext cx="6553200" cy="1139825"/>
          </a:xfrm>
        </p:spPr>
        <p:txBody>
          <a:bodyPr/>
          <a:lstStyle/>
          <a:p>
            <a:r>
              <a:rPr lang="id-ID" dirty="0" smtClean="0"/>
              <a:t>M-</a:t>
            </a:r>
            <a:r>
              <a:rPr lang="id-ID" dirty="0" err="1" smtClean="0"/>
              <a:t>Mitotik</a:t>
            </a:r>
            <a:r>
              <a:rPr lang="id-ID" dirty="0" smtClean="0"/>
              <a:t>: Profase </a:t>
            </a:r>
          </a:p>
        </p:txBody>
      </p:sp>
      <p:sp>
        <p:nvSpPr>
          <p:cNvPr id="14339" name="Content Placeholder 2"/>
          <p:cNvSpPr>
            <a:spLocks noGrp="1"/>
          </p:cNvSpPr>
          <p:nvPr>
            <p:ph idx="1"/>
          </p:nvPr>
        </p:nvSpPr>
        <p:spPr>
          <a:xfrm>
            <a:off x="685800" y="3733800"/>
            <a:ext cx="7924800" cy="2819400"/>
          </a:xfrm>
        </p:spPr>
        <p:txBody>
          <a:bodyPr/>
          <a:lstStyle/>
          <a:p>
            <a:r>
              <a:rPr lang="id-ID" sz="2400" dirty="0" smtClean="0"/>
              <a:t>Tahap ini merupakan fase pembelahan mitosis yang paling lama dan paling banyak memerlukan energi. </a:t>
            </a:r>
          </a:p>
          <a:p>
            <a:r>
              <a:rPr lang="id-ID" sz="2400" dirty="0" smtClean="0"/>
              <a:t>benang kromatin memendek dan tebal sehingga disebut kromosom, </a:t>
            </a:r>
          </a:p>
          <a:p>
            <a:r>
              <a:rPr lang="id-ID" sz="2400" dirty="0" smtClean="0"/>
              <a:t>membran inti dan nukleolus lenyap </a:t>
            </a:r>
          </a:p>
          <a:p>
            <a:r>
              <a:rPr lang="id-ID" sz="2400" dirty="0" err="1" smtClean="0"/>
              <a:t>sentrosom</a:t>
            </a:r>
            <a:r>
              <a:rPr lang="id-ID" sz="2400" dirty="0" smtClean="0"/>
              <a:t> memisah menjadi dua </a:t>
            </a:r>
            <a:r>
              <a:rPr lang="id-ID" sz="2400" dirty="0" err="1" smtClean="0"/>
              <a:t>sentriole</a:t>
            </a:r>
            <a:r>
              <a:rPr lang="id-ID" sz="2400" dirty="0" smtClean="0"/>
              <a:t>, dan </a:t>
            </a:r>
            <a:r>
              <a:rPr lang="id-ID" sz="2400" dirty="0" err="1" smtClean="0"/>
              <a:t>diantaranya</a:t>
            </a:r>
            <a:r>
              <a:rPr lang="id-ID" sz="2400" dirty="0" smtClean="0"/>
              <a:t> terbentang benang </a:t>
            </a:r>
            <a:r>
              <a:rPr lang="id-ID" sz="2400" dirty="0" err="1" smtClean="0"/>
              <a:t>spindel</a:t>
            </a:r>
            <a:endParaRPr lang="id-ID" sz="2400" dirty="0" smtClean="0"/>
          </a:p>
          <a:p>
            <a:endParaRPr lang="en-US" sz="2800" dirty="0" smtClean="0"/>
          </a:p>
          <a:p>
            <a:endParaRPr lang="id-ID" dirty="0" smtClean="0"/>
          </a:p>
        </p:txBody>
      </p:sp>
      <p:pic>
        <p:nvPicPr>
          <p:cNvPr id="6" name="Picture 5" descr="https://cdn.utakatikotak.com/finder/pembelahan%20mitosis%20fase%20profase.jpg"/>
          <p:cNvPicPr/>
          <p:nvPr/>
        </p:nvPicPr>
        <p:blipFill>
          <a:blip r:embed="rId2">
            <a:extLst>
              <a:ext uri="{28A0092B-C50C-407E-A947-70E740481C1C}">
                <a14:useLocalDpi xmlns:a14="http://schemas.microsoft.com/office/drawing/2010/main" val="0"/>
              </a:ext>
            </a:extLst>
          </a:blip>
          <a:srcRect/>
          <a:stretch>
            <a:fillRect/>
          </a:stretch>
        </p:blipFill>
        <p:spPr bwMode="auto">
          <a:xfrm>
            <a:off x="838200" y="990600"/>
            <a:ext cx="7924800" cy="2590800"/>
          </a:xfrm>
          <a:prstGeom prst="rect">
            <a:avLst/>
          </a:prstGeom>
          <a:noFill/>
          <a:ln>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id-ID" smtClean="0"/>
              <a:t>M-Mitotik: Metafase </a:t>
            </a:r>
          </a:p>
        </p:txBody>
      </p:sp>
      <p:sp>
        <p:nvSpPr>
          <p:cNvPr id="15363" name="Content Placeholder 2"/>
          <p:cNvSpPr>
            <a:spLocks noGrp="1"/>
          </p:cNvSpPr>
          <p:nvPr>
            <p:ph idx="1"/>
          </p:nvPr>
        </p:nvSpPr>
        <p:spPr>
          <a:xfrm>
            <a:off x="4572000" y="1447800"/>
            <a:ext cx="4191000" cy="4073525"/>
          </a:xfrm>
        </p:spPr>
        <p:txBody>
          <a:bodyPr/>
          <a:lstStyle/>
          <a:p>
            <a:r>
              <a:rPr lang="en-US" sz="2800" dirty="0" err="1" smtClean="0"/>
              <a:t>Metafase</a:t>
            </a:r>
            <a:r>
              <a:rPr lang="en-US" sz="2800" dirty="0" smtClean="0"/>
              <a:t> </a:t>
            </a:r>
            <a:r>
              <a:rPr lang="en-US" sz="2800" dirty="0" err="1" smtClean="0"/>
              <a:t>ditandai</a:t>
            </a:r>
            <a:r>
              <a:rPr lang="en-US" sz="2800" dirty="0" smtClean="0"/>
              <a:t> </a:t>
            </a:r>
            <a:r>
              <a:rPr lang="en-US" sz="2800" dirty="0" err="1" smtClean="0"/>
              <a:t>dengan</a:t>
            </a:r>
            <a:r>
              <a:rPr lang="en-US" sz="2800" dirty="0" smtClean="0"/>
              <a:t> </a:t>
            </a:r>
            <a:r>
              <a:rPr lang="en-US" sz="2800" dirty="0" err="1" smtClean="0"/>
              <a:t>kromosom</a:t>
            </a:r>
            <a:r>
              <a:rPr lang="en-US" sz="2800" dirty="0" smtClean="0"/>
              <a:t> yang  </a:t>
            </a:r>
            <a:r>
              <a:rPr lang="en-US" sz="2800" dirty="0" err="1" smtClean="0"/>
              <a:t>berderet</a:t>
            </a:r>
            <a:r>
              <a:rPr lang="en-US" sz="2800" dirty="0" smtClean="0"/>
              <a:t> di </a:t>
            </a:r>
            <a:r>
              <a:rPr lang="en-US" sz="2800" dirty="0" err="1" smtClean="0"/>
              <a:t>bidang</a:t>
            </a:r>
            <a:r>
              <a:rPr lang="en-US" sz="2800" dirty="0" smtClean="0"/>
              <a:t> equator</a:t>
            </a:r>
            <a:r>
              <a:rPr lang="id-ID" sz="2800" dirty="0" smtClean="0"/>
              <a:t>.</a:t>
            </a:r>
          </a:p>
          <a:p>
            <a:r>
              <a:rPr lang="id-ID" sz="2800" dirty="0" smtClean="0"/>
              <a:t>Metafase adalah tahap yang memerlukan energi terkecil dan waktu yang paling singkat.</a:t>
            </a:r>
            <a:endParaRPr lang="en-US" sz="2800" dirty="0" smtClean="0"/>
          </a:p>
          <a:p>
            <a:endParaRPr lang="id-ID" dirty="0" smtClean="0"/>
          </a:p>
        </p:txBody>
      </p:sp>
      <p:pic>
        <p:nvPicPr>
          <p:cNvPr id="6" name="Picture 5" descr="https://cdn.utakatikotak.com/finder/pembelahan%20mitosis%20fase%20metafase.jpg"/>
          <p:cNvPicPr/>
          <p:nvPr/>
        </p:nvPicPr>
        <p:blipFill>
          <a:blip r:embed="rId2">
            <a:extLst>
              <a:ext uri="{28A0092B-C50C-407E-A947-70E740481C1C}">
                <a14:useLocalDpi xmlns:a14="http://schemas.microsoft.com/office/drawing/2010/main" val="0"/>
              </a:ext>
            </a:extLst>
          </a:blip>
          <a:srcRect/>
          <a:stretch>
            <a:fillRect/>
          </a:stretch>
        </p:blipFill>
        <p:spPr bwMode="auto">
          <a:xfrm>
            <a:off x="762000" y="1447800"/>
            <a:ext cx="3657600" cy="4114800"/>
          </a:xfrm>
          <a:prstGeom prst="rect">
            <a:avLst/>
          </a:prstGeom>
          <a:noFill/>
          <a:ln>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id-ID" smtClean="0"/>
              <a:t>M-Mitotik: Anafase</a:t>
            </a:r>
          </a:p>
        </p:txBody>
      </p:sp>
      <p:sp>
        <p:nvSpPr>
          <p:cNvPr id="16387" name="Content Placeholder 2"/>
          <p:cNvSpPr>
            <a:spLocks noGrp="1"/>
          </p:cNvSpPr>
          <p:nvPr>
            <p:ph idx="1"/>
          </p:nvPr>
        </p:nvSpPr>
        <p:spPr>
          <a:xfrm>
            <a:off x="4724400" y="1066800"/>
            <a:ext cx="3962400" cy="4759325"/>
          </a:xfrm>
        </p:spPr>
        <p:txBody>
          <a:bodyPr/>
          <a:lstStyle/>
          <a:p>
            <a:r>
              <a:rPr lang="id-ID" sz="2800" smtClean="0"/>
              <a:t>Saat anafase sentromer membelah, lalu benang spindel menarik kromosom menuju kutub sel yang berlawanan. Pergerakan kromosom tersebut dipengaruhi oleh enzim dynein.</a:t>
            </a:r>
          </a:p>
          <a:p>
            <a:pPr>
              <a:buFont typeface="Wingdings" pitchFamily="2" charset="2"/>
              <a:buNone/>
            </a:pPr>
            <a:endParaRPr lang="en-US" sz="3200" smtClean="0"/>
          </a:p>
        </p:txBody>
      </p:sp>
      <p:pic>
        <p:nvPicPr>
          <p:cNvPr id="6" name="Picture 5" descr="https://cdn.utakatikotak.com/finder/pembelahan%20mitosis%20fase%20anafase.jpg"/>
          <p:cNvPicPr/>
          <p:nvPr/>
        </p:nvPicPr>
        <p:blipFill>
          <a:blip r:embed="rId2">
            <a:extLst>
              <a:ext uri="{28A0092B-C50C-407E-A947-70E740481C1C}">
                <a14:useLocalDpi xmlns:a14="http://schemas.microsoft.com/office/drawing/2010/main" val="0"/>
              </a:ext>
            </a:extLst>
          </a:blip>
          <a:srcRect/>
          <a:stretch>
            <a:fillRect/>
          </a:stretch>
        </p:blipFill>
        <p:spPr bwMode="auto">
          <a:xfrm>
            <a:off x="838200" y="1219200"/>
            <a:ext cx="3962400" cy="4648200"/>
          </a:xfrm>
          <a:prstGeom prst="rect">
            <a:avLst/>
          </a:prstGeom>
          <a:noFill/>
          <a:ln>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id-ID" smtClean="0"/>
              <a:t>M-Mitotik: Telofase</a:t>
            </a:r>
          </a:p>
        </p:txBody>
      </p:sp>
      <p:sp>
        <p:nvSpPr>
          <p:cNvPr id="17411" name="Content Placeholder 2"/>
          <p:cNvSpPr>
            <a:spLocks noGrp="1"/>
          </p:cNvSpPr>
          <p:nvPr>
            <p:ph idx="1"/>
          </p:nvPr>
        </p:nvSpPr>
        <p:spPr>
          <a:xfrm>
            <a:off x="4648200" y="1371600"/>
            <a:ext cx="4038600" cy="4759325"/>
          </a:xfrm>
        </p:spPr>
        <p:txBody>
          <a:bodyPr/>
          <a:lstStyle/>
          <a:p>
            <a:r>
              <a:rPr lang="id-ID" sz="2800" dirty="0" smtClean="0"/>
              <a:t>Kromosom berubah menjadi benang kromatin </a:t>
            </a:r>
          </a:p>
          <a:p>
            <a:r>
              <a:rPr lang="id-ID" sz="2800" dirty="0" smtClean="0"/>
              <a:t>Membran inti dan nukleolus terbentuk kembali </a:t>
            </a:r>
          </a:p>
          <a:p>
            <a:r>
              <a:rPr lang="id-ID" sz="2800" dirty="0" smtClean="0"/>
              <a:t>Terjadi sitokinesis sehingga dihasilkan dua sel yang identik dengan sel semula </a:t>
            </a:r>
          </a:p>
          <a:p>
            <a:endParaRPr lang="id-ID" dirty="0" smtClean="0"/>
          </a:p>
        </p:txBody>
      </p:sp>
      <p:pic>
        <p:nvPicPr>
          <p:cNvPr id="6" name="Picture 5" descr="https://cdn.utakatikotak.com/finder/pembelahan%20mitosis%20fase%20telofase.jpg"/>
          <p:cNvPicPr/>
          <p:nvPr/>
        </p:nvPicPr>
        <p:blipFill>
          <a:blip r:embed="rId2">
            <a:extLst>
              <a:ext uri="{28A0092B-C50C-407E-A947-70E740481C1C}">
                <a14:useLocalDpi xmlns:a14="http://schemas.microsoft.com/office/drawing/2010/main" val="0"/>
              </a:ext>
            </a:extLst>
          </a:blip>
          <a:srcRect/>
          <a:stretch>
            <a:fillRect/>
          </a:stretch>
        </p:blipFill>
        <p:spPr bwMode="auto">
          <a:xfrm>
            <a:off x="685801" y="1143000"/>
            <a:ext cx="3886200" cy="5029200"/>
          </a:xfrm>
          <a:prstGeom prst="rect">
            <a:avLst/>
          </a:prstGeom>
          <a:noFill/>
          <a:ln>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4"/>
          <p:cNvSpPr txBox="1">
            <a:spLocks noChangeArrowheads="1"/>
          </p:cNvSpPr>
          <p:nvPr/>
        </p:nvSpPr>
        <p:spPr bwMode="auto">
          <a:xfrm>
            <a:off x="381000" y="563563"/>
            <a:ext cx="5181600" cy="579437"/>
          </a:xfrm>
          <a:prstGeom prst="rect">
            <a:avLst/>
          </a:prstGeom>
          <a:noFill/>
          <a:ln w="9525">
            <a:noFill/>
            <a:miter lim="800000"/>
            <a:headEnd/>
            <a:tailEnd/>
          </a:ln>
        </p:spPr>
        <p:txBody>
          <a:bodyPr>
            <a:spAutoFit/>
          </a:bodyPr>
          <a:lstStyle/>
          <a:p>
            <a:pPr>
              <a:spcBef>
                <a:spcPct val="50000"/>
              </a:spcBef>
            </a:pPr>
            <a:r>
              <a:rPr lang="en-US" sz="3200">
                <a:solidFill>
                  <a:srgbClr val="FF66FF"/>
                </a:solidFill>
              </a:rPr>
              <a:t>PEMBELAHAN MITOSIS</a:t>
            </a:r>
          </a:p>
        </p:txBody>
      </p:sp>
      <p:pic>
        <p:nvPicPr>
          <p:cNvPr id="18435" name="Picture 6" descr="Gb4"/>
          <p:cNvPicPr>
            <a:picLocks noChangeAspect="1" noChangeArrowheads="1"/>
          </p:cNvPicPr>
          <p:nvPr/>
        </p:nvPicPr>
        <p:blipFill>
          <a:blip r:embed="rId2"/>
          <a:srcRect l="11450" t="89268" r="7634"/>
          <a:stretch>
            <a:fillRect/>
          </a:stretch>
        </p:blipFill>
        <p:spPr bwMode="auto">
          <a:xfrm>
            <a:off x="228600" y="4953000"/>
            <a:ext cx="3098800" cy="1598613"/>
          </a:xfrm>
          <a:prstGeom prst="rect">
            <a:avLst/>
          </a:prstGeom>
          <a:noFill/>
          <a:ln w="9525">
            <a:noFill/>
            <a:miter lim="800000"/>
            <a:headEnd/>
            <a:tailEnd/>
          </a:ln>
        </p:spPr>
      </p:pic>
      <p:pic>
        <p:nvPicPr>
          <p:cNvPr id="18436" name="Picture 7" descr="Gb4"/>
          <p:cNvPicPr>
            <a:picLocks noChangeAspect="1" noChangeArrowheads="1"/>
          </p:cNvPicPr>
          <p:nvPr/>
        </p:nvPicPr>
        <p:blipFill>
          <a:blip r:embed="rId2"/>
          <a:srcRect l="11450" t="75394" r="7634" b="14244"/>
          <a:stretch>
            <a:fillRect/>
          </a:stretch>
        </p:blipFill>
        <p:spPr bwMode="auto">
          <a:xfrm>
            <a:off x="2516188" y="3281363"/>
            <a:ext cx="3198812" cy="1595437"/>
          </a:xfrm>
          <a:prstGeom prst="rect">
            <a:avLst/>
          </a:prstGeom>
          <a:noFill/>
          <a:ln w="9525">
            <a:noFill/>
            <a:miter lim="800000"/>
            <a:headEnd/>
            <a:tailEnd/>
          </a:ln>
        </p:spPr>
      </p:pic>
      <p:pic>
        <p:nvPicPr>
          <p:cNvPr id="18437" name="Picture 8" descr="Gb4"/>
          <p:cNvPicPr>
            <a:picLocks noChangeAspect="1" noChangeArrowheads="1"/>
          </p:cNvPicPr>
          <p:nvPr/>
        </p:nvPicPr>
        <p:blipFill>
          <a:blip r:embed="rId2"/>
          <a:srcRect l="11450" t="58940" r="7634" b="28119"/>
          <a:stretch>
            <a:fillRect/>
          </a:stretch>
        </p:blipFill>
        <p:spPr bwMode="auto">
          <a:xfrm>
            <a:off x="6248400" y="3190875"/>
            <a:ext cx="2589213" cy="1609725"/>
          </a:xfrm>
          <a:prstGeom prst="rect">
            <a:avLst/>
          </a:prstGeom>
          <a:noFill/>
          <a:ln w="9525">
            <a:noFill/>
            <a:miter lim="800000"/>
            <a:headEnd/>
            <a:tailEnd/>
          </a:ln>
        </p:spPr>
      </p:pic>
      <p:pic>
        <p:nvPicPr>
          <p:cNvPr id="18438" name="Picture 9" descr="Gb4"/>
          <p:cNvPicPr>
            <a:picLocks noChangeAspect="1" noChangeArrowheads="1"/>
          </p:cNvPicPr>
          <p:nvPr/>
        </p:nvPicPr>
        <p:blipFill>
          <a:blip r:embed="rId2"/>
          <a:srcRect l="23378" t="38680" r="9543" b="44450"/>
          <a:stretch>
            <a:fillRect/>
          </a:stretch>
        </p:blipFill>
        <p:spPr bwMode="auto">
          <a:xfrm>
            <a:off x="5538788" y="990600"/>
            <a:ext cx="1928812" cy="1885950"/>
          </a:xfrm>
          <a:prstGeom prst="rect">
            <a:avLst/>
          </a:prstGeom>
          <a:noFill/>
          <a:ln w="9525">
            <a:noFill/>
            <a:miter lim="800000"/>
            <a:headEnd/>
            <a:tailEnd/>
          </a:ln>
        </p:spPr>
      </p:pic>
      <p:pic>
        <p:nvPicPr>
          <p:cNvPr id="18439" name="Picture 10" descr="Gb4"/>
          <p:cNvPicPr>
            <a:picLocks noChangeAspect="1" noChangeArrowheads="1"/>
          </p:cNvPicPr>
          <p:nvPr/>
        </p:nvPicPr>
        <p:blipFill>
          <a:blip r:embed="rId2"/>
          <a:srcRect l="31012" t="18787" r="3816" b="64833"/>
          <a:stretch>
            <a:fillRect/>
          </a:stretch>
        </p:blipFill>
        <p:spPr bwMode="auto">
          <a:xfrm>
            <a:off x="3024188" y="1066800"/>
            <a:ext cx="1928812" cy="1884363"/>
          </a:xfrm>
          <a:prstGeom prst="rect">
            <a:avLst/>
          </a:prstGeom>
          <a:noFill/>
          <a:ln w="9525">
            <a:noFill/>
            <a:miter lim="800000"/>
            <a:headEnd/>
            <a:tailEnd/>
          </a:ln>
        </p:spPr>
      </p:pic>
      <p:pic>
        <p:nvPicPr>
          <p:cNvPr id="18440" name="Picture 11" descr="Gb4"/>
          <p:cNvPicPr>
            <a:picLocks noChangeAspect="1" noChangeArrowheads="1"/>
          </p:cNvPicPr>
          <p:nvPr/>
        </p:nvPicPr>
        <p:blipFill>
          <a:blip r:embed="rId2"/>
          <a:srcRect t="-491" r="30536" b="83621"/>
          <a:stretch>
            <a:fillRect/>
          </a:stretch>
        </p:blipFill>
        <p:spPr bwMode="auto">
          <a:xfrm>
            <a:off x="381000" y="1066800"/>
            <a:ext cx="1984375" cy="1873250"/>
          </a:xfrm>
          <a:prstGeom prst="rect">
            <a:avLst/>
          </a:prstGeom>
          <a:noFill/>
          <a:ln w="9525">
            <a:noFill/>
            <a:miter lim="800000"/>
            <a:headEnd/>
            <a:tailEnd/>
          </a:ln>
        </p:spPr>
      </p:pic>
      <p:sp>
        <p:nvSpPr>
          <p:cNvPr id="18441" name="Text Box 12"/>
          <p:cNvSpPr txBox="1">
            <a:spLocks noChangeArrowheads="1"/>
          </p:cNvSpPr>
          <p:nvPr/>
        </p:nvSpPr>
        <p:spPr bwMode="auto">
          <a:xfrm>
            <a:off x="609600" y="2819400"/>
            <a:ext cx="1600200" cy="366713"/>
          </a:xfrm>
          <a:prstGeom prst="rect">
            <a:avLst/>
          </a:prstGeom>
          <a:noFill/>
          <a:ln w="9525">
            <a:noFill/>
            <a:miter lim="800000"/>
            <a:headEnd/>
            <a:tailEnd/>
          </a:ln>
        </p:spPr>
        <p:txBody>
          <a:bodyPr>
            <a:spAutoFit/>
          </a:bodyPr>
          <a:lstStyle/>
          <a:p>
            <a:pPr algn="ctr">
              <a:spcBef>
                <a:spcPct val="50000"/>
              </a:spcBef>
            </a:pPr>
            <a:r>
              <a:rPr lang="en-US"/>
              <a:t>Profase awal</a:t>
            </a:r>
          </a:p>
        </p:txBody>
      </p:sp>
      <p:sp>
        <p:nvSpPr>
          <p:cNvPr id="18442" name="Text Box 13"/>
          <p:cNvSpPr txBox="1">
            <a:spLocks noChangeArrowheads="1"/>
          </p:cNvSpPr>
          <p:nvPr/>
        </p:nvSpPr>
        <p:spPr bwMode="auto">
          <a:xfrm>
            <a:off x="3124200" y="2819400"/>
            <a:ext cx="1600200" cy="366713"/>
          </a:xfrm>
          <a:prstGeom prst="rect">
            <a:avLst/>
          </a:prstGeom>
          <a:noFill/>
          <a:ln w="9525">
            <a:noFill/>
            <a:miter lim="800000"/>
            <a:headEnd/>
            <a:tailEnd/>
          </a:ln>
        </p:spPr>
        <p:txBody>
          <a:bodyPr>
            <a:spAutoFit/>
          </a:bodyPr>
          <a:lstStyle/>
          <a:p>
            <a:pPr algn="ctr">
              <a:spcBef>
                <a:spcPct val="50000"/>
              </a:spcBef>
            </a:pPr>
            <a:r>
              <a:rPr lang="en-US"/>
              <a:t>Profase akhir</a:t>
            </a:r>
          </a:p>
        </p:txBody>
      </p:sp>
      <p:sp>
        <p:nvSpPr>
          <p:cNvPr id="18443" name="Text Box 14"/>
          <p:cNvSpPr txBox="1">
            <a:spLocks noChangeArrowheads="1"/>
          </p:cNvSpPr>
          <p:nvPr/>
        </p:nvSpPr>
        <p:spPr bwMode="auto">
          <a:xfrm>
            <a:off x="5715000" y="2743200"/>
            <a:ext cx="1600200" cy="366713"/>
          </a:xfrm>
          <a:prstGeom prst="rect">
            <a:avLst/>
          </a:prstGeom>
          <a:noFill/>
          <a:ln w="9525">
            <a:noFill/>
            <a:miter lim="800000"/>
            <a:headEnd/>
            <a:tailEnd/>
          </a:ln>
        </p:spPr>
        <p:txBody>
          <a:bodyPr>
            <a:spAutoFit/>
          </a:bodyPr>
          <a:lstStyle/>
          <a:p>
            <a:pPr algn="ctr">
              <a:spcBef>
                <a:spcPct val="50000"/>
              </a:spcBef>
            </a:pPr>
            <a:r>
              <a:rPr lang="en-US"/>
              <a:t>Metafase</a:t>
            </a:r>
          </a:p>
        </p:txBody>
      </p:sp>
      <p:sp>
        <p:nvSpPr>
          <p:cNvPr id="18444" name="AutoShape 15"/>
          <p:cNvSpPr>
            <a:spLocks noChangeArrowheads="1"/>
          </p:cNvSpPr>
          <p:nvPr/>
        </p:nvSpPr>
        <p:spPr bwMode="auto">
          <a:xfrm>
            <a:off x="2362200" y="1752600"/>
            <a:ext cx="381000" cy="457200"/>
          </a:xfrm>
          <a:prstGeom prst="rightArrow">
            <a:avLst>
              <a:gd name="adj1" fmla="val 50000"/>
              <a:gd name="adj2" fmla="val 25000"/>
            </a:avLst>
          </a:prstGeom>
          <a:solidFill>
            <a:schemeClr val="tx1"/>
          </a:solidFill>
          <a:ln w="9525">
            <a:solidFill>
              <a:schemeClr val="tx1"/>
            </a:solidFill>
            <a:miter lim="800000"/>
            <a:headEnd/>
            <a:tailEnd/>
          </a:ln>
        </p:spPr>
        <p:txBody>
          <a:bodyPr wrap="none" anchor="ctr"/>
          <a:lstStyle/>
          <a:p>
            <a:endParaRPr lang="id-ID"/>
          </a:p>
        </p:txBody>
      </p:sp>
      <p:sp>
        <p:nvSpPr>
          <p:cNvPr id="18445" name="AutoShape 16"/>
          <p:cNvSpPr>
            <a:spLocks noChangeArrowheads="1"/>
          </p:cNvSpPr>
          <p:nvPr/>
        </p:nvSpPr>
        <p:spPr bwMode="auto">
          <a:xfrm>
            <a:off x="5105400" y="1752600"/>
            <a:ext cx="381000" cy="457200"/>
          </a:xfrm>
          <a:prstGeom prst="rightArrow">
            <a:avLst>
              <a:gd name="adj1" fmla="val 50000"/>
              <a:gd name="adj2" fmla="val 25000"/>
            </a:avLst>
          </a:prstGeom>
          <a:solidFill>
            <a:schemeClr val="tx1"/>
          </a:solidFill>
          <a:ln w="9525">
            <a:solidFill>
              <a:schemeClr val="tx1"/>
            </a:solidFill>
            <a:miter lim="800000"/>
            <a:headEnd/>
            <a:tailEnd/>
          </a:ln>
        </p:spPr>
        <p:txBody>
          <a:bodyPr wrap="none" anchor="ctr"/>
          <a:lstStyle/>
          <a:p>
            <a:endParaRPr lang="id-ID"/>
          </a:p>
        </p:txBody>
      </p:sp>
      <p:sp>
        <p:nvSpPr>
          <p:cNvPr id="18446" name="AutoShape 18"/>
          <p:cNvSpPr>
            <a:spLocks noChangeArrowheads="1"/>
          </p:cNvSpPr>
          <p:nvPr/>
        </p:nvSpPr>
        <p:spPr bwMode="auto">
          <a:xfrm rot="10800000">
            <a:off x="5867400" y="3733800"/>
            <a:ext cx="381000" cy="457200"/>
          </a:xfrm>
          <a:prstGeom prst="rightArrow">
            <a:avLst>
              <a:gd name="adj1" fmla="val 50000"/>
              <a:gd name="adj2" fmla="val 25000"/>
            </a:avLst>
          </a:prstGeom>
          <a:solidFill>
            <a:schemeClr val="tx1"/>
          </a:solidFill>
          <a:ln w="9525">
            <a:solidFill>
              <a:schemeClr val="tx1"/>
            </a:solidFill>
            <a:miter lim="800000"/>
            <a:headEnd/>
            <a:tailEnd/>
          </a:ln>
        </p:spPr>
        <p:txBody>
          <a:bodyPr wrap="none" anchor="ctr"/>
          <a:lstStyle/>
          <a:p>
            <a:endParaRPr lang="id-ID"/>
          </a:p>
        </p:txBody>
      </p:sp>
      <p:sp>
        <p:nvSpPr>
          <p:cNvPr id="18447" name="Text Box 19"/>
          <p:cNvSpPr txBox="1">
            <a:spLocks noChangeArrowheads="1"/>
          </p:cNvSpPr>
          <p:nvPr/>
        </p:nvSpPr>
        <p:spPr bwMode="auto">
          <a:xfrm>
            <a:off x="6781800" y="4648200"/>
            <a:ext cx="1600200" cy="366713"/>
          </a:xfrm>
          <a:prstGeom prst="rect">
            <a:avLst/>
          </a:prstGeom>
          <a:noFill/>
          <a:ln w="9525">
            <a:noFill/>
            <a:miter lim="800000"/>
            <a:headEnd/>
            <a:tailEnd/>
          </a:ln>
        </p:spPr>
        <p:txBody>
          <a:bodyPr>
            <a:spAutoFit/>
          </a:bodyPr>
          <a:lstStyle/>
          <a:p>
            <a:pPr algn="ctr">
              <a:spcBef>
                <a:spcPct val="50000"/>
              </a:spcBef>
            </a:pPr>
            <a:r>
              <a:rPr lang="en-US"/>
              <a:t>Anafase</a:t>
            </a:r>
          </a:p>
        </p:txBody>
      </p:sp>
      <p:sp>
        <p:nvSpPr>
          <p:cNvPr id="18448" name="Text Box 20"/>
          <p:cNvSpPr txBox="1">
            <a:spLocks noChangeArrowheads="1"/>
          </p:cNvSpPr>
          <p:nvPr/>
        </p:nvSpPr>
        <p:spPr bwMode="auto">
          <a:xfrm>
            <a:off x="762000" y="6324600"/>
            <a:ext cx="1981200" cy="366713"/>
          </a:xfrm>
          <a:prstGeom prst="rect">
            <a:avLst/>
          </a:prstGeom>
          <a:noFill/>
          <a:ln w="9525">
            <a:noFill/>
            <a:miter lim="800000"/>
            <a:headEnd/>
            <a:tailEnd/>
          </a:ln>
        </p:spPr>
        <p:txBody>
          <a:bodyPr>
            <a:spAutoFit/>
          </a:bodyPr>
          <a:lstStyle/>
          <a:p>
            <a:pPr algn="ctr">
              <a:spcBef>
                <a:spcPct val="50000"/>
              </a:spcBef>
            </a:pPr>
            <a:r>
              <a:rPr lang="en-US"/>
              <a:t>Telofase akhir</a:t>
            </a:r>
          </a:p>
        </p:txBody>
      </p:sp>
      <p:sp>
        <p:nvSpPr>
          <p:cNvPr id="18449" name="Text Box 21"/>
          <p:cNvSpPr txBox="1">
            <a:spLocks noChangeArrowheads="1"/>
          </p:cNvSpPr>
          <p:nvPr/>
        </p:nvSpPr>
        <p:spPr bwMode="auto">
          <a:xfrm>
            <a:off x="3352800" y="4800600"/>
            <a:ext cx="1600200" cy="366713"/>
          </a:xfrm>
          <a:prstGeom prst="rect">
            <a:avLst/>
          </a:prstGeom>
          <a:noFill/>
          <a:ln w="9525">
            <a:noFill/>
            <a:miter lim="800000"/>
            <a:headEnd/>
            <a:tailEnd/>
          </a:ln>
        </p:spPr>
        <p:txBody>
          <a:bodyPr>
            <a:spAutoFit/>
          </a:bodyPr>
          <a:lstStyle/>
          <a:p>
            <a:pPr algn="ctr">
              <a:spcBef>
                <a:spcPct val="50000"/>
              </a:spcBef>
            </a:pPr>
            <a:r>
              <a:rPr lang="en-US"/>
              <a:t>Telofase awal</a:t>
            </a:r>
          </a:p>
        </p:txBody>
      </p:sp>
      <p:sp>
        <p:nvSpPr>
          <p:cNvPr id="18450" name="AutoShape 22"/>
          <p:cNvSpPr>
            <a:spLocks noChangeArrowheads="1"/>
          </p:cNvSpPr>
          <p:nvPr/>
        </p:nvSpPr>
        <p:spPr bwMode="auto">
          <a:xfrm rot="7594757">
            <a:off x="7581900" y="2476500"/>
            <a:ext cx="457200" cy="5334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tx1"/>
          </a:solidFill>
          <a:ln w="9525">
            <a:solidFill>
              <a:schemeClr val="tx1"/>
            </a:solidFill>
            <a:miter lim="800000"/>
            <a:headEnd/>
            <a:tailEnd/>
          </a:ln>
        </p:spPr>
        <p:txBody>
          <a:bodyPr wrap="none" anchor="ctr"/>
          <a:lstStyle/>
          <a:p>
            <a:endParaRPr lang="id-ID"/>
          </a:p>
        </p:txBody>
      </p:sp>
      <p:sp>
        <p:nvSpPr>
          <p:cNvPr id="18451" name="AutoShape 23"/>
          <p:cNvSpPr>
            <a:spLocks noChangeArrowheads="1"/>
          </p:cNvSpPr>
          <p:nvPr/>
        </p:nvSpPr>
        <p:spPr bwMode="auto">
          <a:xfrm rot="15143467" flipH="1">
            <a:off x="1638300" y="4152900"/>
            <a:ext cx="457200" cy="5334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tx1"/>
          </a:solidFill>
          <a:ln w="9525">
            <a:solidFill>
              <a:schemeClr val="tx1"/>
            </a:solidFill>
            <a:miter lim="800000"/>
            <a:headEnd/>
            <a:tailEnd/>
          </a:ln>
        </p:spPr>
        <p:txBody>
          <a:bodyPr wrap="none" anchor="ctr"/>
          <a:lstStyle/>
          <a:p>
            <a:endParaRPr lang="id-ID"/>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277813"/>
            <a:ext cx="8229600" cy="788987"/>
          </a:xfrm>
        </p:spPr>
        <p:txBody>
          <a:bodyPr/>
          <a:lstStyle/>
          <a:p>
            <a:pPr eaLnBrk="1" hangingPunct="1"/>
            <a:r>
              <a:rPr lang="en-US" smtClean="0"/>
              <a:t>REPRODUKSI SEL</a:t>
            </a:r>
          </a:p>
        </p:txBody>
      </p:sp>
      <p:sp>
        <p:nvSpPr>
          <p:cNvPr id="19459" name="Rectangle 3"/>
          <p:cNvSpPr>
            <a:spLocks noGrp="1" noChangeArrowheads="1"/>
          </p:cNvSpPr>
          <p:nvPr>
            <p:ph type="body" idx="1"/>
          </p:nvPr>
        </p:nvSpPr>
        <p:spPr>
          <a:xfrm>
            <a:off x="457200" y="1219200"/>
            <a:ext cx="8229600" cy="5334000"/>
          </a:xfrm>
        </p:spPr>
        <p:txBody>
          <a:bodyPr/>
          <a:lstStyle/>
          <a:p>
            <a:pPr eaLnBrk="1" hangingPunct="1"/>
            <a:r>
              <a:rPr lang="en-US" dirty="0" smtClean="0"/>
              <a:t>MITOSIS</a:t>
            </a:r>
          </a:p>
        </p:txBody>
      </p:sp>
      <p:pic>
        <p:nvPicPr>
          <p:cNvPr id="19460" name="Picture 5" descr="Interphase"/>
          <p:cNvPicPr>
            <a:picLocks noChangeAspect="1" noChangeArrowheads="1"/>
          </p:cNvPicPr>
          <p:nvPr/>
        </p:nvPicPr>
        <p:blipFill>
          <a:blip r:embed="rId2"/>
          <a:srcRect/>
          <a:stretch>
            <a:fillRect/>
          </a:stretch>
        </p:blipFill>
        <p:spPr bwMode="auto">
          <a:xfrm>
            <a:off x="457200" y="1981200"/>
            <a:ext cx="1600200" cy="1441450"/>
          </a:xfrm>
          <a:prstGeom prst="rect">
            <a:avLst/>
          </a:prstGeom>
          <a:noFill/>
          <a:ln w="9525">
            <a:noFill/>
            <a:miter lim="800000"/>
            <a:headEnd/>
            <a:tailEnd/>
          </a:ln>
        </p:spPr>
      </p:pic>
      <p:pic>
        <p:nvPicPr>
          <p:cNvPr id="19461" name="Picture 7" descr="Prophase"/>
          <p:cNvPicPr>
            <a:picLocks noChangeAspect="1" noChangeArrowheads="1"/>
          </p:cNvPicPr>
          <p:nvPr/>
        </p:nvPicPr>
        <p:blipFill>
          <a:blip r:embed="rId3"/>
          <a:srcRect/>
          <a:stretch>
            <a:fillRect/>
          </a:stretch>
        </p:blipFill>
        <p:spPr bwMode="auto">
          <a:xfrm>
            <a:off x="2362200" y="1981200"/>
            <a:ext cx="1600200" cy="1439863"/>
          </a:xfrm>
          <a:prstGeom prst="rect">
            <a:avLst/>
          </a:prstGeom>
          <a:noFill/>
          <a:ln w="9525">
            <a:noFill/>
            <a:miter lim="800000"/>
            <a:headEnd/>
            <a:tailEnd/>
          </a:ln>
        </p:spPr>
      </p:pic>
      <p:pic>
        <p:nvPicPr>
          <p:cNvPr id="19462" name="Picture 9" descr="Prometaphase"/>
          <p:cNvPicPr>
            <a:picLocks noChangeAspect="1" noChangeArrowheads="1"/>
          </p:cNvPicPr>
          <p:nvPr/>
        </p:nvPicPr>
        <p:blipFill>
          <a:blip r:embed="rId4"/>
          <a:srcRect/>
          <a:stretch>
            <a:fillRect/>
          </a:stretch>
        </p:blipFill>
        <p:spPr bwMode="auto">
          <a:xfrm>
            <a:off x="4343400" y="1981200"/>
            <a:ext cx="1600200" cy="1439863"/>
          </a:xfrm>
          <a:prstGeom prst="rect">
            <a:avLst/>
          </a:prstGeom>
          <a:noFill/>
          <a:ln w="9525">
            <a:noFill/>
            <a:miter lim="800000"/>
            <a:headEnd/>
            <a:tailEnd/>
          </a:ln>
        </p:spPr>
      </p:pic>
      <p:pic>
        <p:nvPicPr>
          <p:cNvPr id="19463" name="Picture 11" descr="Metaphase"/>
          <p:cNvPicPr>
            <a:picLocks noChangeAspect="1" noChangeArrowheads="1"/>
          </p:cNvPicPr>
          <p:nvPr/>
        </p:nvPicPr>
        <p:blipFill>
          <a:blip r:embed="rId5"/>
          <a:srcRect/>
          <a:stretch>
            <a:fillRect/>
          </a:stretch>
        </p:blipFill>
        <p:spPr bwMode="auto">
          <a:xfrm>
            <a:off x="6477000" y="1920875"/>
            <a:ext cx="1676400" cy="1508125"/>
          </a:xfrm>
          <a:prstGeom prst="rect">
            <a:avLst/>
          </a:prstGeom>
          <a:noFill/>
          <a:ln w="9525">
            <a:noFill/>
            <a:miter lim="800000"/>
            <a:headEnd/>
            <a:tailEnd/>
          </a:ln>
        </p:spPr>
      </p:pic>
      <p:pic>
        <p:nvPicPr>
          <p:cNvPr id="19464" name="Picture 13" descr="Telophase"/>
          <p:cNvPicPr>
            <a:picLocks noChangeAspect="1" noChangeArrowheads="1"/>
          </p:cNvPicPr>
          <p:nvPr/>
        </p:nvPicPr>
        <p:blipFill>
          <a:blip r:embed="rId6"/>
          <a:srcRect/>
          <a:stretch>
            <a:fillRect/>
          </a:stretch>
        </p:blipFill>
        <p:spPr bwMode="auto">
          <a:xfrm>
            <a:off x="2781300" y="4191000"/>
            <a:ext cx="1714500" cy="1543050"/>
          </a:xfrm>
          <a:prstGeom prst="rect">
            <a:avLst/>
          </a:prstGeom>
          <a:noFill/>
          <a:ln w="9525">
            <a:noFill/>
            <a:miter lim="800000"/>
            <a:headEnd/>
            <a:tailEnd/>
          </a:ln>
        </p:spPr>
      </p:pic>
      <p:pic>
        <p:nvPicPr>
          <p:cNvPr id="19465" name="Picture 15" descr="Cytokinesis"/>
          <p:cNvPicPr>
            <a:picLocks noChangeAspect="1" noChangeArrowheads="1"/>
          </p:cNvPicPr>
          <p:nvPr/>
        </p:nvPicPr>
        <p:blipFill>
          <a:blip r:embed="rId7"/>
          <a:srcRect/>
          <a:stretch>
            <a:fillRect/>
          </a:stretch>
        </p:blipFill>
        <p:spPr bwMode="auto">
          <a:xfrm>
            <a:off x="5245100" y="4170363"/>
            <a:ext cx="1689100" cy="1519237"/>
          </a:xfrm>
          <a:prstGeom prst="rect">
            <a:avLst/>
          </a:prstGeom>
          <a:noFill/>
          <a:ln w="9525">
            <a:noFill/>
            <a:miter lim="800000"/>
            <a:headEnd/>
            <a:tailEnd/>
          </a:ln>
        </p:spPr>
      </p:pic>
      <p:sp>
        <p:nvSpPr>
          <p:cNvPr id="30736" name="Rectangle 16"/>
          <p:cNvSpPr>
            <a:spLocks noChangeArrowheads="1"/>
          </p:cNvSpPr>
          <p:nvPr/>
        </p:nvSpPr>
        <p:spPr bwMode="auto">
          <a:xfrm>
            <a:off x="457200" y="3657600"/>
            <a:ext cx="1600200" cy="304800"/>
          </a:xfrm>
          <a:prstGeom prst="rect">
            <a:avLst/>
          </a:prstGeom>
          <a:solidFill>
            <a:schemeClr val="accent1"/>
          </a:solidFill>
          <a:ln w="9525">
            <a:solidFill>
              <a:schemeClr val="tx1"/>
            </a:solidFill>
            <a:miter lim="800000"/>
            <a:headEnd/>
            <a:tailEnd/>
          </a:ln>
        </p:spPr>
        <p:txBody>
          <a:bodyPr wrap="none" anchor="ctr"/>
          <a:lstStyle/>
          <a:p>
            <a:pPr algn="ctr"/>
            <a:r>
              <a:rPr lang="en-US"/>
              <a:t>interfase</a:t>
            </a:r>
          </a:p>
        </p:txBody>
      </p:sp>
      <p:sp>
        <p:nvSpPr>
          <p:cNvPr id="30737" name="Rectangle 17"/>
          <p:cNvSpPr>
            <a:spLocks noChangeArrowheads="1"/>
          </p:cNvSpPr>
          <p:nvPr/>
        </p:nvSpPr>
        <p:spPr bwMode="auto">
          <a:xfrm>
            <a:off x="2870200" y="5829300"/>
            <a:ext cx="1600200" cy="304800"/>
          </a:xfrm>
          <a:prstGeom prst="rect">
            <a:avLst/>
          </a:prstGeom>
          <a:solidFill>
            <a:schemeClr val="accent1"/>
          </a:solidFill>
          <a:ln w="9525">
            <a:solidFill>
              <a:schemeClr val="tx1"/>
            </a:solidFill>
            <a:miter lim="800000"/>
            <a:headEnd/>
            <a:tailEnd/>
          </a:ln>
        </p:spPr>
        <p:txBody>
          <a:bodyPr wrap="none" anchor="ctr"/>
          <a:lstStyle/>
          <a:p>
            <a:pPr algn="ctr"/>
            <a:r>
              <a:rPr lang="en-US"/>
              <a:t>Telofase awal</a:t>
            </a:r>
          </a:p>
        </p:txBody>
      </p:sp>
      <p:sp>
        <p:nvSpPr>
          <p:cNvPr id="30738" name="Rectangle 18"/>
          <p:cNvSpPr>
            <a:spLocks noChangeArrowheads="1"/>
          </p:cNvSpPr>
          <p:nvPr/>
        </p:nvSpPr>
        <p:spPr bwMode="auto">
          <a:xfrm>
            <a:off x="2362200" y="3657600"/>
            <a:ext cx="1600200" cy="304800"/>
          </a:xfrm>
          <a:prstGeom prst="rect">
            <a:avLst/>
          </a:prstGeom>
          <a:solidFill>
            <a:schemeClr val="accent1"/>
          </a:solidFill>
          <a:ln w="9525">
            <a:solidFill>
              <a:schemeClr val="tx1"/>
            </a:solidFill>
            <a:miter lim="800000"/>
            <a:headEnd/>
            <a:tailEnd/>
          </a:ln>
        </p:spPr>
        <p:txBody>
          <a:bodyPr wrap="none" anchor="ctr"/>
          <a:lstStyle/>
          <a:p>
            <a:pPr algn="ctr"/>
            <a:r>
              <a:rPr lang="en-US"/>
              <a:t>Profase</a:t>
            </a:r>
          </a:p>
        </p:txBody>
      </p:sp>
      <p:sp>
        <p:nvSpPr>
          <p:cNvPr id="30739" name="Rectangle 19"/>
          <p:cNvSpPr>
            <a:spLocks noChangeArrowheads="1"/>
          </p:cNvSpPr>
          <p:nvPr/>
        </p:nvSpPr>
        <p:spPr bwMode="auto">
          <a:xfrm>
            <a:off x="4343400" y="3657600"/>
            <a:ext cx="1600200" cy="381000"/>
          </a:xfrm>
          <a:prstGeom prst="rect">
            <a:avLst/>
          </a:prstGeom>
          <a:solidFill>
            <a:schemeClr val="accent1"/>
          </a:solidFill>
          <a:ln w="9525">
            <a:solidFill>
              <a:schemeClr val="tx1"/>
            </a:solidFill>
            <a:miter lim="800000"/>
            <a:headEnd/>
            <a:tailEnd/>
          </a:ln>
        </p:spPr>
        <p:txBody>
          <a:bodyPr wrap="none" anchor="ctr"/>
          <a:lstStyle/>
          <a:p>
            <a:pPr algn="ctr"/>
            <a:r>
              <a:rPr lang="en-US"/>
              <a:t>Prometafase</a:t>
            </a:r>
          </a:p>
        </p:txBody>
      </p:sp>
      <p:sp>
        <p:nvSpPr>
          <p:cNvPr id="30740" name="Rectangle 20"/>
          <p:cNvSpPr>
            <a:spLocks noChangeArrowheads="1"/>
          </p:cNvSpPr>
          <p:nvPr/>
        </p:nvSpPr>
        <p:spPr bwMode="auto">
          <a:xfrm>
            <a:off x="6477000" y="3657600"/>
            <a:ext cx="1600200" cy="381000"/>
          </a:xfrm>
          <a:prstGeom prst="rect">
            <a:avLst/>
          </a:prstGeom>
          <a:solidFill>
            <a:schemeClr val="accent1"/>
          </a:solidFill>
          <a:ln w="9525">
            <a:solidFill>
              <a:schemeClr val="tx1"/>
            </a:solidFill>
            <a:miter lim="800000"/>
            <a:headEnd/>
            <a:tailEnd/>
          </a:ln>
        </p:spPr>
        <p:txBody>
          <a:bodyPr wrap="none" anchor="ctr"/>
          <a:lstStyle/>
          <a:p>
            <a:pPr algn="ctr"/>
            <a:r>
              <a:rPr lang="en-US"/>
              <a:t>Metafase</a:t>
            </a:r>
          </a:p>
        </p:txBody>
      </p:sp>
      <p:sp>
        <p:nvSpPr>
          <p:cNvPr id="30741" name="Rectangle 21"/>
          <p:cNvSpPr>
            <a:spLocks noChangeArrowheads="1"/>
          </p:cNvSpPr>
          <p:nvPr/>
        </p:nvSpPr>
        <p:spPr bwMode="auto">
          <a:xfrm>
            <a:off x="5334000" y="5829300"/>
            <a:ext cx="1600200" cy="304800"/>
          </a:xfrm>
          <a:prstGeom prst="rect">
            <a:avLst/>
          </a:prstGeom>
          <a:solidFill>
            <a:schemeClr val="accent1"/>
          </a:solidFill>
          <a:ln w="9525">
            <a:solidFill>
              <a:schemeClr val="tx1"/>
            </a:solidFill>
            <a:miter lim="800000"/>
            <a:headEnd/>
            <a:tailEnd/>
          </a:ln>
        </p:spPr>
        <p:txBody>
          <a:bodyPr wrap="none" anchor="ctr"/>
          <a:lstStyle/>
          <a:p>
            <a:pPr algn="ctr"/>
            <a:r>
              <a:rPr lang="en-US"/>
              <a:t>Telofase akhir</a:t>
            </a:r>
          </a:p>
        </p:txBody>
      </p:sp>
      <p:pic>
        <p:nvPicPr>
          <p:cNvPr id="19472" name="Picture 23" descr="anaphase"/>
          <p:cNvPicPr>
            <a:picLocks noChangeAspect="1" noChangeArrowheads="1"/>
          </p:cNvPicPr>
          <p:nvPr/>
        </p:nvPicPr>
        <p:blipFill>
          <a:blip r:embed="rId8"/>
          <a:srcRect/>
          <a:stretch>
            <a:fillRect/>
          </a:stretch>
        </p:blipFill>
        <p:spPr bwMode="auto">
          <a:xfrm>
            <a:off x="381000" y="4114800"/>
            <a:ext cx="1828800" cy="1647825"/>
          </a:xfrm>
          <a:prstGeom prst="rect">
            <a:avLst/>
          </a:prstGeom>
          <a:noFill/>
          <a:ln w="9525">
            <a:noFill/>
            <a:miter lim="800000"/>
            <a:headEnd/>
            <a:tailEnd/>
          </a:ln>
        </p:spPr>
      </p:pic>
      <p:sp>
        <p:nvSpPr>
          <p:cNvPr id="30744" name="Rectangle 24"/>
          <p:cNvSpPr>
            <a:spLocks noChangeArrowheads="1"/>
          </p:cNvSpPr>
          <p:nvPr/>
        </p:nvSpPr>
        <p:spPr bwMode="auto">
          <a:xfrm>
            <a:off x="381000" y="5791200"/>
            <a:ext cx="1828800" cy="381000"/>
          </a:xfrm>
          <a:prstGeom prst="rect">
            <a:avLst/>
          </a:prstGeom>
          <a:solidFill>
            <a:schemeClr val="accent1"/>
          </a:solidFill>
          <a:ln w="9525">
            <a:solidFill>
              <a:schemeClr val="tx1"/>
            </a:solidFill>
            <a:miter lim="800000"/>
            <a:headEnd/>
            <a:tailEnd/>
          </a:ln>
        </p:spPr>
        <p:txBody>
          <a:bodyPr wrap="none" anchor="ctr"/>
          <a:lstStyle/>
          <a:p>
            <a:pPr algn="ctr"/>
            <a:r>
              <a:rPr lang="en-US"/>
              <a:t>Anafase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0736"/>
                                        </p:tgtEl>
                                        <p:attrNameLst>
                                          <p:attrName>style.visibility</p:attrName>
                                        </p:attrNameLst>
                                      </p:cBhvr>
                                      <p:to>
                                        <p:strVal val="visible"/>
                                      </p:to>
                                    </p:set>
                                    <p:anim calcmode="lin" valueType="num">
                                      <p:cBhvr>
                                        <p:cTn id="7" dur="1000" fill="hold"/>
                                        <p:tgtEl>
                                          <p:spTgt spid="30736"/>
                                        </p:tgtEl>
                                        <p:attrNameLst>
                                          <p:attrName>ppt_w</p:attrName>
                                        </p:attrNameLst>
                                      </p:cBhvr>
                                      <p:tavLst>
                                        <p:tav tm="0">
                                          <p:val>
                                            <p:strVal val="#ppt_w+.3"/>
                                          </p:val>
                                        </p:tav>
                                        <p:tav tm="100000">
                                          <p:val>
                                            <p:strVal val="#ppt_w"/>
                                          </p:val>
                                        </p:tav>
                                      </p:tavLst>
                                    </p:anim>
                                    <p:anim calcmode="lin" valueType="num">
                                      <p:cBhvr>
                                        <p:cTn id="8" dur="1000" fill="hold"/>
                                        <p:tgtEl>
                                          <p:spTgt spid="30736"/>
                                        </p:tgtEl>
                                        <p:attrNameLst>
                                          <p:attrName>ppt_h</p:attrName>
                                        </p:attrNameLst>
                                      </p:cBhvr>
                                      <p:tavLst>
                                        <p:tav tm="0">
                                          <p:val>
                                            <p:strVal val="#ppt_h"/>
                                          </p:val>
                                        </p:tav>
                                        <p:tav tm="100000">
                                          <p:val>
                                            <p:strVal val="#ppt_h"/>
                                          </p:val>
                                        </p:tav>
                                      </p:tavLst>
                                    </p:anim>
                                    <p:animEffect transition="in" filter="fade">
                                      <p:cBhvr>
                                        <p:cTn id="9" dur="1000"/>
                                        <p:tgtEl>
                                          <p:spTgt spid="30736"/>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30738"/>
                                        </p:tgtEl>
                                        <p:attrNameLst>
                                          <p:attrName>style.visibility</p:attrName>
                                        </p:attrNameLst>
                                      </p:cBhvr>
                                      <p:to>
                                        <p:strVal val="visible"/>
                                      </p:to>
                                    </p:set>
                                    <p:anim calcmode="lin" valueType="num">
                                      <p:cBhvr>
                                        <p:cTn id="14" dur="1000" fill="hold"/>
                                        <p:tgtEl>
                                          <p:spTgt spid="30738"/>
                                        </p:tgtEl>
                                        <p:attrNameLst>
                                          <p:attrName>ppt_w</p:attrName>
                                        </p:attrNameLst>
                                      </p:cBhvr>
                                      <p:tavLst>
                                        <p:tav tm="0">
                                          <p:val>
                                            <p:strVal val="#ppt_w+.3"/>
                                          </p:val>
                                        </p:tav>
                                        <p:tav tm="100000">
                                          <p:val>
                                            <p:strVal val="#ppt_w"/>
                                          </p:val>
                                        </p:tav>
                                      </p:tavLst>
                                    </p:anim>
                                    <p:anim calcmode="lin" valueType="num">
                                      <p:cBhvr>
                                        <p:cTn id="15" dur="1000" fill="hold"/>
                                        <p:tgtEl>
                                          <p:spTgt spid="30738"/>
                                        </p:tgtEl>
                                        <p:attrNameLst>
                                          <p:attrName>ppt_h</p:attrName>
                                        </p:attrNameLst>
                                      </p:cBhvr>
                                      <p:tavLst>
                                        <p:tav tm="0">
                                          <p:val>
                                            <p:strVal val="#ppt_h"/>
                                          </p:val>
                                        </p:tav>
                                        <p:tav tm="100000">
                                          <p:val>
                                            <p:strVal val="#ppt_h"/>
                                          </p:val>
                                        </p:tav>
                                      </p:tavLst>
                                    </p:anim>
                                    <p:animEffect transition="in" filter="fade">
                                      <p:cBhvr>
                                        <p:cTn id="16" dur="1000"/>
                                        <p:tgtEl>
                                          <p:spTgt spid="30738"/>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30739"/>
                                        </p:tgtEl>
                                        <p:attrNameLst>
                                          <p:attrName>style.visibility</p:attrName>
                                        </p:attrNameLst>
                                      </p:cBhvr>
                                      <p:to>
                                        <p:strVal val="visible"/>
                                      </p:to>
                                    </p:set>
                                    <p:anim calcmode="lin" valueType="num">
                                      <p:cBhvr>
                                        <p:cTn id="21" dur="1000" fill="hold"/>
                                        <p:tgtEl>
                                          <p:spTgt spid="30739"/>
                                        </p:tgtEl>
                                        <p:attrNameLst>
                                          <p:attrName>ppt_w</p:attrName>
                                        </p:attrNameLst>
                                      </p:cBhvr>
                                      <p:tavLst>
                                        <p:tav tm="0">
                                          <p:val>
                                            <p:strVal val="#ppt_w+.3"/>
                                          </p:val>
                                        </p:tav>
                                        <p:tav tm="100000">
                                          <p:val>
                                            <p:strVal val="#ppt_w"/>
                                          </p:val>
                                        </p:tav>
                                      </p:tavLst>
                                    </p:anim>
                                    <p:anim calcmode="lin" valueType="num">
                                      <p:cBhvr>
                                        <p:cTn id="22" dur="1000" fill="hold"/>
                                        <p:tgtEl>
                                          <p:spTgt spid="30739"/>
                                        </p:tgtEl>
                                        <p:attrNameLst>
                                          <p:attrName>ppt_h</p:attrName>
                                        </p:attrNameLst>
                                      </p:cBhvr>
                                      <p:tavLst>
                                        <p:tav tm="0">
                                          <p:val>
                                            <p:strVal val="#ppt_h"/>
                                          </p:val>
                                        </p:tav>
                                        <p:tav tm="100000">
                                          <p:val>
                                            <p:strVal val="#ppt_h"/>
                                          </p:val>
                                        </p:tav>
                                      </p:tavLst>
                                    </p:anim>
                                    <p:animEffect transition="in" filter="fade">
                                      <p:cBhvr>
                                        <p:cTn id="23" dur="1000"/>
                                        <p:tgtEl>
                                          <p:spTgt spid="30739"/>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nodeType="clickEffect">
                                  <p:stCondLst>
                                    <p:cond delay="0"/>
                                  </p:stCondLst>
                                  <p:childTnLst>
                                    <p:set>
                                      <p:cBhvr>
                                        <p:cTn id="27" dur="1" fill="hold">
                                          <p:stCondLst>
                                            <p:cond delay="0"/>
                                          </p:stCondLst>
                                        </p:cTn>
                                        <p:tgtEl>
                                          <p:spTgt spid="30740">
                                            <p:txEl>
                                              <p:pRg st="0" end="0"/>
                                            </p:txEl>
                                          </p:spTgt>
                                        </p:tgtEl>
                                        <p:attrNameLst>
                                          <p:attrName>style.visibility</p:attrName>
                                        </p:attrNameLst>
                                      </p:cBhvr>
                                      <p:to>
                                        <p:strVal val="visible"/>
                                      </p:to>
                                    </p:set>
                                    <p:anim calcmode="lin" valueType="num">
                                      <p:cBhvr>
                                        <p:cTn id="28" dur="1000" fill="hold"/>
                                        <p:tgtEl>
                                          <p:spTgt spid="30740">
                                            <p:txEl>
                                              <p:pRg st="0" end="0"/>
                                            </p:txEl>
                                          </p:spTgt>
                                        </p:tgtEl>
                                        <p:attrNameLst>
                                          <p:attrName>ppt_w</p:attrName>
                                        </p:attrNameLst>
                                      </p:cBhvr>
                                      <p:tavLst>
                                        <p:tav tm="0">
                                          <p:val>
                                            <p:strVal val="#ppt_w+.3"/>
                                          </p:val>
                                        </p:tav>
                                        <p:tav tm="100000">
                                          <p:val>
                                            <p:strVal val="#ppt_w"/>
                                          </p:val>
                                        </p:tav>
                                      </p:tavLst>
                                    </p:anim>
                                    <p:anim calcmode="lin" valueType="num">
                                      <p:cBhvr>
                                        <p:cTn id="29" dur="1000" fill="hold"/>
                                        <p:tgtEl>
                                          <p:spTgt spid="30740">
                                            <p:txEl>
                                              <p:pRg st="0" end="0"/>
                                            </p:txEl>
                                          </p:spTgt>
                                        </p:tgtEl>
                                        <p:attrNameLst>
                                          <p:attrName>ppt_h</p:attrName>
                                        </p:attrNameLst>
                                      </p:cBhvr>
                                      <p:tavLst>
                                        <p:tav tm="0">
                                          <p:val>
                                            <p:strVal val="#ppt_h"/>
                                          </p:val>
                                        </p:tav>
                                        <p:tav tm="100000">
                                          <p:val>
                                            <p:strVal val="#ppt_h"/>
                                          </p:val>
                                        </p:tav>
                                      </p:tavLst>
                                    </p:anim>
                                    <p:animEffect transition="in" filter="fade">
                                      <p:cBhvr>
                                        <p:cTn id="30" dur="1000"/>
                                        <p:tgtEl>
                                          <p:spTgt spid="30740">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30744"/>
                                        </p:tgtEl>
                                        <p:attrNameLst>
                                          <p:attrName>style.visibility</p:attrName>
                                        </p:attrNameLst>
                                      </p:cBhvr>
                                      <p:to>
                                        <p:strVal val="visible"/>
                                      </p:to>
                                    </p:set>
                                    <p:anim calcmode="lin" valueType="num">
                                      <p:cBhvr>
                                        <p:cTn id="35" dur="1000" fill="hold"/>
                                        <p:tgtEl>
                                          <p:spTgt spid="30744"/>
                                        </p:tgtEl>
                                        <p:attrNameLst>
                                          <p:attrName>ppt_w</p:attrName>
                                        </p:attrNameLst>
                                      </p:cBhvr>
                                      <p:tavLst>
                                        <p:tav tm="0">
                                          <p:val>
                                            <p:strVal val="#ppt_w+.3"/>
                                          </p:val>
                                        </p:tav>
                                        <p:tav tm="100000">
                                          <p:val>
                                            <p:strVal val="#ppt_w"/>
                                          </p:val>
                                        </p:tav>
                                      </p:tavLst>
                                    </p:anim>
                                    <p:anim calcmode="lin" valueType="num">
                                      <p:cBhvr>
                                        <p:cTn id="36" dur="1000" fill="hold"/>
                                        <p:tgtEl>
                                          <p:spTgt spid="30744"/>
                                        </p:tgtEl>
                                        <p:attrNameLst>
                                          <p:attrName>ppt_h</p:attrName>
                                        </p:attrNameLst>
                                      </p:cBhvr>
                                      <p:tavLst>
                                        <p:tav tm="0">
                                          <p:val>
                                            <p:strVal val="#ppt_h"/>
                                          </p:val>
                                        </p:tav>
                                        <p:tav tm="100000">
                                          <p:val>
                                            <p:strVal val="#ppt_h"/>
                                          </p:val>
                                        </p:tav>
                                      </p:tavLst>
                                    </p:anim>
                                    <p:animEffect transition="in" filter="fade">
                                      <p:cBhvr>
                                        <p:cTn id="37" dur="1000"/>
                                        <p:tgtEl>
                                          <p:spTgt spid="30744"/>
                                        </p:tgtEl>
                                      </p:cBhvr>
                                    </p:animEffect>
                                  </p:childTnLst>
                                </p:cTn>
                              </p:par>
                            </p:childTnLst>
                          </p:cTn>
                        </p:par>
                      </p:childTnLst>
                    </p:cTn>
                  </p:par>
                  <p:par>
                    <p:cTn id="38" fill="hold">
                      <p:stCondLst>
                        <p:cond delay="indefinite"/>
                      </p:stCondLst>
                      <p:childTnLst>
                        <p:par>
                          <p:cTn id="39" fill="hold">
                            <p:stCondLst>
                              <p:cond delay="0"/>
                            </p:stCondLst>
                            <p:childTnLst>
                              <p:par>
                                <p:cTn id="40" presetID="50" presetClass="entr" presetSubtype="0" decel="100000" fill="hold" grpId="0" nodeType="clickEffect">
                                  <p:stCondLst>
                                    <p:cond delay="0"/>
                                  </p:stCondLst>
                                  <p:childTnLst>
                                    <p:set>
                                      <p:cBhvr>
                                        <p:cTn id="41" dur="1" fill="hold">
                                          <p:stCondLst>
                                            <p:cond delay="0"/>
                                          </p:stCondLst>
                                        </p:cTn>
                                        <p:tgtEl>
                                          <p:spTgt spid="30737"/>
                                        </p:tgtEl>
                                        <p:attrNameLst>
                                          <p:attrName>style.visibility</p:attrName>
                                        </p:attrNameLst>
                                      </p:cBhvr>
                                      <p:to>
                                        <p:strVal val="visible"/>
                                      </p:to>
                                    </p:set>
                                    <p:anim calcmode="lin" valueType="num">
                                      <p:cBhvr>
                                        <p:cTn id="42" dur="1000" fill="hold"/>
                                        <p:tgtEl>
                                          <p:spTgt spid="30737"/>
                                        </p:tgtEl>
                                        <p:attrNameLst>
                                          <p:attrName>ppt_w</p:attrName>
                                        </p:attrNameLst>
                                      </p:cBhvr>
                                      <p:tavLst>
                                        <p:tav tm="0">
                                          <p:val>
                                            <p:strVal val="#ppt_w+.3"/>
                                          </p:val>
                                        </p:tav>
                                        <p:tav tm="100000">
                                          <p:val>
                                            <p:strVal val="#ppt_w"/>
                                          </p:val>
                                        </p:tav>
                                      </p:tavLst>
                                    </p:anim>
                                    <p:anim calcmode="lin" valueType="num">
                                      <p:cBhvr>
                                        <p:cTn id="43" dur="1000" fill="hold"/>
                                        <p:tgtEl>
                                          <p:spTgt spid="30737"/>
                                        </p:tgtEl>
                                        <p:attrNameLst>
                                          <p:attrName>ppt_h</p:attrName>
                                        </p:attrNameLst>
                                      </p:cBhvr>
                                      <p:tavLst>
                                        <p:tav tm="0">
                                          <p:val>
                                            <p:strVal val="#ppt_h"/>
                                          </p:val>
                                        </p:tav>
                                        <p:tav tm="100000">
                                          <p:val>
                                            <p:strVal val="#ppt_h"/>
                                          </p:val>
                                        </p:tav>
                                      </p:tavLst>
                                    </p:anim>
                                    <p:animEffect transition="in" filter="fade">
                                      <p:cBhvr>
                                        <p:cTn id="44" dur="1000"/>
                                        <p:tgtEl>
                                          <p:spTgt spid="30737"/>
                                        </p:tgtEl>
                                      </p:cBhvr>
                                    </p:animEffect>
                                  </p:childTnLst>
                                </p:cTn>
                              </p:par>
                            </p:childTnLst>
                          </p:cTn>
                        </p:par>
                      </p:childTnLst>
                    </p:cTn>
                  </p:par>
                  <p:par>
                    <p:cTn id="45" fill="hold">
                      <p:stCondLst>
                        <p:cond delay="indefinite"/>
                      </p:stCondLst>
                      <p:childTnLst>
                        <p:par>
                          <p:cTn id="46" fill="hold">
                            <p:stCondLst>
                              <p:cond delay="0"/>
                            </p:stCondLst>
                            <p:childTnLst>
                              <p:par>
                                <p:cTn id="47" presetID="50" presetClass="entr" presetSubtype="0" decel="100000" fill="hold" nodeType="clickEffect">
                                  <p:stCondLst>
                                    <p:cond delay="0"/>
                                  </p:stCondLst>
                                  <p:childTnLst>
                                    <p:set>
                                      <p:cBhvr>
                                        <p:cTn id="48" dur="1" fill="hold">
                                          <p:stCondLst>
                                            <p:cond delay="0"/>
                                          </p:stCondLst>
                                        </p:cTn>
                                        <p:tgtEl>
                                          <p:spTgt spid="30741">
                                            <p:txEl>
                                              <p:pRg st="0" end="0"/>
                                            </p:txEl>
                                          </p:spTgt>
                                        </p:tgtEl>
                                        <p:attrNameLst>
                                          <p:attrName>style.visibility</p:attrName>
                                        </p:attrNameLst>
                                      </p:cBhvr>
                                      <p:to>
                                        <p:strVal val="visible"/>
                                      </p:to>
                                    </p:set>
                                    <p:anim calcmode="lin" valueType="num">
                                      <p:cBhvr>
                                        <p:cTn id="49" dur="1000" fill="hold"/>
                                        <p:tgtEl>
                                          <p:spTgt spid="30741">
                                            <p:txEl>
                                              <p:pRg st="0" end="0"/>
                                            </p:txEl>
                                          </p:spTgt>
                                        </p:tgtEl>
                                        <p:attrNameLst>
                                          <p:attrName>ppt_w</p:attrName>
                                        </p:attrNameLst>
                                      </p:cBhvr>
                                      <p:tavLst>
                                        <p:tav tm="0">
                                          <p:val>
                                            <p:strVal val="#ppt_w+.3"/>
                                          </p:val>
                                        </p:tav>
                                        <p:tav tm="100000">
                                          <p:val>
                                            <p:strVal val="#ppt_w"/>
                                          </p:val>
                                        </p:tav>
                                      </p:tavLst>
                                    </p:anim>
                                    <p:anim calcmode="lin" valueType="num">
                                      <p:cBhvr>
                                        <p:cTn id="50" dur="1000" fill="hold"/>
                                        <p:tgtEl>
                                          <p:spTgt spid="30741">
                                            <p:txEl>
                                              <p:pRg st="0" end="0"/>
                                            </p:txEl>
                                          </p:spTgt>
                                        </p:tgtEl>
                                        <p:attrNameLst>
                                          <p:attrName>ppt_h</p:attrName>
                                        </p:attrNameLst>
                                      </p:cBhvr>
                                      <p:tavLst>
                                        <p:tav tm="0">
                                          <p:val>
                                            <p:strVal val="#ppt_h"/>
                                          </p:val>
                                        </p:tav>
                                        <p:tav tm="100000">
                                          <p:val>
                                            <p:strVal val="#ppt_h"/>
                                          </p:val>
                                        </p:tav>
                                      </p:tavLst>
                                    </p:anim>
                                    <p:animEffect transition="in" filter="fade">
                                      <p:cBhvr>
                                        <p:cTn id="51" dur="1000"/>
                                        <p:tgtEl>
                                          <p:spTgt spid="307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6" grpId="0" animBg="1"/>
      <p:bldP spid="30737" grpId="0" animBg="1"/>
      <p:bldP spid="30738" grpId="0" animBg="1"/>
      <p:bldP spid="30739" grpId="0" animBg="1"/>
      <p:bldP spid="307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6" descr="Gb4"/>
          <p:cNvPicPr>
            <a:picLocks noChangeAspect="1" noChangeArrowheads="1"/>
          </p:cNvPicPr>
          <p:nvPr/>
        </p:nvPicPr>
        <p:blipFill>
          <a:blip r:embed="rId2"/>
          <a:srcRect/>
          <a:stretch>
            <a:fillRect/>
          </a:stretch>
        </p:blipFill>
        <p:spPr bwMode="auto">
          <a:xfrm>
            <a:off x="457200" y="3581400"/>
            <a:ext cx="7658100" cy="3000375"/>
          </a:xfrm>
          <a:prstGeom prst="rect">
            <a:avLst/>
          </a:prstGeom>
          <a:noFill/>
          <a:ln w="9525">
            <a:noFill/>
            <a:miter lim="800000"/>
            <a:headEnd/>
            <a:tailEnd/>
          </a:ln>
        </p:spPr>
      </p:pic>
      <p:pic>
        <p:nvPicPr>
          <p:cNvPr id="20483" name="Picture 5" descr="Gb4"/>
          <p:cNvPicPr>
            <a:picLocks noChangeAspect="1" noChangeArrowheads="1"/>
          </p:cNvPicPr>
          <p:nvPr/>
        </p:nvPicPr>
        <p:blipFill>
          <a:blip r:embed="rId3"/>
          <a:srcRect/>
          <a:stretch>
            <a:fillRect/>
          </a:stretch>
        </p:blipFill>
        <p:spPr bwMode="auto">
          <a:xfrm>
            <a:off x="304800" y="1066800"/>
            <a:ext cx="5581650" cy="3502025"/>
          </a:xfrm>
          <a:prstGeom prst="rect">
            <a:avLst/>
          </a:prstGeom>
          <a:noFill/>
          <a:ln w="9525">
            <a:noFill/>
            <a:miter lim="800000"/>
            <a:headEnd/>
            <a:tailEnd/>
          </a:ln>
        </p:spPr>
      </p:pic>
      <p:sp>
        <p:nvSpPr>
          <p:cNvPr id="20484" name="Text Box 10"/>
          <p:cNvSpPr txBox="1">
            <a:spLocks noChangeArrowheads="1"/>
          </p:cNvSpPr>
          <p:nvPr/>
        </p:nvSpPr>
        <p:spPr bwMode="auto">
          <a:xfrm>
            <a:off x="457200" y="4495800"/>
            <a:ext cx="3810000" cy="336550"/>
          </a:xfrm>
          <a:prstGeom prst="rect">
            <a:avLst/>
          </a:prstGeom>
          <a:noFill/>
          <a:ln w="9525">
            <a:noFill/>
            <a:miter lim="800000"/>
            <a:headEnd/>
            <a:tailEnd/>
          </a:ln>
        </p:spPr>
        <p:txBody>
          <a:bodyPr>
            <a:spAutoFit/>
          </a:bodyPr>
          <a:lstStyle/>
          <a:p>
            <a:pPr algn="ctr">
              <a:spcBef>
                <a:spcPct val="50000"/>
              </a:spcBef>
            </a:pPr>
            <a:r>
              <a:rPr lang="en-US" sz="1600" b="1"/>
              <a:t>Sitokinesis pada sel tumbuhan.</a:t>
            </a:r>
          </a:p>
        </p:txBody>
      </p:sp>
      <p:sp>
        <p:nvSpPr>
          <p:cNvPr id="20485" name="Text Box 11"/>
          <p:cNvSpPr txBox="1">
            <a:spLocks noChangeArrowheads="1"/>
          </p:cNvSpPr>
          <p:nvPr/>
        </p:nvSpPr>
        <p:spPr bwMode="auto">
          <a:xfrm>
            <a:off x="381000" y="3000375"/>
            <a:ext cx="2133600" cy="581025"/>
          </a:xfrm>
          <a:prstGeom prst="rect">
            <a:avLst/>
          </a:prstGeom>
          <a:noFill/>
          <a:ln w="9525">
            <a:noFill/>
            <a:miter lim="800000"/>
            <a:headEnd/>
            <a:tailEnd/>
          </a:ln>
        </p:spPr>
        <p:txBody>
          <a:bodyPr>
            <a:spAutoFit/>
          </a:bodyPr>
          <a:lstStyle/>
          <a:p>
            <a:pPr algn="ctr">
              <a:spcBef>
                <a:spcPct val="50000"/>
              </a:spcBef>
            </a:pPr>
            <a:r>
              <a:rPr lang="en-US" sz="1600" b="1"/>
              <a:t>Sitokinesis pada sel hewan.</a:t>
            </a:r>
          </a:p>
        </p:txBody>
      </p:sp>
      <p:sp>
        <p:nvSpPr>
          <p:cNvPr id="20487" name="Text Box 14"/>
          <p:cNvSpPr txBox="1">
            <a:spLocks noChangeArrowheads="1"/>
          </p:cNvSpPr>
          <p:nvPr/>
        </p:nvSpPr>
        <p:spPr bwMode="auto">
          <a:xfrm>
            <a:off x="304800" y="228600"/>
            <a:ext cx="8305800" cy="1246188"/>
          </a:xfrm>
          <a:prstGeom prst="rect">
            <a:avLst/>
          </a:prstGeom>
          <a:noFill/>
          <a:ln w="9525">
            <a:noFill/>
            <a:miter lim="800000"/>
            <a:headEnd/>
            <a:tailEnd/>
          </a:ln>
        </p:spPr>
        <p:txBody>
          <a:bodyPr>
            <a:spAutoFit/>
          </a:bodyPr>
          <a:lstStyle/>
          <a:p>
            <a:pPr algn="ctr">
              <a:spcBef>
                <a:spcPct val="50000"/>
              </a:spcBef>
            </a:pPr>
            <a:r>
              <a:rPr lang="en-US" sz="3000"/>
              <a:t>PEMBELAHAN MITOSIS</a:t>
            </a:r>
            <a:r>
              <a:rPr lang="id-ID" sz="3000"/>
              <a:t> PADA </a:t>
            </a:r>
          </a:p>
          <a:p>
            <a:pPr algn="ctr">
              <a:spcBef>
                <a:spcPct val="50000"/>
              </a:spcBef>
            </a:pPr>
            <a:r>
              <a:rPr lang="id-ID" sz="3000"/>
              <a:t>SEL HEWAN &amp; SEL TUMBUHAN</a:t>
            </a:r>
            <a:endParaRPr lang="en-US" sz="300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id-ID" smtClean="0"/>
              <a:t>Tahap sitokinesis pada sel tumbuhan</a:t>
            </a:r>
          </a:p>
        </p:txBody>
      </p:sp>
      <p:sp>
        <p:nvSpPr>
          <p:cNvPr id="21507" name="Content Placeholder 2"/>
          <p:cNvSpPr>
            <a:spLocks noGrp="1"/>
          </p:cNvSpPr>
          <p:nvPr>
            <p:ph idx="1"/>
          </p:nvPr>
        </p:nvSpPr>
        <p:spPr>
          <a:xfrm>
            <a:off x="381000" y="1219200"/>
            <a:ext cx="8229600" cy="4530725"/>
          </a:xfrm>
        </p:spPr>
        <p:txBody>
          <a:bodyPr/>
          <a:lstStyle/>
          <a:p>
            <a:r>
              <a:rPr lang="id-ID" smtClean="0"/>
              <a:t>Cara sitokinesis sel tumbuhan berbeda dengan sel hewan.</a:t>
            </a:r>
          </a:p>
          <a:p>
            <a:r>
              <a:rPr lang="id-ID" smtClean="0"/>
              <a:t>Sel tumbuhan yg telah mengalami kariokinesis segera membentuk sekat sel disekitar bidang pembelahan.</a:t>
            </a:r>
          </a:p>
          <a:p>
            <a:r>
              <a:rPr lang="id-ID" smtClean="0"/>
              <a:t>Sekat ini terbentuk dari vesikel membran yg berasal dari golgi. Vesikel yg diarahkan dibidang ekuator kemudian mengalami fusi (penyatuan) membentuk membran dan diikuti terbentuknya dinding sel yang baru.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id-ID" smtClean="0"/>
              <a:t>Pembelahan Sel, dibedakan menjadi 2 macam, yaitu:</a:t>
            </a:r>
          </a:p>
        </p:txBody>
      </p:sp>
      <p:sp>
        <p:nvSpPr>
          <p:cNvPr id="4099" name="Content Placeholder 2"/>
          <p:cNvSpPr>
            <a:spLocks noGrp="1"/>
          </p:cNvSpPr>
          <p:nvPr>
            <p:ph idx="1"/>
          </p:nvPr>
        </p:nvSpPr>
        <p:spPr>
          <a:xfrm>
            <a:off x="304800" y="1676400"/>
            <a:ext cx="8458200" cy="3997325"/>
          </a:xfrm>
        </p:spPr>
        <p:txBody>
          <a:bodyPr/>
          <a:lstStyle/>
          <a:p>
            <a:r>
              <a:rPr lang="id-ID" i="1" dirty="0" smtClean="0"/>
              <a:t>Pembelahan sel secara langsung</a:t>
            </a:r>
            <a:r>
              <a:rPr lang="id-ID" dirty="0" smtClean="0"/>
              <a:t>, jika proses pembelahan tidak didahului dengan pembentukan benang spindel (mikrotubul) dan penampakan kromosom, disebut </a:t>
            </a:r>
            <a:r>
              <a:rPr lang="id-ID" i="1" dirty="0" smtClean="0"/>
              <a:t>amitosis</a:t>
            </a:r>
            <a:r>
              <a:rPr lang="id-ID" dirty="0" smtClean="0"/>
              <a:t>. </a:t>
            </a:r>
          </a:p>
          <a:p>
            <a:r>
              <a:rPr lang="id-ID" i="1" dirty="0" smtClean="0"/>
              <a:t>Pembelahan sel secara tak langsung, </a:t>
            </a:r>
            <a:r>
              <a:rPr lang="id-ID" dirty="0" smtClean="0"/>
              <a:t>jika proses pembelahan didahului dengan pembentukan benang spindel (mikrotubul), pembelahan dan penampakan kromosom, tjd pd pembelahan mitosis dan meiosis.</a:t>
            </a:r>
          </a:p>
          <a:p>
            <a:endParaRPr lang="id-ID"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id-ID" b="1" smtClean="0"/>
              <a:t>Pembelahan Sel secara Meiosis</a:t>
            </a:r>
            <a:endParaRPr lang="id-ID" smtClean="0"/>
          </a:p>
        </p:txBody>
      </p:sp>
      <p:sp>
        <p:nvSpPr>
          <p:cNvPr id="22531" name="Content Placeholder 2"/>
          <p:cNvSpPr>
            <a:spLocks noGrp="1"/>
          </p:cNvSpPr>
          <p:nvPr>
            <p:ph idx="1"/>
          </p:nvPr>
        </p:nvSpPr>
        <p:spPr/>
        <p:txBody>
          <a:bodyPr/>
          <a:lstStyle/>
          <a:p>
            <a:r>
              <a:rPr lang="id-ID" smtClean="0"/>
              <a:t>Meiosis terjadi pada alat reproduksi, yaitu pada gametosit (sel kelamin jantan dan sel kelamin betina).</a:t>
            </a:r>
          </a:p>
          <a:p>
            <a:r>
              <a:rPr lang="id-ID" smtClean="0"/>
              <a:t>Pembelahan meiosis merupakan pembelahan sel yang menghasilkan sel anak dengan jumlah kromosom setengah dari jumlah kromosom sel induknya. </a:t>
            </a:r>
          </a:p>
          <a:p>
            <a:endParaRPr lang="id-ID"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5890" name="Text Box 2"/>
          <p:cNvSpPr txBox="1">
            <a:spLocks noChangeArrowheads="1"/>
          </p:cNvSpPr>
          <p:nvPr/>
        </p:nvSpPr>
        <p:spPr bwMode="auto">
          <a:xfrm>
            <a:off x="228600" y="152400"/>
            <a:ext cx="8915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0" lang="en-US" sz="2800" b="1"/>
              <a:t>Pembelahan Meiosis</a:t>
            </a:r>
          </a:p>
        </p:txBody>
      </p:sp>
      <p:sp>
        <p:nvSpPr>
          <p:cNvPr id="805891" name="Rectangle 3"/>
          <p:cNvSpPr>
            <a:spLocks noChangeArrowheads="1"/>
          </p:cNvSpPr>
          <p:nvPr/>
        </p:nvSpPr>
        <p:spPr bwMode="auto">
          <a:xfrm>
            <a:off x="609600" y="3810000"/>
            <a:ext cx="6096000" cy="2647950"/>
          </a:xfrm>
          <a:prstGeom prst="rect">
            <a:avLst/>
          </a:prstGeom>
          <a:solidFill>
            <a:schemeClr val="accent1">
              <a:lumMod val="75000"/>
            </a:schemeClr>
          </a:solidFill>
          <a:ln>
            <a:noFill/>
          </a:ln>
          <a:effectLst/>
          <a:extLst/>
        </p:spPr>
        <p:txBody>
          <a:bodyPr>
            <a:spAutoFit/>
          </a:bodyPr>
          <a:lstStyle/>
          <a:p>
            <a:r>
              <a:rPr lang="en-US" sz="2400" b="1" dirty="0" err="1">
                <a:solidFill>
                  <a:schemeClr val="bg1"/>
                </a:solidFill>
              </a:rPr>
              <a:t>berlangsung</a:t>
            </a:r>
            <a:r>
              <a:rPr lang="en-US" sz="2400" b="1" dirty="0">
                <a:solidFill>
                  <a:schemeClr val="bg1"/>
                </a:solidFill>
              </a:rPr>
              <a:t> </a:t>
            </a:r>
            <a:r>
              <a:rPr lang="en-US" sz="2400" b="1" dirty="0" err="1">
                <a:solidFill>
                  <a:schemeClr val="bg1"/>
                </a:solidFill>
              </a:rPr>
              <a:t>dalam</a:t>
            </a:r>
            <a:r>
              <a:rPr lang="en-US" sz="2400" b="1" dirty="0">
                <a:solidFill>
                  <a:schemeClr val="bg1"/>
                </a:solidFill>
              </a:rPr>
              <a:t> </a:t>
            </a:r>
            <a:r>
              <a:rPr lang="en-US" sz="2400" b="1" dirty="0" err="1">
                <a:solidFill>
                  <a:schemeClr val="bg1"/>
                </a:solidFill>
              </a:rPr>
              <a:t>empat</a:t>
            </a:r>
            <a:r>
              <a:rPr lang="en-US" sz="2400" b="1" dirty="0">
                <a:solidFill>
                  <a:schemeClr val="bg1"/>
                </a:solidFill>
              </a:rPr>
              <a:t> </a:t>
            </a:r>
            <a:r>
              <a:rPr lang="en-US" sz="2400" b="1" dirty="0" err="1">
                <a:solidFill>
                  <a:schemeClr val="bg1"/>
                </a:solidFill>
              </a:rPr>
              <a:t>fase</a:t>
            </a:r>
            <a:r>
              <a:rPr lang="en-US" sz="2400" b="1" dirty="0">
                <a:solidFill>
                  <a:schemeClr val="bg1"/>
                </a:solidFill>
              </a:rPr>
              <a:t>:</a:t>
            </a:r>
          </a:p>
          <a:p>
            <a:r>
              <a:rPr lang="en-US" sz="2400" b="1" dirty="0">
                <a:solidFill>
                  <a:schemeClr val="bg1"/>
                </a:solidFill>
              </a:rPr>
              <a:t>1. </a:t>
            </a:r>
            <a:r>
              <a:rPr lang="en-US" sz="2400" b="1" dirty="0" err="1">
                <a:solidFill>
                  <a:schemeClr val="bg1"/>
                </a:solidFill>
              </a:rPr>
              <a:t>Profase</a:t>
            </a:r>
            <a:r>
              <a:rPr lang="en-US" sz="2400" b="1" dirty="0">
                <a:solidFill>
                  <a:schemeClr val="bg1"/>
                </a:solidFill>
              </a:rPr>
              <a:t>;</a:t>
            </a:r>
          </a:p>
          <a:p>
            <a:r>
              <a:rPr lang="en-US" sz="2400" b="1" dirty="0">
                <a:solidFill>
                  <a:schemeClr val="bg1"/>
                </a:solidFill>
              </a:rPr>
              <a:t>2. </a:t>
            </a:r>
            <a:r>
              <a:rPr lang="en-US" sz="2400" b="1" dirty="0" err="1">
                <a:solidFill>
                  <a:schemeClr val="bg1"/>
                </a:solidFill>
              </a:rPr>
              <a:t>Metafase</a:t>
            </a:r>
            <a:r>
              <a:rPr lang="en-US" sz="2400" b="1" dirty="0">
                <a:solidFill>
                  <a:schemeClr val="bg1"/>
                </a:solidFill>
              </a:rPr>
              <a:t>;</a:t>
            </a:r>
          </a:p>
          <a:p>
            <a:r>
              <a:rPr lang="en-US" sz="2400" b="1" dirty="0">
                <a:solidFill>
                  <a:schemeClr val="bg1"/>
                </a:solidFill>
              </a:rPr>
              <a:t>3. </a:t>
            </a:r>
            <a:r>
              <a:rPr lang="en-US" sz="2400" b="1" dirty="0" err="1">
                <a:solidFill>
                  <a:schemeClr val="bg1"/>
                </a:solidFill>
              </a:rPr>
              <a:t>Anafase</a:t>
            </a:r>
            <a:r>
              <a:rPr lang="en-US" sz="2400" b="1" dirty="0">
                <a:solidFill>
                  <a:schemeClr val="bg1"/>
                </a:solidFill>
              </a:rPr>
              <a:t>;</a:t>
            </a:r>
          </a:p>
          <a:p>
            <a:r>
              <a:rPr lang="en-US" sz="2400" b="1" dirty="0">
                <a:solidFill>
                  <a:schemeClr val="bg1"/>
                </a:solidFill>
              </a:rPr>
              <a:t>4. </a:t>
            </a:r>
            <a:r>
              <a:rPr lang="en-US" sz="2400" b="1" dirty="0" err="1">
                <a:solidFill>
                  <a:schemeClr val="bg1"/>
                </a:solidFill>
              </a:rPr>
              <a:t>Telofase</a:t>
            </a:r>
            <a:r>
              <a:rPr lang="en-US" sz="2400" b="1" dirty="0">
                <a:solidFill>
                  <a:schemeClr val="bg1"/>
                </a:solidFill>
              </a:rPr>
              <a:t>.</a:t>
            </a:r>
          </a:p>
          <a:p>
            <a:r>
              <a:rPr lang="en-US" sz="2400" b="1" dirty="0" err="1">
                <a:solidFill>
                  <a:schemeClr val="bg1"/>
                </a:solidFill>
              </a:rPr>
              <a:t>Dengan</a:t>
            </a:r>
            <a:r>
              <a:rPr lang="en-US" sz="2400" b="1" dirty="0">
                <a:solidFill>
                  <a:schemeClr val="bg1"/>
                </a:solidFill>
              </a:rPr>
              <a:t> </a:t>
            </a:r>
            <a:r>
              <a:rPr lang="en-US" sz="2400" b="1" dirty="0" err="1">
                <a:solidFill>
                  <a:schemeClr val="bg1"/>
                </a:solidFill>
              </a:rPr>
              <a:t>dua</a:t>
            </a:r>
            <a:r>
              <a:rPr lang="en-US" sz="2400" b="1" dirty="0">
                <a:solidFill>
                  <a:schemeClr val="bg1"/>
                </a:solidFill>
              </a:rPr>
              <a:t> kali </a:t>
            </a:r>
            <a:r>
              <a:rPr lang="en-US" sz="2400" b="1" dirty="0" err="1">
                <a:solidFill>
                  <a:schemeClr val="bg1"/>
                </a:solidFill>
              </a:rPr>
              <a:t>pembelahan</a:t>
            </a:r>
            <a:r>
              <a:rPr lang="en-US" sz="2400" b="1" dirty="0">
                <a:solidFill>
                  <a:schemeClr val="bg1"/>
                </a:solidFill>
              </a:rPr>
              <a:t> </a:t>
            </a:r>
            <a:r>
              <a:rPr lang="en-US" sz="2400" b="1" dirty="0" err="1">
                <a:solidFill>
                  <a:schemeClr val="bg1"/>
                </a:solidFill>
              </a:rPr>
              <a:t>sel</a:t>
            </a:r>
            <a:r>
              <a:rPr lang="en-US" sz="2400" b="1" dirty="0">
                <a:solidFill>
                  <a:schemeClr val="bg1"/>
                </a:solidFill>
              </a:rPr>
              <a:t> </a:t>
            </a:r>
            <a:r>
              <a:rPr lang="en-US" sz="2400" b="1" dirty="0" err="1">
                <a:solidFill>
                  <a:schemeClr val="bg1"/>
                </a:solidFill>
              </a:rPr>
              <a:t>secara</a:t>
            </a:r>
            <a:r>
              <a:rPr lang="en-US" sz="2400" b="1" dirty="0">
                <a:solidFill>
                  <a:schemeClr val="bg1"/>
                </a:solidFill>
              </a:rPr>
              <a:t> </a:t>
            </a:r>
            <a:r>
              <a:rPr lang="en-US" sz="2400" b="1" dirty="0" err="1">
                <a:solidFill>
                  <a:schemeClr val="bg1"/>
                </a:solidFill>
              </a:rPr>
              <a:t>berturut-turut</a:t>
            </a:r>
            <a:endParaRPr lang="en-US" sz="2400" b="1" dirty="0">
              <a:solidFill>
                <a:schemeClr val="bg1"/>
              </a:solidFill>
            </a:endParaRPr>
          </a:p>
        </p:txBody>
      </p:sp>
      <p:sp>
        <p:nvSpPr>
          <p:cNvPr id="805892" name="Rectangle 4"/>
          <p:cNvSpPr>
            <a:spLocks noChangeArrowheads="1"/>
          </p:cNvSpPr>
          <p:nvPr/>
        </p:nvSpPr>
        <p:spPr bwMode="auto">
          <a:xfrm>
            <a:off x="4114800" y="990600"/>
            <a:ext cx="3886200" cy="1323439"/>
          </a:xfrm>
          <a:prstGeom prst="rect">
            <a:avLst/>
          </a:prstGeom>
          <a:solidFill>
            <a:schemeClr val="accent1">
              <a:lumMod val="75000"/>
            </a:schemeClr>
          </a:solidFill>
          <a:ln>
            <a:noFill/>
          </a:ln>
          <a:effectLst/>
          <a:extLst/>
        </p:spPr>
        <p:txBody>
          <a:bodyPr wrap="square">
            <a:spAutoFit/>
          </a:bodyPr>
          <a:lstStyle/>
          <a:p>
            <a:r>
              <a:rPr lang="en-US" sz="2000" b="1" dirty="0" err="1">
                <a:solidFill>
                  <a:schemeClr val="bg1"/>
                </a:solidFill>
              </a:rPr>
              <a:t>menghasilkan</a:t>
            </a:r>
            <a:r>
              <a:rPr lang="en-US" sz="2000" b="1" dirty="0">
                <a:solidFill>
                  <a:schemeClr val="bg1"/>
                </a:solidFill>
              </a:rPr>
              <a:t> </a:t>
            </a:r>
            <a:r>
              <a:rPr lang="en-US" sz="2000" b="1" dirty="0" err="1">
                <a:solidFill>
                  <a:schemeClr val="bg1"/>
                </a:solidFill>
              </a:rPr>
              <a:t>empat</a:t>
            </a:r>
            <a:r>
              <a:rPr lang="en-US" sz="2000" b="1" dirty="0">
                <a:solidFill>
                  <a:schemeClr val="bg1"/>
                </a:solidFill>
              </a:rPr>
              <a:t> </a:t>
            </a:r>
            <a:r>
              <a:rPr lang="en-US" sz="2000" b="1" dirty="0" err="1">
                <a:solidFill>
                  <a:schemeClr val="bg1"/>
                </a:solidFill>
              </a:rPr>
              <a:t>sel</a:t>
            </a:r>
            <a:r>
              <a:rPr lang="en-US" sz="2000" b="1" dirty="0">
                <a:solidFill>
                  <a:schemeClr val="bg1"/>
                </a:solidFill>
              </a:rPr>
              <a:t> </a:t>
            </a:r>
            <a:r>
              <a:rPr lang="en-US" sz="2000" b="1" dirty="0" err="1">
                <a:solidFill>
                  <a:schemeClr val="bg1"/>
                </a:solidFill>
              </a:rPr>
              <a:t>anak</a:t>
            </a:r>
            <a:r>
              <a:rPr lang="en-US" sz="2000" b="1" dirty="0">
                <a:solidFill>
                  <a:schemeClr val="bg1"/>
                </a:solidFill>
              </a:rPr>
              <a:t> </a:t>
            </a:r>
            <a:r>
              <a:rPr lang="en-US" sz="2000" b="1" dirty="0" err="1">
                <a:solidFill>
                  <a:schemeClr val="bg1"/>
                </a:solidFill>
              </a:rPr>
              <a:t>dengan</a:t>
            </a:r>
            <a:r>
              <a:rPr lang="en-US" sz="2000" b="1" dirty="0">
                <a:solidFill>
                  <a:schemeClr val="bg1"/>
                </a:solidFill>
              </a:rPr>
              <a:t> </a:t>
            </a:r>
            <a:r>
              <a:rPr lang="en-US" sz="2000" b="1" dirty="0" err="1">
                <a:solidFill>
                  <a:schemeClr val="bg1"/>
                </a:solidFill>
              </a:rPr>
              <a:t>jumlah</a:t>
            </a:r>
            <a:r>
              <a:rPr lang="en-US" sz="2000" b="1" dirty="0">
                <a:solidFill>
                  <a:schemeClr val="bg1"/>
                </a:solidFill>
              </a:rPr>
              <a:t> </a:t>
            </a:r>
            <a:r>
              <a:rPr lang="en-US" sz="2000" b="1" dirty="0" err="1">
                <a:solidFill>
                  <a:schemeClr val="bg1"/>
                </a:solidFill>
              </a:rPr>
              <a:t>kromosom</a:t>
            </a:r>
            <a:r>
              <a:rPr lang="en-US" sz="2000" b="1" dirty="0">
                <a:solidFill>
                  <a:schemeClr val="bg1"/>
                </a:solidFill>
              </a:rPr>
              <a:t> ½ </a:t>
            </a:r>
            <a:r>
              <a:rPr lang="en-US" sz="2000" b="1" dirty="0" err="1">
                <a:solidFill>
                  <a:schemeClr val="bg1"/>
                </a:solidFill>
              </a:rPr>
              <a:t>dari</a:t>
            </a:r>
            <a:r>
              <a:rPr lang="en-US" sz="2000" b="1" dirty="0">
                <a:solidFill>
                  <a:schemeClr val="bg1"/>
                </a:solidFill>
              </a:rPr>
              <a:t> </a:t>
            </a:r>
            <a:r>
              <a:rPr lang="en-US" sz="2000" b="1" dirty="0" err="1">
                <a:solidFill>
                  <a:schemeClr val="bg1"/>
                </a:solidFill>
              </a:rPr>
              <a:t>jumlah</a:t>
            </a:r>
            <a:r>
              <a:rPr lang="en-US" sz="2000" b="1" dirty="0">
                <a:solidFill>
                  <a:schemeClr val="bg1"/>
                </a:solidFill>
              </a:rPr>
              <a:t> </a:t>
            </a:r>
            <a:r>
              <a:rPr lang="en-US" sz="2000" b="1" dirty="0" err="1">
                <a:solidFill>
                  <a:schemeClr val="bg1"/>
                </a:solidFill>
              </a:rPr>
              <a:t>kromosom</a:t>
            </a:r>
            <a:r>
              <a:rPr lang="en-US" sz="2000" b="1" dirty="0">
                <a:solidFill>
                  <a:schemeClr val="bg1"/>
                </a:solidFill>
              </a:rPr>
              <a:t> </a:t>
            </a:r>
            <a:r>
              <a:rPr lang="en-US" sz="2000" b="1" dirty="0" err="1">
                <a:solidFill>
                  <a:schemeClr val="bg1"/>
                </a:solidFill>
              </a:rPr>
              <a:t>induknya</a:t>
            </a:r>
            <a:endParaRPr lang="en-US" sz="2000" b="1" dirty="0">
              <a:solidFill>
                <a:schemeClr val="bg1"/>
              </a:solidFill>
            </a:endParaRPr>
          </a:p>
        </p:txBody>
      </p:sp>
      <p:sp>
        <p:nvSpPr>
          <p:cNvPr id="805893" name="Rectangle 5"/>
          <p:cNvSpPr>
            <a:spLocks noChangeArrowheads="1"/>
          </p:cNvSpPr>
          <p:nvPr/>
        </p:nvSpPr>
        <p:spPr bwMode="auto">
          <a:xfrm>
            <a:off x="4114800" y="2438400"/>
            <a:ext cx="4572000" cy="396875"/>
          </a:xfrm>
          <a:prstGeom prst="rect">
            <a:avLst/>
          </a:prstGeom>
          <a:solidFill>
            <a:schemeClr val="accent1">
              <a:lumMod val="75000"/>
            </a:schemeClr>
          </a:solidFill>
          <a:ln>
            <a:noFill/>
          </a:ln>
          <a:effectLst/>
          <a:extLst/>
        </p:spPr>
        <p:txBody>
          <a:bodyPr>
            <a:spAutoFit/>
          </a:bodyPr>
          <a:lstStyle/>
          <a:p>
            <a:r>
              <a:rPr lang="en-US" sz="2000" b="1" dirty="0" err="1">
                <a:solidFill>
                  <a:schemeClr val="bg1"/>
                </a:solidFill>
              </a:rPr>
              <a:t>terjadi</a:t>
            </a:r>
            <a:r>
              <a:rPr lang="en-US" sz="2000" b="1" dirty="0">
                <a:solidFill>
                  <a:schemeClr val="bg1"/>
                </a:solidFill>
              </a:rPr>
              <a:t> </a:t>
            </a:r>
            <a:r>
              <a:rPr lang="en-US" sz="2000" b="1" dirty="0" err="1">
                <a:solidFill>
                  <a:schemeClr val="bg1"/>
                </a:solidFill>
              </a:rPr>
              <a:t>pada</a:t>
            </a:r>
            <a:r>
              <a:rPr lang="en-US" sz="2000" b="1" dirty="0">
                <a:solidFill>
                  <a:schemeClr val="bg1"/>
                </a:solidFill>
              </a:rPr>
              <a:t> </a:t>
            </a:r>
            <a:r>
              <a:rPr lang="en-US" sz="2000" b="1" dirty="0" err="1">
                <a:solidFill>
                  <a:schemeClr val="bg1"/>
                </a:solidFill>
              </a:rPr>
              <a:t>sel</a:t>
            </a:r>
            <a:r>
              <a:rPr lang="en-US" sz="2000" b="1" dirty="0">
                <a:solidFill>
                  <a:schemeClr val="bg1"/>
                </a:solidFill>
              </a:rPr>
              <a:t> </a:t>
            </a:r>
            <a:r>
              <a:rPr lang="en-US" sz="2000" b="1" dirty="0" err="1">
                <a:solidFill>
                  <a:schemeClr val="bg1"/>
                </a:solidFill>
              </a:rPr>
              <a:t>kelamin</a:t>
            </a:r>
            <a:r>
              <a:rPr lang="en-US" sz="2000" b="1" dirty="0">
                <a:solidFill>
                  <a:schemeClr val="bg1"/>
                </a:solidFill>
              </a:rPr>
              <a:t>/gonad; </a:t>
            </a:r>
          </a:p>
        </p:txBody>
      </p:sp>
      <p:sp>
        <p:nvSpPr>
          <p:cNvPr id="805894" name="Rectangle 6"/>
          <p:cNvSpPr>
            <a:spLocks noChangeArrowheads="1"/>
          </p:cNvSpPr>
          <p:nvPr/>
        </p:nvSpPr>
        <p:spPr bwMode="auto">
          <a:xfrm>
            <a:off x="228600" y="1066800"/>
            <a:ext cx="3276600" cy="830997"/>
          </a:xfrm>
          <a:prstGeom prst="rect">
            <a:avLst/>
          </a:prstGeom>
          <a:noFill/>
          <a:ln w="9525" algn="ctr">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dirty="0" err="1">
                <a:solidFill>
                  <a:srgbClr val="FF0000"/>
                </a:solidFill>
              </a:rPr>
              <a:t>Pembelahan</a:t>
            </a:r>
            <a:r>
              <a:rPr lang="en-US" sz="2400" b="1" dirty="0">
                <a:solidFill>
                  <a:srgbClr val="FF0000"/>
                </a:solidFill>
              </a:rPr>
              <a:t> meiosis</a:t>
            </a:r>
            <a:r>
              <a:rPr lang="en-US" sz="2000" b="1" dirty="0">
                <a:solidFill>
                  <a:srgbClr val="FF0000"/>
                </a:solidFill>
              </a:rPr>
              <a:t> </a:t>
            </a:r>
          </a:p>
        </p:txBody>
      </p:sp>
      <p:sp>
        <p:nvSpPr>
          <p:cNvPr id="805895" name="Line 7"/>
          <p:cNvSpPr>
            <a:spLocks noChangeShapeType="1"/>
          </p:cNvSpPr>
          <p:nvPr/>
        </p:nvSpPr>
        <p:spPr bwMode="auto">
          <a:xfrm>
            <a:off x="1752600" y="1524000"/>
            <a:ext cx="0" cy="2209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805896" name="Line 8"/>
          <p:cNvSpPr>
            <a:spLocks noChangeShapeType="1"/>
          </p:cNvSpPr>
          <p:nvPr/>
        </p:nvSpPr>
        <p:spPr bwMode="auto">
          <a:xfrm>
            <a:off x="3505200" y="1295400"/>
            <a:ext cx="609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cxnSp>
        <p:nvCxnSpPr>
          <p:cNvPr id="805897" name="AutoShape 9"/>
          <p:cNvCxnSpPr>
            <a:cxnSpLocks noChangeShapeType="1"/>
            <a:stCxn id="805894" idx="2"/>
            <a:endCxn id="805893" idx="1"/>
          </p:cNvCxnSpPr>
          <p:nvPr/>
        </p:nvCxnSpPr>
        <p:spPr bwMode="auto">
          <a:xfrm rot="16200000" flipH="1">
            <a:off x="2621330" y="1143367"/>
            <a:ext cx="739041" cy="2247900"/>
          </a:xfrm>
          <a:prstGeom prst="bentConnector2">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7913771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id-ID" smtClean="0"/>
              <a:t>INTERFASE</a:t>
            </a:r>
          </a:p>
        </p:txBody>
      </p:sp>
      <p:sp>
        <p:nvSpPr>
          <p:cNvPr id="23555" name="Content Placeholder 2"/>
          <p:cNvSpPr>
            <a:spLocks noGrp="1"/>
          </p:cNvSpPr>
          <p:nvPr>
            <p:ph idx="1"/>
          </p:nvPr>
        </p:nvSpPr>
        <p:spPr/>
        <p:txBody>
          <a:bodyPr/>
          <a:lstStyle/>
          <a:p>
            <a:r>
              <a:rPr lang="id-ID" smtClean="0"/>
              <a:t>Pada interfase, sel berada pada tahap persiapan untuk mengadakan pembelahan. Persiapannya adalah berupa penggandaan DNA dari satu salinan menjadi dua salinan (sama seperti pada interfase mitosis). Tahap akhir interfase adalah adanya dua salinan DNA yang telah siap dikemas menjadi kromosom.</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id-ID" i="1" smtClean="0"/>
              <a:t>Profase I</a:t>
            </a:r>
            <a:r>
              <a:rPr lang="id-ID" smtClean="0"/>
              <a:t/>
            </a:r>
            <a:br>
              <a:rPr lang="id-ID" smtClean="0"/>
            </a:br>
            <a:endParaRPr lang="id-ID" smtClean="0"/>
          </a:p>
        </p:txBody>
      </p:sp>
      <p:sp>
        <p:nvSpPr>
          <p:cNvPr id="24579" name="Content Placeholder 2"/>
          <p:cNvSpPr>
            <a:spLocks noGrp="1"/>
          </p:cNvSpPr>
          <p:nvPr>
            <p:ph idx="1"/>
          </p:nvPr>
        </p:nvSpPr>
        <p:spPr/>
        <p:txBody>
          <a:bodyPr/>
          <a:lstStyle/>
          <a:p>
            <a:r>
              <a:rPr lang="id-ID" smtClean="0"/>
              <a:t>Pada profase I, DNA dikemas ke dalam kromosom. Pada akhir profase I, terbentuk kromosom homolog yang berpasangan membentuk tetrad. </a:t>
            </a:r>
          </a:p>
          <a:p>
            <a:r>
              <a:rPr lang="id-ID" smtClean="0"/>
              <a:t>Profase I merupakan tahap terpanjang dibandingkan tahapan lainnya pada meiosis I karena terdiri dari lima tahap, yaitu leptoten, zigoten, pakiten, diploten, dan diakinesis.</a:t>
            </a:r>
          </a:p>
          <a:p>
            <a:endParaRPr lang="id-ID"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id-ID" smtClean="0"/>
              <a:t>Leptoten </a:t>
            </a:r>
          </a:p>
        </p:txBody>
      </p:sp>
      <p:sp>
        <p:nvSpPr>
          <p:cNvPr id="25603" name="Content Placeholder 2"/>
          <p:cNvSpPr>
            <a:spLocks noGrp="1"/>
          </p:cNvSpPr>
          <p:nvPr>
            <p:ph idx="1"/>
          </p:nvPr>
        </p:nvSpPr>
        <p:spPr/>
        <p:txBody>
          <a:bodyPr/>
          <a:lstStyle/>
          <a:p>
            <a:r>
              <a:rPr lang="id-ID" smtClean="0"/>
              <a:t>Pada tahap </a:t>
            </a:r>
            <a:r>
              <a:rPr lang="id-ID" b="1" smtClean="0"/>
              <a:t>leptoten</a:t>
            </a:r>
            <a:r>
              <a:rPr lang="id-ID" smtClean="0"/>
              <a:t>, kromatin berubah menjadi kromosom yang mengalami kondensasi dan terlihat sebagai benang tunggal yang panjang. Pada beberapa organisme, kromosom tersebut mengandung bentukan seperti manik-manik, yang merupakan daerah kromosom yang menyerap warna dengan kuat, yaitu kromomer.</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id-ID" smtClean="0"/>
              <a:t>Zigoten </a:t>
            </a:r>
          </a:p>
        </p:txBody>
      </p:sp>
      <p:sp>
        <p:nvSpPr>
          <p:cNvPr id="26627" name="Content Placeholder 2"/>
          <p:cNvSpPr>
            <a:spLocks noGrp="1"/>
          </p:cNvSpPr>
          <p:nvPr>
            <p:ph idx="1"/>
          </p:nvPr>
        </p:nvSpPr>
        <p:spPr/>
        <p:txBody>
          <a:bodyPr/>
          <a:lstStyle/>
          <a:p>
            <a:r>
              <a:rPr lang="id-ID" dirty="0" smtClean="0"/>
              <a:t>Pada tahap </a:t>
            </a:r>
            <a:r>
              <a:rPr lang="id-ID" b="1" dirty="0" err="1" smtClean="0"/>
              <a:t>zigoten</a:t>
            </a:r>
            <a:r>
              <a:rPr lang="id-ID" dirty="0" smtClean="0"/>
              <a:t>, </a:t>
            </a:r>
            <a:r>
              <a:rPr lang="id-ID" dirty="0" err="1" smtClean="0"/>
              <a:t>sentrosom</a:t>
            </a:r>
            <a:r>
              <a:rPr lang="id-ID" dirty="0" smtClean="0"/>
              <a:t> membelah menjadi dua, kemudian bergerak menuju kutub yang berlawanan. Kromosom homolog yang berasal dari gamet kedua orang tua termasuk bagian </a:t>
            </a:r>
            <a:r>
              <a:rPr lang="id-ID" dirty="0" err="1" smtClean="0"/>
              <a:t>kromomer</a:t>
            </a:r>
            <a:r>
              <a:rPr lang="id-ID" dirty="0" smtClean="0"/>
              <a:t> saling berdekatan dan berpasangan atau disebut melakukan </a:t>
            </a:r>
            <a:r>
              <a:rPr lang="id-ID" b="1" dirty="0" err="1" smtClean="0"/>
              <a:t>sinapsis</a:t>
            </a:r>
            <a:r>
              <a:rPr lang="id-ID" dirty="0" smtClean="0"/>
              <a:t>.</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id-ID" smtClean="0"/>
              <a:t>Pakiten </a:t>
            </a:r>
          </a:p>
        </p:txBody>
      </p:sp>
      <p:sp>
        <p:nvSpPr>
          <p:cNvPr id="27651" name="Content Placeholder 2"/>
          <p:cNvSpPr>
            <a:spLocks noGrp="1"/>
          </p:cNvSpPr>
          <p:nvPr>
            <p:ph idx="1"/>
          </p:nvPr>
        </p:nvSpPr>
        <p:spPr/>
        <p:txBody>
          <a:bodyPr/>
          <a:lstStyle/>
          <a:p>
            <a:r>
              <a:rPr lang="id-ID" smtClean="0"/>
              <a:t>Pada tahap </a:t>
            </a:r>
            <a:r>
              <a:rPr lang="id-ID" b="1" smtClean="0"/>
              <a:t>pakiten</a:t>
            </a:r>
            <a:r>
              <a:rPr lang="id-ID" smtClean="0"/>
              <a:t> tiap kromosom yg melakukan penggandaan atau replikasi menjadi dua kromatid dengan sentromer yang masih tetap menyatu dan belum membelah. Tiap kromosom yang  berpasangan mengandung empat kromatid disebut tetrad atau </a:t>
            </a:r>
            <a:r>
              <a:rPr lang="id-ID" b="1" smtClean="0"/>
              <a:t>bivalen</a:t>
            </a:r>
            <a:r>
              <a:rPr lang="id-ID" smtClean="0"/>
              <a:t>.</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id-ID" smtClean="0"/>
              <a:t>Diploten </a:t>
            </a:r>
          </a:p>
        </p:txBody>
      </p:sp>
      <p:sp>
        <p:nvSpPr>
          <p:cNvPr id="28675" name="Content Placeholder 2"/>
          <p:cNvSpPr>
            <a:spLocks noGrp="1"/>
          </p:cNvSpPr>
          <p:nvPr>
            <p:ph idx="1"/>
          </p:nvPr>
        </p:nvSpPr>
        <p:spPr>
          <a:xfrm>
            <a:off x="304800" y="1143000"/>
            <a:ext cx="8534400" cy="4683125"/>
          </a:xfrm>
        </p:spPr>
        <p:txBody>
          <a:bodyPr/>
          <a:lstStyle/>
          <a:p>
            <a:r>
              <a:rPr lang="id-ID" sz="2600" smtClean="0"/>
              <a:t>Pada tahap </a:t>
            </a:r>
            <a:r>
              <a:rPr lang="id-ID" sz="2600" b="1" smtClean="0"/>
              <a:t>diploten</a:t>
            </a:r>
            <a:r>
              <a:rPr lang="id-ID" sz="2600" smtClean="0"/>
              <a:t> kromosom homolog terlihat saling menjauhi. Saat kromosom homolog menjauh, terjadi perlekatan berbentuk X pada suatu tempat tertentu di kromosom yang disebut </a:t>
            </a:r>
            <a:r>
              <a:rPr lang="id-ID" sz="2600" b="1" smtClean="0"/>
              <a:t>kiasma</a:t>
            </a:r>
            <a:r>
              <a:rPr lang="id-ID" sz="2600" smtClean="0"/>
              <a:t> (jamak : kiasmata). Kiasma merupakan bentuk persilangan dua dari empat kromatid suatu kromosom dengan pasangan kromosom homolognya. Kiasma juga merupakan tempat terjadinya peristiwa pindah silang (crossing over) pada kromosom. Peristiwa pindah silang merupakan salah satu penyumbang keanekaragaman individu makhluk hidup.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id-ID" smtClean="0"/>
              <a:t>Pindah Silang (crossing over)</a:t>
            </a:r>
          </a:p>
        </p:txBody>
      </p:sp>
      <p:pic>
        <p:nvPicPr>
          <p:cNvPr id="29699" name="Picture 2" descr="http://www.evolutionpages.com/images/crossing_over.gif"/>
          <p:cNvPicPr>
            <a:picLocks noChangeAspect="1" noChangeArrowheads="1"/>
          </p:cNvPicPr>
          <p:nvPr/>
        </p:nvPicPr>
        <p:blipFill>
          <a:blip r:embed="rId2"/>
          <a:srcRect/>
          <a:stretch>
            <a:fillRect/>
          </a:stretch>
        </p:blipFill>
        <p:spPr bwMode="auto">
          <a:xfrm>
            <a:off x="304800" y="990600"/>
            <a:ext cx="8458200" cy="5197475"/>
          </a:xfrm>
          <a:prstGeom prst="rect">
            <a:avLst/>
          </a:prstGeom>
          <a:noFill/>
          <a:ln w="9525">
            <a:noFill/>
            <a:miter lim="800000"/>
            <a:headEnd/>
            <a:tailEnd/>
          </a:ln>
        </p:spPr>
      </p:pic>
      <p:pic>
        <p:nvPicPr>
          <p:cNvPr id="4" name="Picture 2" descr="http://www.evolutionpages.com/images/crossing_over.gif"/>
          <p:cNvPicPr>
            <a:picLocks noChangeAspect="1" noChangeArrowheads="1"/>
          </p:cNvPicPr>
          <p:nvPr/>
        </p:nvPicPr>
        <p:blipFill>
          <a:blip r:embed="rId2"/>
          <a:srcRect/>
          <a:stretch>
            <a:fillRect/>
          </a:stretch>
        </p:blipFill>
        <p:spPr bwMode="auto">
          <a:xfrm>
            <a:off x="457200" y="1143000"/>
            <a:ext cx="8458200" cy="5197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id-ID" smtClean="0"/>
              <a:t>Diakinesis </a:t>
            </a:r>
          </a:p>
        </p:txBody>
      </p:sp>
      <p:sp>
        <p:nvSpPr>
          <p:cNvPr id="30723" name="Content Placeholder 2"/>
          <p:cNvSpPr>
            <a:spLocks noGrp="1"/>
          </p:cNvSpPr>
          <p:nvPr>
            <p:ph idx="1"/>
          </p:nvPr>
        </p:nvSpPr>
        <p:spPr/>
        <p:txBody>
          <a:bodyPr/>
          <a:lstStyle/>
          <a:p>
            <a:r>
              <a:rPr lang="id-ID" smtClean="0"/>
              <a:t>Pada tahap </a:t>
            </a:r>
            <a:r>
              <a:rPr lang="id-ID" b="1" smtClean="0"/>
              <a:t>diakinesis</a:t>
            </a:r>
            <a:r>
              <a:rPr lang="id-ID" smtClean="0"/>
              <a:t> terbentuk benang-benang spindel dari pergerakan dua sentriol (hasil pembelahan) ke arah kutub yang berlawanan. Diakinesis diakhiri dengan menghilangnya nukleolus dan membran nukleus serta tetrad mulai bergerak ke bidang ekuator.</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457200" y="2667000"/>
            <a:ext cx="3505200" cy="1066800"/>
          </a:xfrm>
          <a:prstGeom prst="rect">
            <a:avLst/>
          </a:prstGeom>
          <a:noFill/>
          <a:ln w="9525">
            <a:noFill/>
            <a:miter lim="800000"/>
            <a:headEnd/>
            <a:tailEnd/>
          </a:ln>
          <a:effectLst/>
        </p:spPr>
        <p:txBody>
          <a:bodyPr>
            <a:spAutoFit/>
          </a:bodyPr>
          <a:lstStyle/>
          <a:p>
            <a:pPr algn="ctr">
              <a:spcBef>
                <a:spcPct val="50000"/>
              </a:spcBef>
              <a:defRPr/>
            </a:pPr>
            <a:r>
              <a:rPr lang="en-US" sz="3200">
                <a:solidFill>
                  <a:srgbClr val="FF66FF"/>
                </a:solidFill>
                <a:effectLst>
                  <a:outerShdw blurRad="38100" dist="38100" dir="2700000" algn="tl">
                    <a:srgbClr val="C0C0C0"/>
                  </a:outerShdw>
                </a:effectLst>
                <a:latin typeface="Arial" pitchFamily="34" charset="0"/>
                <a:cs typeface="+mn-cs"/>
              </a:rPr>
              <a:t>PEMBELAHAN SEL</a:t>
            </a:r>
          </a:p>
        </p:txBody>
      </p:sp>
      <p:sp>
        <p:nvSpPr>
          <p:cNvPr id="5123" name="Text Box 3"/>
          <p:cNvSpPr txBox="1">
            <a:spLocks noChangeArrowheads="1"/>
          </p:cNvSpPr>
          <p:nvPr/>
        </p:nvSpPr>
        <p:spPr bwMode="auto">
          <a:xfrm>
            <a:off x="5029200" y="1387475"/>
            <a:ext cx="3200400" cy="822325"/>
          </a:xfrm>
          <a:prstGeom prst="rect">
            <a:avLst/>
          </a:prstGeom>
          <a:noFill/>
          <a:ln w="9525">
            <a:noFill/>
            <a:miter lim="800000"/>
            <a:headEnd/>
            <a:tailEnd/>
          </a:ln>
        </p:spPr>
        <p:txBody>
          <a:bodyPr>
            <a:spAutoFit/>
          </a:bodyPr>
          <a:lstStyle/>
          <a:p>
            <a:pPr algn="ctr">
              <a:spcBef>
                <a:spcPct val="50000"/>
              </a:spcBef>
            </a:pPr>
            <a:r>
              <a:rPr lang="en-US" sz="2400">
                <a:solidFill>
                  <a:schemeClr val="accent2"/>
                </a:solidFill>
              </a:rPr>
              <a:t>Amitosis (</a:t>
            </a:r>
            <a:r>
              <a:rPr lang="en-US" sz="2400">
                <a:solidFill>
                  <a:srgbClr val="CC0000"/>
                </a:solidFill>
              </a:rPr>
              <a:t>Pembelahan biner</a:t>
            </a:r>
            <a:r>
              <a:rPr lang="en-US" sz="2400">
                <a:solidFill>
                  <a:schemeClr val="accent2"/>
                </a:solidFill>
              </a:rPr>
              <a:t>)</a:t>
            </a:r>
          </a:p>
        </p:txBody>
      </p:sp>
      <p:sp>
        <p:nvSpPr>
          <p:cNvPr id="5124" name="Text Box 4"/>
          <p:cNvSpPr txBox="1">
            <a:spLocks noChangeArrowheads="1"/>
          </p:cNvSpPr>
          <p:nvPr/>
        </p:nvSpPr>
        <p:spPr bwMode="auto">
          <a:xfrm>
            <a:off x="5105400" y="2590800"/>
            <a:ext cx="3048000" cy="1187450"/>
          </a:xfrm>
          <a:prstGeom prst="rect">
            <a:avLst/>
          </a:prstGeom>
          <a:noFill/>
          <a:ln w="9525">
            <a:noFill/>
            <a:miter lim="800000"/>
            <a:headEnd/>
            <a:tailEnd/>
          </a:ln>
        </p:spPr>
        <p:txBody>
          <a:bodyPr>
            <a:spAutoFit/>
          </a:bodyPr>
          <a:lstStyle/>
          <a:p>
            <a:pPr algn="ctr">
              <a:spcBef>
                <a:spcPct val="50000"/>
              </a:spcBef>
            </a:pPr>
            <a:r>
              <a:rPr lang="en-US" sz="2400">
                <a:solidFill>
                  <a:schemeClr val="accent2"/>
                </a:solidFill>
              </a:rPr>
              <a:t>Mitosis               (</a:t>
            </a:r>
            <a:r>
              <a:rPr lang="en-US" sz="2400">
                <a:solidFill>
                  <a:srgbClr val="CC0000"/>
                </a:solidFill>
              </a:rPr>
              <a:t>tidak terjadi reduksi jumlah kromosom</a:t>
            </a:r>
            <a:r>
              <a:rPr lang="en-US" sz="2400">
                <a:solidFill>
                  <a:schemeClr val="accent2"/>
                </a:solidFill>
              </a:rPr>
              <a:t>)</a:t>
            </a:r>
          </a:p>
        </p:txBody>
      </p:sp>
      <p:sp>
        <p:nvSpPr>
          <p:cNvPr id="5125" name="Text Box 6"/>
          <p:cNvSpPr txBox="1">
            <a:spLocks noChangeArrowheads="1"/>
          </p:cNvSpPr>
          <p:nvPr/>
        </p:nvSpPr>
        <p:spPr bwMode="auto">
          <a:xfrm>
            <a:off x="5105400" y="4114800"/>
            <a:ext cx="2971800" cy="1187450"/>
          </a:xfrm>
          <a:prstGeom prst="rect">
            <a:avLst/>
          </a:prstGeom>
          <a:noFill/>
          <a:ln w="9525">
            <a:noFill/>
            <a:miter lim="800000"/>
            <a:headEnd/>
            <a:tailEnd/>
          </a:ln>
        </p:spPr>
        <p:txBody>
          <a:bodyPr>
            <a:spAutoFit/>
          </a:bodyPr>
          <a:lstStyle/>
          <a:p>
            <a:pPr algn="ctr">
              <a:spcBef>
                <a:spcPct val="50000"/>
              </a:spcBef>
            </a:pPr>
            <a:r>
              <a:rPr lang="en-US" sz="2400" dirty="0">
                <a:solidFill>
                  <a:schemeClr val="accent2"/>
                </a:solidFill>
              </a:rPr>
              <a:t>Meiosis           (</a:t>
            </a:r>
            <a:r>
              <a:rPr lang="en-US" sz="2400" dirty="0" err="1">
                <a:solidFill>
                  <a:srgbClr val="CC0000"/>
                </a:solidFill>
              </a:rPr>
              <a:t>terjadi</a:t>
            </a:r>
            <a:r>
              <a:rPr lang="en-US" sz="2400" dirty="0">
                <a:solidFill>
                  <a:srgbClr val="CC0000"/>
                </a:solidFill>
              </a:rPr>
              <a:t> </a:t>
            </a:r>
            <a:r>
              <a:rPr lang="en-US" sz="2400" dirty="0" err="1">
                <a:solidFill>
                  <a:srgbClr val="CC0000"/>
                </a:solidFill>
              </a:rPr>
              <a:t>reduksi</a:t>
            </a:r>
            <a:r>
              <a:rPr lang="en-US" sz="2400" dirty="0">
                <a:solidFill>
                  <a:srgbClr val="CC0000"/>
                </a:solidFill>
              </a:rPr>
              <a:t> </a:t>
            </a:r>
            <a:r>
              <a:rPr lang="en-US" sz="2400" dirty="0" err="1">
                <a:solidFill>
                  <a:srgbClr val="CC0000"/>
                </a:solidFill>
              </a:rPr>
              <a:t>jumlah</a:t>
            </a:r>
            <a:r>
              <a:rPr lang="en-US" sz="2400" dirty="0">
                <a:solidFill>
                  <a:srgbClr val="CC0000"/>
                </a:solidFill>
              </a:rPr>
              <a:t> </a:t>
            </a:r>
            <a:r>
              <a:rPr lang="en-US" sz="2400" dirty="0" err="1">
                <a:solidFill>
                  <a:srgbClr val="CC0000"/>
                </a:solidFill>
              </a:rPr>
              <a:t>kromosom</a:t>
            </a:r>
            <a:r>
              <a:rPr lang="en-US" sz="2400" dirty="0">
                <a:solidFill>
                  <a:schemeClr val="accent2"/>
                </a:solidFill>
              </a:rPr>
              <a:t>)</a:t>
            </a:r>
          </a:p>
        </p:txBody>
      </p:sp>
      <p:sp>
        <p:nvSpPr>
          <p:cNvPr id="5126" name="AutoShape 14"/>
          <p:cNvSpPr>
            <a:spLocks noChangeArrowheads="1"/>
          </p:cNvSpPr>
          <p:nvPr/>
        </p:nvSpPr>
        <p:spPr bwMode="auto">
          <a:xfrm>
            <a:off x="4267200" y="2895600"/>
            <a:ext cx="762000" cy="304800"/>
          </a:xfrm>
          <a:prstGeom prst="rightArrow">
            <a:avLst>
              <a:gd name="adj1" fmla="val 50000"/>
              <a:gd name="adj2" fmla="val 62500"/>
            </a:avLst>
          </a:prstGeom>
          <a:solidFill>
            <a:schemeClr val="tx1"/>
          </a:solidFill>
          <a:ln w="9525">
            <a:solidFill>
              <a:schemeClr val="tx1"/>
            </a:solidFill>
            <a:miter lim="800000"/>
            <a:headEnd/>
            <a:tailEnd/>
          </a:ln>
        </p:spPr>
        <p:txBody>
          <a:bodyPr wrap="none" anchor="ctr"/>
          <a:lstStyle/>
          <a:p>
            <a:endParaRPr lang="id-ID"/>
          </a:p>
        </p:txBody>
      </p:sp>
      <p:sp>
        <p:nvSpPr>
          <p:cNvPr id="5127" name="AutoShape 15"/>
          <p:cNvSpPr>
            <a:spLocks noChangeArrowheads="1"/>
          </p:cNvSpPr>
          <p:nvPr/>
        </p:nvSpPr>
        <p:spPr bwMode="auto">
          <a:xfrm rot="-2219326">
            <a:off x="4191000" y="2057400"/>
            <a:ext cx="762000" cy="304800"/>
          </a:xfrm>
          <a:prstGeom prst="rightArrow">
            <a:avLst>
              <a:gd name="adj1" fmla="val 50000"/>
              <a:gd name="adj2" fmla="val 62500"/>
            </a:avLst>
          </a:prstGeom>
          <a:solidFill>
            <a:schemeClr val="tx1"/>
          </a:solidFill>
          <a:ln w="9525">
            <a:solidFill>
              <a:schemeClr val="tx1"/>
            </a:solidFill>
            <a:miter lim="800000"/>
            <a:headEnd/>
            <a:tailEnd/>
          </a:ln>
        </p:spPr>
        <p:txBody>
          <a:bodyPr wrap="none" anchor="ctr"/>
          <a:lstStyle/>
          <a:p>
            <a:endParaRPr lang="id-ID"/>
          </a:p>
        </p:txBody>
      </p:sp>
      <p:sp>
        <p:nvSpPr>
          <p:cNvPr id="5128" name="AutoShape 16"/>
          <p:cNvSpPr>
            <a:spLocks noChangeArrowheads="1"/>
          </p:cNvSpPr>
          <p:nvPr/>
        </p:nvSpPr>
        <p:spPr bwMode="auto">
          <a:xfrm rot="2498013">
            <a:off x="4114800" y="3733800"/>
            <a:ext cx="762000" cy="304800"/>
          </a:xfrm>
          <a:prstGeom prst="rightArrow">
            <a:avLst>
              <a:gd name="adj1" fmla="val 50000"/>
              <a:gd name="adj2" fmla="val 62500"/>
            </a:avLst>
          </a:prstGeom>
          <a:solidFill>
            <a:schemeClr val="tx1"/>
          </a:solidFill>
          <a:ln w="9525">
            <a:solidFill>
              <a:schemeClr val="tx1"/>
            </a:solidFill>
            <a:miter lim="800000"/>
            <a:headEnd/>
            <a:tailEnd/>
          </a:ln>
        </p:spPr>
        <p:txBody>
          <a:bodyPr wrap="none" anchor="ctr"/>
          <a:lstStyle/>
          <a:p>
            <a:endParaRPr lang="id-ID"/>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1796" name="Text Box 4"/>
          <p:cNvSpPr txBox="1">
            <a:spLocks noChangeArrowheads="1"/>
          </p:cNvSpPr>
          <p:nvPr/>
        </p:nvSpPr>
        <p:spPr bwMode="auto">
          <a:xfrm>
            <a:off x="533400" y="5867400"/>
            <a:ext cx="990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endParaRPr kumimoji="0" lang="en-US">
              <a:latin typeface="Arial" pitchFamily="34" charset="0"/>
            </a:endParaRPr>
          </a:p>
        </p:txBody>
      </p:sp>
      <p:sp>
        <p:nvSpPr>
          <p:cNvPr id="801804" name="Text Box 12"/>
          <p:cNvSpPr txBox="1">
            <a:spLocks noChangeArrowheads="1"/>
          </p:cNvSpPr>
          <p:nvPr/>
        </p:nvSpPr>
        <p:spPr bwMode="auto">
          <a:xfrm>
            <a:off x="228600" y="152400"/>
            <a:ext cx="8915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0" lang="en-US" sz="2800" b="1" dirty="0">
                <a:solidFill>
                  <a:srgbClr val="FF0000"/>
                </a:solidFill>
              </a:rPr>
              <a:t>Lima </a:t>
            </a:r>
            <a:r>
              <a:rPr kumimoji="0" lang="en-US" sz="2800" b="1" dirty="0" err="1">
                <a:solidFill>
                  <a:srgbClr val="FF0000"/>
                </a:solidFill>
              </a:rPr>
              <a:t>Tahapan</a:t>
            </a:r>
            <a:r>
              <a:rPr kumimoji="0" lang="en-US" sz="2800" b="1" dirty="0">
                <a:solidFill>
                  <a:srgbClr val="FF0000"/>
                </a:solidFill>
              </a:rPr>
              <a:t> </a:t>
            </a:r>
            <a:r>
              <a:rPr kumimoji="0" lang="en-US" sz="2800" b="1" dirty="0" err="1">
                <a:solidFill>
                  <a:srgbClr val="FF0000"/>
                </a:solidFill>
              </a:rPr>
              <a:t>Profase</a:t>
            </a:r>
            <a:r>
              <a:rPr kumimoji="0" lang="en-US" sz="2800" b="1" dirty="0">
                <a:solidFill>
                  <a:srgbClr val="FF0000"/>
                </a:solidFill>
              </a:rPr>
              <a:t> I</a:t>
            </a:r>
          </a:p>
        </p:txBody>
      </p:sp>
      <p:pic>
        <p:nvPicPr>
          <p:cNvPr id="10" name="Picture 9" descr="http://4.bp.blogspot.com/-WY6Xj2xdSJI/UKua30CYBSI/AAAAAAAAAJI/kLfKrFKg0mw/s400/bjbjbjb.pn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533400" y="1143000"/>
            <a:ext cx="8001000" cy="5091113"/>
          </a:xfrm>
          <a:prstGeom prst="rect">
            <a:avLst/>
          </a:prstGeom>
          <a:noFill/>
          <a:ln>
            <a:noFill/>
          </a:ln>
        </p:spPr>
      </p:pic>
    </p:spTree>
    <p:extLst>
      <p:ext uri="{BB962C8B-B14F-4D97-AF65-F5344CB8AC3E}">
        <p14:creationId xmlns:p14="http://schemas.microsoft.com/office/powerpoint/2010/main" val="14129555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id-ID" i="1" smtClean="0"/>
              <a:t>Metafase I</a:t>
            </a:r>
            <a:r>
              <a:rPr lang="id-ID" smtClean="0"/>
              <a:t/>
            </a:r>
            <a:br>
              <a:rPr lang="id-ID" smtClean="0"/>
            </a:br>
            <a:endParaRPr lang="id-ID" smtClean="0"/>
          </a:p>
        </p:txBody>
      </p:sp>
      <p:sp>
        <p:nvSpPr>
          <p:cNvPr id="31747" name="Content Placeholder 2"/>
          <p:cNvSpPr>
            <a:spLocks noGrp="1"/>
          </p:cNvSpPr>
          <p:nvPr>
            <p:ph idx="1"/>
          </p:nvPr>
        </p:nvSpPr>
        <p:spPr>
          <a:xfrm>
            <a:off x="457200" y="1447800"/>
            <a:ext cx="8229600" cy="4683125"/>
          </a:xfrm>
        </p:spPr>
        <p:txBody>
          <a:bodyPr/>
          <a:lstStyle/>
          <a:p>
            <a:r>
              <a:rPr lang="id-ID" dirty="0" smtClean="0"/>
              <a:t>Pada </a:t>
            </a:r>
            <a:r>
              <a:rPr lang="id-ID" dirty="0" err="1" smtClean="0"/>
              <a:t>metafase</a:t>
            </a:r>
            <a:r>
              <a:rPr lang="id-ID" dirty="0" smtClean="0"/>
              <a:t> I </a:t>
            </a:r>
            <a:r>
              <a:rPr lang="id-ID" dirty="0" err="1" smtClean="0"/>
              <a:t>tetrad</a:t>
            </a:r>
            <a:r>
              <a:rPr lang="id-ID" dirty="0" smtClean="0"/>
              <a:t> kromosom berada pada bidang ekuator. Pada bidang ekuator, benang-benang </a:t>
            </a:r>
            <a:r>
              <a:rPr lang="id-ID" dirty="0" err="1" smtClean="0"/>
              <a:t>spindel</a:t>
            </a:r>
            <a:r>
              <a:rPr lang="id-ID" dirty="0" smtClean="0"/>
              <a:t> (</a:t>
            </a:r>
            <a:r>
              <a:rPr lang="id-ID" dirty="0" err="1" smtClean="0"/>
              <a:t>mikrotubul</a:t>
            </a:r>
            <a:r>
              <a:rPr lang="id-ID" dirty="0" smtClean="0"/>
              <a:t>) melekatkan diri pada tiap sentromer kromosom. Ujung benang </a:t>
            </a:r>
            <a:r>
              <a:rPr lang="id-ID" dirty="0" err="1" smtClean="0"/>
              <a:t>spindel</a:t>
            </a:r>
            <a:r>
              <a:rPr lang="id-ID" dirty="0" smtClean="0"/>
              <a:t> yang lainnya membentang melekat di kedua </a:t>
            </a:r>
            <a:r>
              <a:rPr lang="id-ID" dirty="0" err="1" smtClean="0"/>
              <a:t>ku</a:t>
            </a:r>
            <a:r>
              <a:rPr lang="en-US" dirty="0" smtClean="0"/>
              <a:t>t</a:t>
            </a:r>
            <a:r>
              <a:rPr lang="id-ID" dirty="0" err="1" smtClean="0"/>
              <a:t>ub</a:t>
            </a:r>
            <a:r>
              <a:rPr lang="id-ID" dirty="0" smtClean="0"/>
              <a:t> pembelahan yang berlawanan.</a:t>
            </a:r>
          </a:p>
          <a:p>
            <a:endParaRPr lang="id-ID"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id-ID" i="1" dirty="0" smtClean="0"/>
              <a:t>Anafase I</a:t>
            </a:r>
            <a:r>
              <a:rPr lang="id-ID" dirty="0" smtClean="0"/>
              <a:t/>
            </a:r>
            <a:br>
              <a:rPr lang="id-ID" dirty="0" smtClean="0"/>
            </a:br>
            <a:endParaRPr lang="id-ID" dirty="0" smtClean="0"/>
          </a:p>
        </p:txBody>
      </p:sp>
      <p:sp>
        <p:nvSpPr>
          <p:cNvPr id="32771" name="Content Placeholder 2"/>
          <p:cNvSpPr>
            <a:spLocks noGrp="1"/>
          </p:cNvSpPr>
          <p:nvPr>
            <p:ph idx="1"/>
          </p:nvPr>
        </p:nvSpPr>
        <p:spPr/>
        <p:txBody>
          <a:bodyPr/>
          <a:lstStyle/>
          <a:p>
            <a:r>
              <a:rPr lang="id-ID" dirty="0" smtClean="0"/>
              <a:t>Pada anafase I tiap kromosom homolog (yang berisi dua kromatid kembarannya) masing-masing mulai ditarik oleh benang spindel menuju ke kutub pembelahan yang berlawanan arah. Tujuan anafase I adalah membagi isi kromosom diploid menjadi haploid.</a:t>
            </a:r>
          </a:p>
          <a:p>
            <a:endParaRPr lang="id-ID"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0533" name="Picture 5"/>
          <p:cNvPicPr>
            <a:picLocks noChangeAspect="1" noChangeArrowheads="1"/>
          </p:cNvPicPr>
          <p:nvPr/>
        </p:nvPicPr>
        <p:blipFill>
          <a:blip r:embed="rId2">
            <a:extLst>
              <a:ext uri="{28A0092B-C50C-407E-A947-70E740481C1C}">
                <a14:useLocalDpi xmlns:a14="http://schemas.microsoft.com/office/drawing/2010/main" val="0"/>
              </a:ext>
            </a:extLst>
          </a:blip>
          <a:srcRect l="6000" t="25999" r="3000" b="15334"/>
          <a:stretch>
            <a:fillRect/>
          </a:stretch>
        </p:blipFill>
        <p:spPr bwMode="auto">
          <a:xfrm>
            <a:off x="0" y="914400"/>
            <a:ext cx="9144000" cy="4421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90534" name="Rectangle 6"/>
          <p:cNvSpPr>
            <a:spLocks noChangeArrowheads="1"/>
          </p:cNvSpPr>
          <p:nvPr/>
        </p:nvSpPr>
        <p:spPr bwMode="auto">
          <a:xfrm>
            <a:off x="2057400" y="5622925"/>
            <a:ext cx="3581400" cy="701675"/>
          </a:xfrm>
          <a:prstGeom prst="rect">
            <a:avLst/>
          </a:prstGeom>
          <a:solidFill>
            <a:schemeClr val="accent1">
              <a:lumMod val="75000"/>
            </a:schemeClr>
          </a:solidFill>
          <a:ln>
            <a:noFill/>
          </a:ln>
          <a:effectLst/>
          <a:extLst/>
        </p:spPr>
        <p:txBody>
          <a:bodyPr>
            <a:spAutoFit/>
          </a:bodyPr>
          <a:lstStyle/>
          <a:p>
            <a:r>
              <a:rPr lang="en-US" sz="2000" b="1" dirty="0" err="1">
                <a:solidFill>
                  <a:schemeClr val="bg1"/>
                </a:solidFill>
              </a:rPr>
              <a:t>Pada</a:t>
            </a:r>
            <a:r>
              <a:rPr lang="en-US" sz="2000" b="1" dirty="0">
                <a:solidFill>
                  <a:schemeClr val="bg1"/>
                </a:solidFill>
              </a:rPr>
              <a:t> </a:t>
            </a:r>
            <a:r>
              <a:rPr lang="en-US" sz="2000" b="1" dirty="0" err="1">
                <a:solidFill>
                  <a:schemeClr val="bg1"/>
                </a:solidFill>
              </a:rPr>
              <a:t>profase</a:t>
            </a:r>
            <a:r>
              <a:rPr lang="en-US" sz="2000" b="1" dirty="0">
                <a:solidFill>
                  <a:schemeClr val="bg1"/>
                </a:solidFill>
              </a:rPr>
              <a:t> I </a:t>
            </a:r>
            <a:r>
              <a:rPr lang="en-US" sz="2000" b="1" dirty="0" err="1">
                <a:solidFill>
                  <a:schemeClr val="bg1"/>
                </a:solidFill>
              </a:rPr>
              <a:t>terdapat</a:t>
            </a:r>
            <a:r>
              <a:rPr lang="en-US" sz="2000" b="1" dirty="0">
                <a:solidFill>
                  <a:schemeClr val="bg1"/>
                </a:solidFill>
              </a:rPr>
              <a:t> lima </a:t>
            </a:r>
            <a:r>
              <a:rPr lang="en-US" sz="2000" b="1" dirty="0" err="1">
                <a:solidFill>
                  <a:schemeClr val="bg1"/>
                </a:solidFill>
              </a:rPr>
              <a:t>tahapan</a:t>
            </a:r>
            <a:endParaRPr lang="en-US" sz="2000" b="1" dirty="0">
              <a:solidFill>
                <a:schemeClr val="bg1"/>
              </a:solidFill>
            </a:endParaRPr>
          </a:p>
        </p:txBody>
      </p:sp>
      <p:sp>
        <p:nvSpPr>
          <p:cNvPr id="790535" name="Line 7"/>
          <p:cNvSpPr>
            <a:spLocks noChangeShapeType="1"/>
          </p:cNvSpPr>
          <p:nvPr/>
        </p:nvSpPr>
        <p:spPr bwMode="auto">
          <a:xfrm>
            <a:off x="3733800" y="4114800"/>
            <a:ext cx="0" cy="1447800"/>
          </a:xfrm>
          <a:prstGeom prst="line">
            <a:avLst/>
          </a:prstGeom>
          <a:noFill/>
          <a:ln w="952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90536" name="Text Box 8"/>
          <p:cNvSpPr txBox="1">
            <a:spLocks noChangeArrowheads="1"/>
          </p:cNvSpPr>
          <p:nvPr/>
        </p:nvSpPr>
        <p:spPr bwMode="auto">
          <a:xfrm>
            <a:off x="228600" y="152400"/>
            <a:ext cx="8915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0" lang="en-US" sz="2800" b="1"/>
              <a:t>Pembelahan Meiosis</a:t>
            </a:r>
          </a:p>
        </p:txBody>
      </p:sp>
    </p:spTree>
    <p:extLst>
      <p:ext uri="{BB962C8B-B14F-4D97-AF65-F5344CB8AC3E}">
        <p14:creationId xmlns:p14="http://schemas.microsoft.com/office/powerpoint/2010/main" val="1263335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il_fi" descr="http://rosanabio2008.files.wordpress.com/2010/01/picture2.png"/>
          <p:cNvPicPr>
            <a:picLocks noChangeAspect="1" noChangeArrowheads="1"/>
          </p:cNvPicPr>
          <p:nvPr/>
        </p:nvPicPr>
        <p:blipFill>
          <a:blip r:embed="rId2"/>
          <a:srcRect/>
          <a:stretch>
            <a:fillRect/>
          </a:stretch>
        </p:blipFill>
        <p:spPr bwMode="auto">
          <a:xfrm>
            <a:off x="609600" y="457200"/>
            <a:ext cx="8001000" cy="525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id-ID" i="1" smtClean="0"/>
              <a:t>Telofase I</a:t>
            </a:r>
            <a:r>
              <a:rPr lang="id-ID" smtClean="0"/>
              <a:t/>
            </a:r>
            <a:br>
              <a:rPr lang="id-ID" smtClean="0"/>
            </a:br>
            <a:endParaRPr lang="id-ID" smtClean="0"/>
          </a:p>
        </p:txBody>
      </p:sp>
      <p:sp>
        <p:nvSpPr>
          <p:cNvPr id="33795" name="Content Placeholder 2"/>
          <p:cNvSpPr>
            <a:spLocks noGrp="1"/>
          </p:cNvSpPr>
          <p:nvPr>
            <p:ph idx="1"/>
          </p:nvPr>
        </p:nvSpPr>
        <p:spPr/>
        <p:txBody>
          <a:bodyPr/>
          <a:lstStyle/>
          <a:p>
            <a:r>
              <a:rPr lang="id-ID" smtClean="0"/>
              <a:t>Pada telofase I tiap kromosom homolog kini telah mencapai kutub pembelahan.</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id-ID" i="1" smtClean="0"/>
              <a:t>Sitokinesis I</a:t>
            </a:r>
            <a:r>
              <a:rPr lang="id-ID" smtClean="0"/>
              <a:t/>
            </a:r>
            <a:br>
              <a:rPr lang="id-ID" smtClean="0"/>
            </a:br>
            <a:endParaRPr lang="id-ID" smtClean="0"/>
          </a:p>
        </p:txBody>
      </p:sp>
      <p:sp>
        <p:nvSpPr>
          <p:cNvPr id="34819" name="Content Placeholder 2"/>
          <p:cNvSpPr>
            <a:spLocks noGrp="1"/>
          </p:cNvSpPr>
          <p:nvPr>
            <p:ph idx="1"/>
          </p:nvPr>
        </p:nvSpPr>
        <p:spPr/>
        <p:txBody>
          <a:bodyPr/>
          <a:lstStyle/>
          <a:p>
            <a:r>
              <a:rPr lang="id-ID" smtClean="0"/>
              <a:t>Pada sitokinesis I tiap kromosom homolog dipisahkan oleh sekat sehingga sitokinesis menghasilkan dua sel, masing-masing berisi kromosom dengan kromatid kembarnya.</a:t>
            </a:r>
          </a:p>
          <a:p>
            <a:endParaRPr lang="id-ID"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id-ID" b="1" smtClean="0"/>
              <a:t>Interkinesis</a:t>
            </a:r>
            <a:r>
              <a:rPr lang="id-ID" smtClean="0"/>
              <a:t/>
            </a:r>
            <a:br>
              <a:rPr lang="id-ID" smtClean="0"/>
            </a:br>
            <a:endParaRPr lang="id-ID" smtClean="0"/>
          </a:p>
        </p:txBody>
      </p:sp>
      <p:sp>
        <p:nvSpPr>
          <p:cNvPr id="36867" name="Content Placeholder 2"/>
          <p:cNvSpPr>
            <a:spLocks noGrp="1"/>
          </p:cNvSpPr>
          <p:nvPr>
            <p:ph idx="1"/>
          </p:nvPr>
        </p:nvSpPr>
        <p:spPr>
          <a:xfrm>
            <a:off x="381000" y="1371600"/>
            <a:ext cx="8229600" cy="4530725"/>
          </a:xfrm>
        </p:spPr>
        <p:txBody>
          <a:bodyPr/>
          <a:lstStyle/>
          <a:p>
            <a:r>
              <a:rPr lang="id-ID" smtClean="0"/>
              <a:t>Interkinesis adalah tahap diantara dua pembelahan meiosis. Pada tahap interkinesis tidak terjadi perbanyakan (replikasi) DNA. Hasil pembelahan meiosis I menghasilkan dua sel anakan yang haploid.Meskipun demikian, tetapi kromosom tersebut masih berisi sepasang kromatid, yang berarti kandungan DNA-nya masih rangkap (2c). Tujuan meiosis II adalah membagi kedua salinan tersebut pada sel anakan yang baru.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id-ID" i="1" smtClean="0"/>
              <a:t>Profase II</a:t>
            </a:r>
            <a:r>
              <a:rPr lang="id-ID" smtClean="0"/>
              <a:t/>
            </a:r>
            <a:br>
              <a:rPr lang="id-ID" smtClean="0"/>
            </a:br>
            <a:endParaRPr lang="id-ID" smtClean="0"/>
          </a:p>
        </p:txBody>
      </p:sp>
      <p:sp>
        <p:nvSpPr>
          <p:cNvPr id="37891" name="Content Placeholder 2"/>
          <p:cNvSpPr>
            <a:spLocks noGrp="1"/>
          </p:cNvSpPr>
          <p:nvPr>
            <p:ph idx="1"/>
          </p:nvPr>
        </p:nvSpPr>
        <p:spPr/>
        <p:txBody>
          <a:bodyPr/>
          <a:lstStyle/>
          <a:p>
            <a:r>
              <a:rPr lang="id-ID" smtClean="0"/>
              <a:t>Pada profase II kromatid kembaran masih melekat pada tiap sentromer kromosom. Tahap ini kadang terjadi dalam waktu yang singkat karena diikuti tahap berikutnya.</a:t>
            </a:r>
          </a:p>
          <a:p>
            <a:endParaRPr lang="id-ID"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id-ID" i="1" smtClean="0"/>
              <a:t>Metafase II</a:t>
            </a:r>
            <a:r>
              <a:rPr lang="id-ID" smtClean="0"/>
              <a:t/>
            </a:r>
            <a:br>
              <a:rPr lang="id-ID" smtClean="0"/>
            </a:br>
            <a:endParaRPr lang="id-ID" smtClean="0"/>
          </a:p>
        </p:txBody>
      </p:sp>
      <p:sp>
        <p:nvSpPr>
          <p:cNvPr id="38915" name="Content Placeholder 2"/>
          <p:cNvSpPr>
            <a:spLocks noGrp="1"/>
          </p:cNvSpPr>
          <p:nvPr>
            <p:ph idx="1"/>
          </p:nvPr>
        </p:nvSpPr>
        <p:spPr/>
        <p:txBody>
          <a:bodyPr/>
          <a:lstStyle/>
          <a:p>
            <a:r>
              <a:rPr lang="id-ID" smtClean="0"/>
              <a:t>Pada metafase II tiap kromosom (yang berisi dua kromatid) merentang pada bidang ekuator. Terbentuk benang-benang spindel, satu ujung melekat pada sentromer, dan ujung lain membentang menuju ke kutub pembelahan yang berlawanan arah.</a:t>
            </a:r>
          </a:p>
          <a:p>
            <a:endParaRPr lang="id-ID"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4"/>
          <p:cNvSpPr txBox="1">
            <a:spLocks noChangeArrowheads="1"/>
          </p:cNvSpPr>
          <p:nvPr/>
        </p:nvSpPr>
        <p:spPr bwMode="auto">
          <a:xfrm>
            <a:off x="2971800" y="0"/>
            <a:ext cx="4572000" cy="1066800"/>
          </a:xfrm>
          <a:prstGeom prst="rect">
            <a:avLst/>
          </a:prstGeom>
          <a:noFill/>
          <a:ln w="9525">
            <a:noFill/>
            <a:miter lim="800000"/>
            <a:headEnd/>
            <a:tailEnd/>
          </a:ln>
        </p:spPr>
        <p:txBody>
          <a:bodyPr>
            <a:spAutoFit/>
          </a:bodyPr>
          <a:lstStyle/>
          <a:p>
            <a:pPr>
              <a:spcBef>
                <a:spcPct val="50000"/>
              </a:spcBef>
            </a:pPr>
            <a:r>
              <a:rPr lang="en-US" sz="3200">
                <a:solidFill>
                  <a:srgbClr val="FF66FF"/>
                </a:solidFill>
              </a:rPr>
              <a:t>PEMBELAHAN BINER                	(</a:t>
            </a:r>
            <a:r>
              <a:rPr lang="en-US" sz="3200">
                <a:solidFill>
                  <a:srgbClr val="CC0000"/>
                </a:solidFill>
              </a:rPr>
              <a:t>pada Bakteri</a:t>
            </a:r>
            <a:r>
              <a:rPr lang="en-US" sz="3200">
                <a:solidFill>
                  <a:srgbClr val="FF66FF"/>
                </a:solidFill>
              </a:rPr>
              <a:t>)</a:t>
            </a:r>
          </a:p>
        </p:txBody>
      </p:sp>
      <p:sp>
        <p:nvSpPr>
          <p:cNvPr id="6147" name="Text Box 8"/>
          <p:cNvSpPr txBox="1">
            <a:spLocks noChangeArrowheads="1"/>
          </p:cNvSpPr>
          <p:nvPr/>
        </p:nvSpPr>
        <p:spPr bwMode="auto">
          <a:xfrm>
            <a:off x="2895600" y="1066800"/>
            <a:ext cx="1981200" cy="730250"/>
          </a:xfrm>
          <a:prstGeom prst="rect">
            <a:avLst/>
          </a:prstGeom>
          <a:noFill/>
          <a:ln w="9525">
            <a:noFill/>
            <a:miter lim="800000"/>
            <a:headEnd/>
            <a:tailEnd/>
          </a:ln>
        </p:spPr>
        <p:txBody>
          <a:bodyPr>
            <a:spAutoFit/>
          </a:bodyPr>
          <a:lstStyle/>
          <a:p>
            <a:pPr>
              <a:spcBef>
                <a:spcPct val="50000"/>
              </a:spcBef>
            </a:pPr>
            <a:r>
              <a:rPr lang="en-US" sz="1400"/>
              <a:t>Kromosom bakteri menempel pada membran plasma</a:t>
            </a:r>
          </a:p>
        </p:txBody>
      </p:sp>
      <p:pic>
        <p:nvPicPr>
          <p:cNvPr id="6148" name="Picture 9" descr="Gb4"/>
          <p:cNvPicPr>
            <a:picLocks noChangeAspect="1" noChangeArrowheads="1"/>
          </p:cNvPicPr>
          <p:nvPr/>
        </p:nvPicPr>
        <p:blipFill>
          <a:blip r:embed="rId2"/>
          <a:srcRect l="11263" t="6102" r="41808" b="84311"/>
          <a:stretch>
            <a:fillRect/>
          </a:stretch>
        </p:blipFill>
        <p:spPr bwMode="auto">
          <a:xfrm>
            <a:off x="685800" y="1066800"/>
            <a:ext cx="1905000" cy="838200"/>
          </a:xfrm>
          <a:prstGeom prst="rect">
            <a:avLst/>
          </a:prstGeom>
          <a:noFill/>
          <a:ln w="9525">
            <a:noFill/>
            <a:miter lim="800000"/>
            <a:headEnd/>
            <a:tailEnd/>
          </a:ln>
        </p:spPr>
      </p:pic>
      <p:pic>
        <p:nvPicPr>
          <p:cNvPr id="6149" name="Picture 10" descr="Gb4"/>
          <p:cNvPicPr>
            <a:picLocks noChangeAspect="1" noChangeArrowheads="1"/>
          </p:cNvPicPr>
          <p:nvPr/>
        </p:nvPicPr>
        <p:blipFill>
          <a:blip r:embed="rId2"/>
          <a:srcRect l="7509" t="21790" r="41808" b="68623"/>
          <a:stretch>
            <a:fillRect/>
          </a:stretch>
        </p:blipFill>
        <p:spPr bwMode="auto">
          <a:xfrm>
            <a:off x="533400" y="2438400"/>
            <a:ext cx="2057400" cy="838200"/>
          </a:xfrm>
          <a:prstGeom prst="rect">
            <a:avLst/>
          </a:prstGeom>
          <a:noFill/>
          <a:ln w="9525">
            <a:noFill/>
            <a:miter lim="800000"/>
            <a:headEnd/>
            <a:tailEnd/>
          </a:ln>
        </p:spPr>
      </p:pic>
      <p:sp>
        <p:nvSpPr>
          <p:cNvPr id="6150" name="Text Box 11"/>
          <p:cNvSpPr txBox="1">
            <a:spLocks noChangeArrowheads="1"/>
          </p:cNvSpPr>
          <p:nvPr/>
        </p:nvSpPr>
        <p:spPr bwMode="auto">
          <a:xfrm>
            <a:off x="2895600" y="2317750"/>
            <a:ext cx="1981200" cy="942975"/>
          </a:xfrm>
          <a:prstGeom prst="rect">
            <a:avLst/>
          </a:prstGeom>
          <a:noFill/>
          <a:ln w="9525">
            <a:noFill/>
            <a:miter lim="800000"/>
            <a:headEnd/>
            <a:tailEnd/>
          </a:ln>
        </p:spPr>
        <p:txBody>
          <a:bodyPr>
            <a:spAutoFit/>
          </a:bodyPr>
          <a:lstStyle/>
          <a:p>
            <a:pPr>
              <a:spcBef>
                <a:spcPct val="50000"/>
              </a:spcBef>
            </a:pPr>
            <a:r>
              <a:rPr lang="en-US" sz="1400"/>
              <a:t>Bagian DNA kromosom yang menempel mengalami replikasi</a:t>
            </a:r>
          </a:p>
        </p:txBody>
      </p:sp>
      <p:pic>
        <p:nvPicPr>
          <p:cNvPr id="6151" name="Picture 13" descr="Gb4"/>
          <p:cNvPicPr>
            <a:picLocks noChangeAspect="1" noChangeArrowheads="1"/>
          </p:cNvPicPr>
          <p:nvPr/>
        </p:nvPicPr>
        <p:blipFill>
          <a:blip r:embed="rId2"/>
          <a:srcRect l="6" t="35765" r="30733" b="53732"/>
          <a:stretch>
            <a:fillRect/>
          </a:stretch>
        </p:blipFill>
        <p:spPr bwMode="auto">
          <a:xfrm>
            <a:off x="304800" y="3730625"/>
            <a:ext cx="2811463" cy="917575"/>
          </a:xfrm>
          <a:prstGeom prst="rect">
            <a:avLst/>
          </a:prstGeom>
          <a:noFill/>
          <a:ln w="9525">
            <a:noFill/>
            <a:miter lim="800000"/>
            <a:headEnd/>
            <a:tailEnd/>
          </a:ln>
        </p:spPr>
      </p:pic>
      <p:sp>
        <p:nvSpPr>
          <p:cNvPr id="6152" name="Text Box 14"/>
          <p:cNvSpPr txBox="1">
            <a:spLocks noChangeArrowheads="1"/>
          </p:cNvSpPr>
          <p:nvPr/>
        </p:nvSpPr>
        <p:spPr bwMode="auto">
          <a:xfrm>
            <a:off x="3200400" y="3962400"/>
            <a:ext cx="1981200" cy="304800"/>
          </a:xfrm>
          <a:prstGeom prst="rect">
            <a:avLst/>
          </a:prstGeom>
          <a:noFill/>
          <a:ln w="9525">
            <a:noFill/>
            <a:miter lim="800000"/>
            <a:headEnd/>
            <a:tailEnd/>
          </a:ln>
        </p:spPr>
        <p:txBody>
          <a:bodyPr>
            <a:spAutoFit/>
          </a:bodyPr>
          <a:lstStyle/>
          <a:p>
            <a:pPr>
              <a:spcBef>
                <a:spcPct val="50000"/>
              </a:spcBef>
            </a:pPr>
            <a:r>
              <a:rPr lang="en-US" sz="1400"/>
              <a:t>Sel mulai membelah</a:t>
            </a:r>
          </a:p>
        </p:txBody>
      </p:sp>
      <p:pic>
        <p:nvPicPr>
          <p:cNvPr id="6153" name="Picture 15" descr="Gb4"/>
          <p:cNvPicPr>
            <a:picLocks noChangeAspect="1" noChangeArrowheads="1"/>
          </p:cNvPicPr>
          <p:nvPr/>
        </p:nvPicPr>
        <p:blipFill>
          <a:blip r:embed="rId2"/>
          <a:srcRect l="-1871" t="50592" r="28659" b="38942"/>
          <a:stretch>
            <a:fillRect/>
          </a:stretch>
        </p:blipFill>
        <p:spPr bwMode="auto">
          <a:xfrm>
            <a:off x="304800" y="5105400"/>
            <a:ext cx="2971800" cy="914400"/>
          </a:xfrm>
          <a:prstGeom prst="rect">
            <a:avLst/>
          </a:prstGeom>
          <a:noFill/>
          <a:ln w="9525">
            <a:noFill/>
            <a:miter lim="800000"/>
            <a:headEnd/>
            <a:tailEnd/>
          </a:ln>
        </p:spPr>
      </p:pic>
      <p:sp>
        <p:nvSpPr>
          <p:cNvPr id="6154" name="Text Box 16"/>
          <p:cNvSpPr txBox="1">
            <a:spLocks noChangeArrowheads="1"/>
          </p:cNvSpPr>
          <p:nvPr/>
        </p:nvSpPr>
        <p:spPr bwMode="auto">
          <a:xfrm>
            <a:off x="3276600" y="5029200"/>
            <a:ext cx="1981200" cy="517525"/>
          </a:xfrm>
          <a:prstGeom prst="rect">
            <a:avLst/>
          </a:prstGeom>
          <a:noFill/>
          <a:ln w="9525">
            <a:noFill/>
            <a:miter lim="800000"/>
            <a:headEnd/>
            <a:tailEnd/>
          </a:ln>
        </p:spPr>
        <p:txBody>
          <a:bodyPr>
            <a:spAutoFit/>
          </a:bodyPr>
          <a:lstStyle/>
          <a:p>
            <a:pPr>
              <a:spcBef>
                <a:spcPct val="50000"/>
              </a:spcBef>
            </a:pPr>
            <a:r>
              <a:rPr lang="en-US" sz="1400"/>
              <a:t>Terbentuk dua sel anakan</a:t>
            </a:r>
          </a:p>
        </p:txBody>
      </p:sp>
      <p:sp>
        <p:nvSpPr>
          <p:cNvPr id="6155" name="Line 17"/>
          <p:cNvSpPr>
            <a:spLocks noChangeShapeType="1"/>
          </p:cNvSpPr>
          <p:nvPr/>
        </p:nvSpPr>
        <p:spPr bwMode="auto">
          <a:xfrm>
            <a:off x="1676400" y="1905000"/>
            <a:ext cx="0" cy="381000"/>
          </a:xfrm>
          <a:prstGeom prst="line">
            <a:avLst/>
          </a:prstGeom>
          <a:noFill/>
          <a:ln w="9525">
            <a:solidFill>
              <a:schemeClr val="tx1"/>
            </a:solidFill>
            <a:round/>
            <a:headEnd/>
            <a:tailEnd type="triangle" w="lg" len="med"/>
          </a:ln>
        </p:spPr>
        <p:txBody>
          <a:bodyPr/>
          <a:lstStyle/>
          <a:p>
            <a:endParaRPr lang="id-ID"/>
          </a:p>
        </p:txBody>
      </p:sp>
      <p:sp>
        <p:nvSpPr>
          <p:cNvPr id="6156" name="Line 18"/>
          <p:cNvSpPr>
            <a:spLocks noChangeShapeType="1"/>
          </p:cNvSpPr>
          <p:nvPr/>
        </p:nvSpPr>
        <p:spPr bwMode="auto">
          <a:xfrm>
            <a:off x="1752600" y="4724400"/>
            <a:ext cx="0" cy="381000"/>
          </a:xfrm>
          <a:prstGeom prst="line">
            <a:avLst/>
          </a:prstGeom>
          <a:noFill/>
          <a:ln w="9525">
            <a:solidFill>
              <a:schemeClr val="tx1"/>
            </a:solidFill>
            <a:round/>
            <a:headEnd/>
            <a:tailEnd type="triangle" w="lg" len="med"/>
          </a:ln>
        </p:spPr>
        <p:txBody>
          <a:bodyPr/>
          <a:lstStyle/>
          <a:p>
            <a:endParaRPr lang="id-ID"/>
          </a:p>
        </p:txBody>
      </p:sp>
      <p:sp>
        <p:nvSpPr>
          <p:cNvPr id="6157" name="Line 19"/>
          <p:cNvSpPr>
            <a:spLocks noChangeShapeType="1"/>
          </p:cNvSpPr>
          <p:nvPr/>
        </p:nvSpPr>
        <p:spPr bwMode="auto">
          <a:xfrm>
            <a:off x="1752600" y="3352800"/>
            <a:ext cx="0" cy="381000"/>
          </a:xfrm>
          <a:prstGeom prst="line">
            <a:avLst/>
          </a:prstGeom>
          <a:noFill/>
          <a:ln w="9525">
            <a:solidFill>
              <a:schemeClr val="tx1"/>
            </a:solidFill>
            <a:round/>
            <a:headEnd/>
            <a:tailEnd type="triangle" w="lg" len="med"/>
          </a:ln>
        </p:spPr>
        <p:txBody>
          <a:bodyPr/>
          <a:lstStyle/>
          <a:p>
            <a:endParaRPr lang="id-ID"/>
          </a:p>
        </p:txBody>
      </p:sp>
      <p:pic>
        <p:nvPicPr>
          <p:cNvPr id="6158" name="Picture 20"/>
          <p:cNvPicPr>
            <a:picLocks noChangeAspect="1" noChangeArrowheads="1"/>
          </p:cNvPicPr>
          <p:nvPr/>
        </p:nvPicPr>
        <p:blipFill>
          <a:blip r:embed="rId3"/>
          <a:srcRect t="4320" r="4082"/>
          <a:stretch>
            <a:fillRect/>
          </a:stretch>
        </p:blipFill>
        <p:spPr bwMode="auto">
          <a:xfrm>
            <a:off x="4953000" y="1322388"/>
            <a:ext cx="4038600" cy="3805237"/>
          </a:xfrm>
          <a:prstGeom prst="rect">
            <a:avLst/>
          </a:prstGeom>
          <a:noFill/>
          <a:ln w="9525">
            <a:noFill/>
            <a:miter lim="800000"/>
            <a:headEnd/>
            <a:tailEnd/>
          </a:ln>
        </p:spPr>
      </p:pic>
      <p:sp>
        <p:nvSpPr>
          <p:cNvPr id="6159" name="Text Box 22"/>
          <p:cNvSpPr txBox="1">
            <a:spLocks noChangeArrowheads="1"/>
          </p:cNvSpPr>
          <p:nvPr/>
        </p:nvSpPr>
        <p:spPr bwMode="auto">
          <a:xfrm>
            <a:off x="76200" y="76200"/>
            <a:ext cx="2286000" cy="304800"/>
          </a:xfrm>
          <a:prstGeom prst="rect">
            <a:avLst/>
          </a:prstGeom>
          <a:noFill/>
          <a:ln w="9525">
            <a:noFill/>
            <a:miter lim="800000"/>
            <a:headEnd/>
            <a:tailEnd/>
          </a:ln>
        </p:spPr>
        <p:txBody>
          <a:bodyPr>
            <a:spAutoFit/>
          </a:bodyPr>
          <a:lstStyle/>
          <a:p>
            <a:pPr algn="ctr">
              <a:spcBef>
                <a:spcPct val="50000"/>
              </a:spcBef>
            </a:pPr>
            <a:r>
              <a:rPr lang="en-US" sz="1400" b="1">
                <a:solidFill>
                  <a:schemeClr val="accent2"/>
                </a:solidFill>
              </a:rPr>
              <a:t>Bab 4 Pembelahan Sel</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id-ID" i="1" smtClean="0"/>
              <a:t>Anafase II</a:t>
            </a:r>
            <a:r>
              <a:rPr lang="id-ID" smtClean="0"/>
              <a:t/>
            </a:r>
            <a:br>
              <a:rPr lang="id-ID" smtClean="0"/>
            </a:br>
            <a:endParaRPr lang="id-ID" smtClean="0"/>
          </a:p>
        </p:txBody>
      </p:sp>
      <p:sp>
        <p:nvSpPr>
          <p:cNvPr id="39939" name="Content Placeholder 2"/>
          <p:cNvSpPr>
            <a:spLocks noGrp="1"/>
          </p:cNvSpPr>
          <p:nvPr>
            <p:ph idx="1"/>
          </p:nvPr>
        </p:nvSpPr>
        <p:spPr/>
        <p:txBody>
          <a:bodyPr/>
          <a:lstStyle/>
          <a:p>
            <a:r>
              <a:rPr lang="id-ID" smtClean="0"/>
              <a:t>Pada anafase II benang spindel mulai menarik kromatid menuju ke kutub pembelahan yang berlawanan tersebut. Akibatnya, kromosom memisahkan kedua kromatidnya dan bergerak menuju kutub yang berbeda. Kromatid yang terpisah kini dinamakan kromosom.</a:t>
            </a:r>
          </a:p>
          <a:p>
            <a:endParaRPr lang="id-ID"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id-ID" i="1" smtClean="0"/>
              <a:t>Telofase II</a:t>
            </a:r>
            <a:r>
              <a:rPr lang="id-ID" smtClean="0"/>
              <a:t/>
            </a:r>
            <a:br>
              <a:rPr lang="id-ID" smtClean="0"/>
            </a:br>
            <a:endParaRPr lang="id-ID" smtClean="0"/>
          </a:p>
        </p:txBody>
      </p:sp>
      <p:sp>
        <p:nvSpPr>
          <p:cNvPr id="40963" name="Content Placeholder 2"/>
          <p:cNvSpPr>
            <a:spLocks noGrp="1"/>
          </p:cNvSpPr>
          <p:nvPr>
            <p:ph idx="1"/>
          </p:nvPr>
        </p:nvSpPr>
        <p:spPr/>
        <p:txBody>
          <a:bodyPr/>
          <a:lstStyle/>
          <a:p>
            <a:r>
              <a:rPr lang="id-ID" smtClean="0"/>
              <a:t>Pada telofase II, kromatid (atau kini disebut kromosom) telah mencapai kutub pembelahan. Hasil total dari tahap ini adalah terbentuk empat inti. Tiap inti mengandung setengah pasang kromosom (haploid) dan satu salinan DNA (1n,1c).</a:t>
            </a:r>
          </a:p>
          <a:p>
            <a:endParaRPr lang="id-ID"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7941" name="Text Box 5"/>
          <p:cNvSpPr txBox="1">
            <a:spLocks noChangeArrowheads="1"/>
          </p:cNvSpPr>
          <p:nvPr/>
        </p:nvSpPr>
        <p:spPr bwMode="auto">
          <a:xfrm>
            <a:off x="228600" y="152400"/>
            <a:ext cx="8915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0" lang="en-US" sz="2800" b="1" dirty="0" err="1">
                <a:solidFill>
                  <a:srgbClr val="FF0000"/>
                </a:solidFill>
              </a:rPr>
              <a:t>Pembelahan</a:t>
            </a:r>
            <a:r>
              <a:rPr kumimoji="0" lang="en-US" sz="2800" b="1" dirty="0">
                <a:solidFill>
                  <a:srgbClr val="FF0000"/>
                </a:solidFill>
              </a:rPr>
              <a:t> Meiosis</a:t>
            </a:r>
          </a:p>
        </p:txBody>
      </p:sp>
      <p:pic>
        <p:nvPicPr>
          <p:cNvPr id="807942" name="Picture 6"/>
          <p:cNvPicPr>
            <a:picLocks noChangeAspect="1" noChangeArrowheads="1"/>
          </p:cNvPicPr>
          <p:nvPr/>
        </p:nvPicPr>
        <p:blipFill>
          <a:blip r:embed="rId2">
            <a:extLst>
              <a:ext uri="{28A0092B-C50C-407E-A947-70E740481C1C}">
                <a14:useLocalDpi xmlns:a14="http://schemas.microsoft.com/office/drawing/2010/main" val="0"/>
              </a:ext>
            </a:extLst>
          </a:blip>
          <a:srcRect l="7001" t="23334" r="3000" b="7333"/>
          <a:stretch>
            <a:fillRect/>
          </a:stretch>
        </p:blipFill>
        <p:spPr bwMode="auto">
          <a:xfrm>
            <a:off x="76200" y="914400"/>
            <a:ext cx="8991600" cy="5195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250611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id-ID" i="1" smtClean="0"/>
              <a:t>Sitokinesis II</a:t>
            </a:r>
            <a:r>
              <a:rPr lang="id-ID" smtClean="0"/>
              <a:t/>
            </a:r>
            <a:br>
              <a:rPr lang="id-ID" smtClean="0"/>
            </a:br>
            <a:endParaRPr lang="id-ID" smtClean="0"/>
          </a:p>
        </p:txBody>
      </p:sp>
      <p:sp>
        <p:nvSpPr>
          <p:cNvPr id="41987" name="Content Placeholder 2"/>
          <p:cNvSpPr>
            <a:spLocks noGrp="1"/>
          </p:cNvSpPr>
          <p:nvPr>
            <p:ph idx="1"/>
          </p:nvPr>
        </p:nvSpPr>
        <p:spPr/>
        <p:txBody>
          <a:bodyPr/>
          <a:lstStyle/>
          <a:p>
            <a:r>
              <a:rPr lang="id-ID" smtClean="0"/>
              <a:t>Pada sitokinesis II tiap inti mulai dipisahkan oleh sekat sel dan akhirnya menghasilkan empat sel kembar haploid.</a:t>
            </a:r>
          </a:p>
          <a:p>
            <a:endParaRPr lang="id-ID"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43000" y="4665"/>
            <a:ext cx="7125669" cy="1107996"/>
          </a:xfrm>
          <a:prstGeom prst="rect">
            <a:avLst/>
          </a:prstGeom>
          <a:noFill/>
        </p:spPr>
        <p:txBody>
          <a:bodyPr wrap="none" rtlCol="0">
            <a:spAutoFit/>
          </a:bodyPr>
          <a:lstStyle/>
          <a:p>
            <a:r>
              <a:rPr lang="nn-NO" sz="2400" dirty="0">
                <a:solidFill>
                  <a:srgbClr val="FF0000"/>
                </a:solidFill>
              </a:rPr>
              <a:t>Tabel </a:t>
            </a:r>
            <a:r>
              <a:rPr lang="nn-NO" sz="2400" dirty="0" smtClean="0">
                <a:solidFill>
                  <a:srgbClr val="FF0000"/>
                </a:solidFill>
              </a:rPr>
              <a:t>Perbedaan </a:t>
            </a:r>
            <a:r>
              <a:rPr lang="nn-NO" sz="2400" dirty="0">
                <a:solidFill>
                  <a:srgbClr val="FF0000"/>
                </a:solidFill>
              </a:rPr>
              <a:t>antara Meiosis I dan Meiosis II</a:t>
            </a:r>
          </a:p>
          <a:p>
            <a:endParaRPr lang="en-US" sz="2400" dirty="0">
              <a:solidFill>
                <a:srgbClr val="FF0000"/>
              </a:solidFill>
            </a:endParaRPr>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539490991"/>
              </p:ext>
            </p:extLst>
          </p:nvPr>
        </p:nvGraphicFramePr>
        <p:xfrm>
          <a:off x="609600" y="703233"/>
          <a:ext cx="8295338" cy="5621367"/>
        </p:xfrm>
        <a:graphic>
          <a:graphicData uri="http://schemas.openxmlformats.org/drawingml/2006/table">
            <a:tbl>
              <a:tblPr/>
              <a:tblGrid>
                <a:gridCol w="4147669"/>
                <a:gridCol w="4147669"/>
              </a:tblGrid>
              <a:tr h="367809">
                <a:tc>
                  <a:txBody>
                    <a:bodyPr/>
                    <a:lstStyle/>
                    <a:p>
                      <a:r>
                        <a:rPr lang="id-ID" sz="1500" b="1" i="1"/>
                        <a:t>Mitosis</a:t>
                      </a:r>
                      <a:endParaRPr lang="id-ID" sz="1500"/>
                    </a:p>
                  </a:txBody>
                  <a:tcPr marL="74274" marR="74274" marT="37137" marB="37137" anchor="ctr">
                    <a:lnL>
                      <a:noFill/>
                    </a:lnL>
                    <a:lnR>
                      <a:noFill/>
                    </a:lnR>
                    <a:lnT>
                      <a:noFill/>
                    </a:lnT>
                    <a:lnB>
                      <a:noFill/>
                    </a:lnB>
                  </a:tcPr>
                </a:tc>
                <a:tc>
                  <a:txBody>
                    <a:bodyPr/>
                    <a:lstStyle/>
                    <a:p>
                      <a:r>
                        <a:rPr lang="id-ID" sz="1500" b="1" i="1"/>
                        <a:t>Meiosis</a:t>
                      </a:r>
                      <a:endParaRPr lang="id-ID" sz="1500"/>
                    </a:p>
                  </a:txBody>
                  <a:tcPr marL="74274" marR="74274" marT="37137" marB="37137" anchor="ctr">
                    <a:lnL>
                      <a:noFill/>
                    </a:lnL>
                    <a:lnR>
                      <a:noFill/>
                    </a:lnR>
                    <a:lnT>
                      <a:noFill/>
                    </a:lnT>
                    <a:lnB>
                      <a:noFill/>
                    </a:lnB>
                  </a:tcPr>
                </a:tc>
              </a:tr>
              <a:tr h="367809">
                <a:tc>
                  <a:txBody>
                    <a:bodyPr/>
                    <a:lstStyle/>
                    <a:p>
                      <a:r>
                        <a:rPr lang="it-IT" sz="1500"/>
                        <a:t>Terjadi pada semua sel tubuh.</a:t>
                      </a:r>
                    </a:p>
                  </a:txBody>
                  <a:tcPr marL="74274" marR="74274" marT="37137" marB="37137" anchor="ctr">
                    <a:lnL>
                      <a:noFill/>
                    </a:lnL>
                    <a:lnR>
                      <a:noFill/>
                    </a:lnR>
                    <a:lnT>
                      <a:noFill/>
                    </a:lnT>
                    <a:lnB>
                      <a:noFill/>
                    </a:lnB>
                  </a:tcPr>
                </a:tc>
                <a:tc>
                  <a:txBody>
                    <a:bodyPr/>
                    <a:lstStyle/>
                    <a:p>
                      <a:r>
                        <a:rPr lang="id-ID" sz="1500"/>
                        <a:t>Terjadi pada sel gonad.</a:t>
                      </a:r>
                    </a:p>
                  </a:txBody>
                  <a:tcPr marL="74274" marR="74274" marT="37137" marB="37137" anchor="ctr">
                    <a:lnL>
                      <a:noFill/>
                    </a:lnL>
                    <a:lnR>
                      <a:noFill/>
                    </a:lnR>
                    <a:lnT>
                      <a:noFill/>
                    </a:lnT>
                    <a:lnB>
                      <a:noFill/>
                    </a:lnB>
                  </a:tcPr>
                </a:tc>
              </a:tr>
              <a:tr h="645420">
                <a:tc>
                  <a:txBody>
                    <a:bodyPr/>
                    <a:lstStyle/>
                    <a:p>
                      <a:r>
                        <a:rPr lang="fi-FI" sz="1500"/>
                        <a:t>Memiliki satu tahapan pembelahan dalam satu siklus.</a:t>
                      </a:r>
                    </a:p>
                  </a:txBody>
                  <a:tcPr marL="74274" marR="74274" marT="37137" marB="37137" anchor="ctr">
                    <a:lnL>
                      <a:noFill/>
                    </a:lnL>
                    <a:lnR>
                      <a:noFill/>
                    </a:lnR>
                    <a:lnT>
                      <a:noFill/>
                    </a:lnT>
                    <a:lnB>
                      <a:noFill/>
                    </a:lnB>
                  </a:tcPr>
                </a:tc>
                <a:tc>
                  <a:txBody>
                    <a:bodyPr/>
                    <a:lstStyle/>
                    <a:p>
                      <a:r>
                        <a:rPr lang="id-ID" sz="1500"/>
                        <a:t>Memiliki dua tahapan pembelahan dalam satu siklus.</a:t>
                      </a:r>
                    </a:p>
                  </a:txBody>
                  <a:tcPr marL="74274" marR="74274" marT="37137" marB="37137" anchor="ctr">
                    <a:lnL>
                      <a:noFill/>
                    </a:lnL>
                    <a:lnR>
                      <a:noFill/>
                    </a:lnR>
                    <a:lnT>
                      <a:noFill/>
                    </a:lnT>
                    <a:lnB>
                      <a:noFill/>
                    </a:lnB>
                  </a:tcPr>
                </a:tc>
              </a:tr>
              <a:tr h="645420">
                <a:tc>
                  <a:txBody>
                    <a:bodyPr/>
                    <a:lstStyle/>
                    <a:p>
                      <a:r>
                        <a:rPr lang="sv-SE" sz="1500"/>
                        <a:t>Tidak memiliki pasangan kromosom homolog.</a:t>
                      </a:r>
                    </a:p>
                  </a:txBody>
                  <a:tcPr marL="74274" marR="74274" marT="37137" marB="37137" anchor="ctr">
                    <a:lnL>
                      <a:noFill/>
                    </a:lnL>
                    <a:lnR>
                      <a:noFill/>
                    </a:lnR>
                    <a:lnT>
                      <a:noFill/>
                    </a:lnT>
                    <a:lnB>
                      <a:noFill/>
                    </a:lnB>
                  </a:tcPr>
                </a:tc>
                <a:tc>
                  <a:txBody>
                    <a:bodyPr/>
                    <a:lstStyle/>
                    <a:p>
                      <a:r>
                        <a:rPr lang="id-ID" sz="1500"/>
                        <a:t>Memiliki pasangan kromosom homolog.</a:t>
                      </a:r>
                    </a:p>
                  </a:txBody>
                  <a:tcPr marL="74274" marR="74274" marT="37137" marB="37137" anchor="ctr">
                    <a:lnL>
                      <a:noFill/>
                    </a:lnL>
                    <a:lnR>
                      <a:noFill/>
                    </a:lnR>
                    <a:lnT>
                      <a:noFill/>
                    </a:lnT>
                    <a:lnB>
                      <a:noFill/>
                    </a:lnB>
                  </a:tcPr>
                </a:tc>
              </a:tr>
              <a:tr h="645420">
                <a:tc>
                  <a:txBody>
                    <a:bodyPr/>
                    <a:lstStyle/>
                    <a:p>
                      <a:r>
                        <a:rPr lang="sv-SE" sz="1500"/>
                        <a:t>Tidak adanya pertukaran segmen kromosom.</a:t>
                      </a:r>
                    </a:p>
                  </a:txBody>
                  <a:tcPr marL="74274" marR="74274" marT="37137" marB="37137" anchor="ctr">
                    <a:lnL>
                      <a:noFill/>
                    </a:lnL>
                    <a:lnR>
                      <a:noFill/>
                    </a:lnR>
                    <a:lnT>
                      <a:noFill/>
                    </a:lnT>
                    <a:lnB>
                      <a:noFill/>
                    </a:lnB>
                  </a:tcPr>
                </a:tc>
                <a:tc>
                  <a:txBody>
                    <a:bodyPr/>
                    <a:lstStyle/>
                    <a:p>
                      <a:r>
                        <a:rPr lang="id-ID" sz="1500"/>
                        <a:t>Adanya pindah silang segmen kromosom.</a:t>
                      </a:r>
                    </a:p>
                  </a:txBody>
                  <a:tcPr marL="74274" marR="74274" marT="37137" marB="37137" anchor="ctr">
                    <a:lnL>
                      <a:noFill/>
                    </a:lnL>
                    <a:lnR>
                      <a:noFill/>
                    </a:lnR>
                    <a:lnT>
                      <a:noFill/>
                    </a:lnT>
                    <a:lnB>
                      <a:noFill/>
                    </a:lnB>
                  </a:tcPr>
                </a:tc>
              </a:tr>
              <a:tr h="367809">
                <a:tc>
                  <a:txBody>
                    <a:bodyPr/>
                    <a:lstStyle/>
                    <a:p>
                      <a:r>
                        <a:rPr lang="id-ID" sz="1500"/>
                        <a:t>Terjadi pada sel romantik.</a:t>
                      </a:r>
                    </a:p>
                  </a:txBody>
                  <a:tcPr marL="74274" marR="74274" marT="37137" marB="37137" anchor="ctr">
                    <a:lnL>
                      <a:noFill/>
                    </a:lnL>
                    <a:lnR>
                      <a:noFill/>
                    </a:lnR>
                    <a:lnT>
                      <a:noFill/>
                    </a:lnT>
                    <a:lnB>
                      <a:noFill/>
                    </a:lnB>
                  </a:tcPr>
                </a:tc>
                <a:tc>
                  <a:txBody>
                    <a:bodyPr/>
                    <a:lstStyle/>
                    <a:p>
                      <a:r>
                        <a:rPr lang="id-ID" sz="1500"/>
                        <a:t>Terjadi pada sel gonad.</a:t>
                      </a:r>
                    </a:p>
                  </a:txBody>
                  <a:tcPr marL="74274" marR="74274" marT="37137" marB="37137" anchor="ctr">
                    <a:lnL>
                      <a:noFill/>
                    </a:lnL>
                    <a:lnR>
                      <a:noFill/>
                    </a:lnR>
                    <a:lnT>
                      <a:noFill/>
                    </a:lnT>
                    <a:lnB>
                      <a:noFill/>
                    </a:lnB>
                  </a:tcPr>
                </a:tc>
              </a:tr>
              <a:tr h="923031">
                <a:tc>
                  <a:txBody>
                    <a:bodyPr/>
                    <a:lstStyle/>
                    <a:p>
                      <a:r>
                        <a:rPr lang="id-ID" sz="1500"/>
                        <a:t>Fase Mitosis terdiri dari profase, metafase, anafase dan telofase.</a:t>
                      </a:r>
                    </a:p>
                  </a:txBody>
                  <a:tcPr marL="74274" marR="74274" marT="37137" marB="37137" anchor="ctr">
                    <a:lnL>
                      <a:noFill/>
                    </a:lnL>
                    <a:lnR>
                      <a:noFill/>
                    </a:lnR>
                    <a:lnT>
                      <a:noFill/>
                    </a:lnT>
                    <a:lnB>
                      <a:noFill/>
                    </a:lnB>
                  </a:tcPr>
                </a:tc>
                <a:tc>
                  <a:txBody>
                    <a:bodyPr/>
                    <a:lstStyle/>
                    <a:p>
                      <a:r>
                        <a:rPr lang="id-ID" sz="1500"/>
                        <a:t>Fase Meiosis terdiri dari profase I dan II, metafase I dan II, anafase I dan II, telofase I dan II.</a:t>
                      </a:r>
                    </a:p>
                  </a:txBody>
                  <a:tcPr marL="74274" marR="74274" marT="37137" marB="37137" anchor="ctr">
                    <a:lnL>
                      <a:noFill/>
                    </a:lnL>
                    <a:lnR>
                      <a:noFill/>
                    </a:lnR>
                    <a:lnT>
                      <a:noFill/>
                    </a:lnT>
                    <a:lnB>
                      <a:noFill/>
                    </a:lnB>
                  </a:tcPr>
                </a:tc>
              </a:tr>
              <a:tr h="645420">
                <a:tc>
                  <a:txBody>
                    <a:bodyPr/>
                    <a:lstStyle/>
                    <a:p>
                      <a:r>
                        <a:rPr lang="id-ID" sz="1500"/>
                        <a:t>Bertujuan untuk masa pertumbuhan.</a:t>
                      </a:r>
                    </a:p>
                  </a:txBody>
                  <a:tcPr marL="74274" marR="74274" marT="37137" marB="37137" anchor="ctr">
                    <a:lnL>
                      <a:noFill/>
                    </a:lnL>
                    <a:lnR>
                      <a:noFill/>
                    </a:lnR>
                    <a:lnT>
                      <a:noFill/>
                    </a:lnT>
                    <a:lnB>
                      <a:noFill/>
                    </a:lnB>
                  </a:tcPr>
                </a:tc>
                <a:tc>
                  <a:txBody>
                    <a:bodyPr/>
                    <a:lstStyle/>
                    <a:p>
                      <a:r>
                        <a:rPr lang="id-ID" sz="1500"/>
                        <a:t>Bertujuan untuk mempertahankan diploid.</a:t>
                      </a:r>
                    </a:p>
                  </a:txBody>
                  <a:tcPr marL="74274" marR="74274" marT="37137" marB="37137" anchor="ctr">
                    <a:lnL>
                      <a:noFill/>
                    </a:lnL>
                    <a:lnR>
                      <a:noFill/>
                    </a:lnR>
                    <a:lnT>
                      <a:noFill/>
                    </a:lnT>
                    <a:lnB>
                      <a:noFill/>
                    </a:lnB>
                  </a:tcPr>
                </a:tc>
              </a:tr>
              <a:tr h="367809">
                <a:tc>
                  <a:txBody>
                    <a:bodyPr/>
                    <a:lstStyle/>
                    <a:p>
                      <a:r>
                        <a:rPr lang="id-ID" sz="1500"/>
                        <a:t>Sel anak bersifat diploid atau 2n.</a:t>
                      </a:r>
                    </a:p>
                  </a:txBody>
                  <a:tcPr marL="74274" marR="74274" marT="37137" marB="37137" anchor="ctr">
                    <a:lnL>
                      <a:noFill/>
                    </a:lnL>
                    <a:lnR>
                      <a:noFill/>
                    </a:lnR>
                    <a:lnT>
                      <a:noFill/>
                    </a:lnT>
                    <a:lnB>
                      <a:noFill/>
                    </a:lnB>
                  </a:tcPr>
                </a:tc>
                <a:tc>
                  <a:txBody>
                    <a:bodyPr/>
                    <a:lstStyle/>
                    <a:p>
                      <a:r>
                        <a:rPr lang="id-ID" sz="1500"/>
                        <a:t>Sel anak bersifat haploid atau n.</a:t>
                      </a:r>
                    </a:p>
                  </a:txBody>
                  <a:tcPr marL="74274" marR="74274" marT="37137" marB="37137" anchor="ctr">
                    <a:lnL>
                      <a:noFill/>
                    </a:lnL>
                    <a:lnR>
                      <a:noFill/>
                    </a:lnR>
                    <a:lnT>
                      <a:noFill/>
                    </a:lnT>
                    <a:lnB>
                      <a:noFill/>
                    </a:lnB>
                  </a:tcPr>
                </a:tc>
              </a:tr>
              <a:tr h="645420">
                <a:tc>
                  <a:txBody>
                    <a:bodyPr/>
                    <a:lstStyle/>
                    <a:p>
                      <a:r>
                        <a:rPr lang="sv-SE" sz="1500"/>
                        <a:t>Setiap pembelahan satu sel akan menghasilkan dua sel baru.</a:t>
                      </a:r>
                    </a:p>
                  </a:txBody>
                  <a:tcPr marL="74274" marR="74274" marT="37137" marB="37137" anchor="ctr">
                    <a:lnL>
                      <a:noFill/>
                    </a:lnL>
                    <a:lnR>
                      <a:noFill/>
                    </a:lnR>
                    <a:lnT>
                      <a:noFill/>
                    </a:lnT>
                    <a:lnB>
                      <a:noFill/>
                    </a:lnB>
                  </a:tcPr>
                </a:tc>
                <a:tc>
                  <a:txBody>
                    <a:bodyPr/>
                    <a:lstStyle/>
                    <a:p>
                      <a:r>
                        <a:rPr lang="sv-SE" sz="1500" dirty="0"/>
                        <a:t>Setiap pembelahan satu sel akan menghasilkan empat sel baru.</a:t>
                      </a:r>
                    </a:p>
                  </a:txBody>
                  <a:tcPr marL="74274" marR="74274" marT="37137" marB="37137" anchor="ctr">
                    <a:lnL>
                      <a:noFill/>
                    </a:lnL>
                    <a:lnR>
                      <a:noFill/>
                    </a:lnR>
                    <a:lnT>
                      <a:noFill/>
                    </a:lnT>
                    <a:lnB>
                      <a:noFill/>
                    </a:lnB>
                  </a:tcPr>
                </a:tc>
              </a:tr>
            </a:tbl>
          </a:graphicData>
        </a:graphic>
      </p:graphicFrame>
    </p:spTree>
    <p:extLst>
      <p:ext uri="{BB962C8B-B14F-4D97-AF65-F5344CB8AC3E}">
        <p14:creationId xmlns:p14="http://schemas.microsoft.com/office/powerpoint/2010/main" val="164773273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4"/>
          <p:cNvSpPr txBox="1">
            <a:spLocks noChangeArrowheads="1"/>
          </p:cNvSpPr>
          <p:nvPr/>
        </p:nvSpPr>
        <p:spPr bwMode="auto">
          <a:xfrm>
            <a:off x="2209800" y="457200"/>
            <a:ext cx="5181600" cy="1066800"/>
          </a:xfrm>
          <a:prstGeom prst="rect">
            <a:avLst/>
          </a:prstGeom>
          <a:noFill/>
          <a:ln w="9525">
            <a:noFill/>
            <a:miter lim="800000"/>
            <a:headEnd/>
            <a:tailEnd/>
          </a:ln>
        </p:spPr>
        <p:txBody>
          <a:bodyPr>
            <a:spAutoFit/>
          </a:bodyPr>
          <a:lstStyle/>
          <a:p>
            <a:pPr algn="ctr">
              <a:spcBef>
                <a:spcPct val="50000"/>
              </a:spcBef>
            </a:pPr>
            <a:r>
              <a:rPr lang="en-US" sz="3200">
                <a:solidFill>
                  <a:srgbClr val="FF66FF"/>
                </a:solidFill>
              </a:rPr>
              <a:t>PEMBELAHAN MEIOSIS</a:t>
            </a:r>
            <a:r>
              <a:rPr lang="id-ID" sz="3200">
                <a:solidFill>
                  <a:srgbClr val="FF66FF"/>
                </a:solidFill>
              </a:rPr>
              <a:t> I</a:t>
            </a:r>
            <a:r>
              <a:rPr lang="en-US" sz="3200">
                <a:solidFill>
                  <a:srgbClr val="FF66FF"/>
                </a:solidFill>
              </a:rPr>
              <a:t>       </a:t>
            </a:r>
            <a:r>
              <a:rPr lang="en-US" sz="3200">
                <a:solidFill>
                  <a:srgbClr val="3333FF"/>
                </a:solidFill>
              </a:rPr>
              <a:t>(terjadi pada sel gamet)</a:t>
            </a:r>
          </a:p>
        </p:txBody>
      </p:sp>
      <p:pic>
        <p:nvPicPr>
          <p:cNvPr id="43011" name="Picture 6" descr="Gb4"/>
          <p:cNvPicPr>
            <a:picLocks noChangeAspect="1" noChangeArrowheads="1"/>
          </p:cNvPicPr>
          <p:nvPr/>
        </p:nvPicPr>
        <p:blipFill>
          <a:blip r:embed="rId2"/>
          <a:srcRect l="11115" r="17879" b="73264"/>
          <a:stretch>
            <a:fillRect/>
          </a:stretch>
        </p:blipFill>
        <p:spPr bwMode="auto">
          <a:xfrm>
            <a:off x="685800" y="1550988"/>
            <a:ext cx="1938338" cy="1878012"/>
          </a:xfrm>
          <a:prstGeom prst="rect">
            <a:avLst/>
          </a:prstGeom>
          <a:noFill/>
          <a:ln w="9525">
            <a:noFill/>
            <a:miter lim="800000"/>
            <a:headEnd/>
            <a:tailEnd/>
          </a:ln>
        </p:spPr>
      </p:pic>
      <p:pic>
        <p:nvPicPr>
          <p:cNvPr id="43012" name="Picture 7" descr="Gb4"/>
          <p:cNvPicPr>
            <a:picLocks noChangeAspect="1" noChangeArrowheads="1"/>
          </p:cNvPicPr>
          <p:nvPr/>
        </p:nvPicPr>
        <p:blipFill>
          <a:blip r:embed="rId2"/>
          <a:srcRect l="11115" t="29306" r="17879" b="44897"/>
          <a:stretch>
            <a:fillRect/>
          </a:stretch>
        </p:blipFill>
        <p:spPr bwMode="auto">
          <a:xfrm>
            <a:off x="4191000" y="1558925"/>
            <a:ext cx="2001838" cy="1870075"/>
          </a:xfrm>
          <a:prstGeom prst="rect">
            <a:avLst/>
          </a:prstGeom>
          <a:noFill/>
          <a:ln w="9525">
            <a:noFill/>
            <a:miter lim="800000"/>
            <a:headEnd/>
            <a:tailEnd/>
          </a:ln>
        </p:spPr>
      </p:pic>
      <p:pic>
        <p:nvPicPr>
          <p:cNvPr id="43013" name="Picture 8" descr="Gb4"/>
          <p:cNvPicPr>
            <a:picLocks noChangeAspect="1" noChangeArrowheads="1"/>
          </p:cNvPicPr>
          <p:nvPr/>
        </p:nvPicPr>
        <p:blipFill>
          <a:blip r:embed="rId2"/>
          <a:srcRect l="2415" t="56920" r="11115" b="22356"/>
          <a:stretch>
            <a:fillRect/>
          </a:stretch>
        </p:blipFill>
        <p:spPr bwMode="auto">
          <a:xfrm>
            <a:off x="5791200" y="3962400"/>
            <a:ext cx="2614613" cy="1611313"/>
          </a:xfrm>
          <a:prstGeom prst="rect">
            <a:avLst/>
          </a:prstGeom>
          <a:noFill/>
          <a:ln w="9525">
            <a:noFill/>
            <a:miter lim="800000"/>
            <a:headEnd/>
            <a:tailEnd/>
          </a:ln>
        </p:spPr>
      </p:pic>
      <p:pic>
        <p:nvPicPr>
          <p:cNvPr id="43014" name="Picture 9" descr="Gb4"/>
          <p:cNvPicPr>
            <a:picLocks noChangeAspect="1" noChangeArrowheads="1"/>
          </p:cNvPicPr>
          <p:nvPr/>
        </p:nvPicPr>
        <p:blipFill>
          <a:blip r:embed="rId2"/>
          <a:srcRect t="80215" r="6766" b="-940"/>
          <a:stretch>
            <a:fillRect/>
          </a:stretch>
        </p:blipFill>
        <p:spPr bwMode="auto">
          <a:xfrm>
            <a:off x="1219200" y="4038600"/>
            <a:ext cx="2816225" cy="1609725"/>
          </a:xfrm>
          <a:prstGeom prst="rect">
            <a:avLst/>
          </a:prstGeom>
          <a:noFill/>
          <a:ln w="9525">
            <a:noFill/>
            <a:miter lim="800000"/>
            <a:headEnd/>
            <a:tailEnd/>
          </a:ln>
        </p:spPr>
      </p:pic>
      <p:sp>
        <p:nvSpPr>
          <p:cNvPr id="43015" name="Text Box 10"/>
          <p:cNvSpPr txBox="1">
            <a:spLocks noChangeArrowheads="1"/>
          </p:cNvSpPr>
          <p:nvPr/>
        </p:nvSpPr>
        <p:spPr bwMode="auto">
          <a:xfrm>
            <a:off x="304800" y="1143000"/>
            <a:ext cx="2286000" cy="457200"/>
          </a:xfrm>
          <a:prstGeom prst="rect">
            <a:avLst/>
          </a:prstGeom>
          <a:noFill/>
          <a:ln w="9525">
            <a:noFill/>
            <a:miter lim="800000"/>
            <a:headEnd/>
            <a:tailEnd/>
          </a:ln>
        </p:spPr>
        <p:txBody>
          <a:bodyPr>
            <a:spAutoFit/>
          </a:bodyPr>
          <a:lstStyle/>
          <a:p>
            <a:pPr>
              <a:spcBef>
                <a:spcPct val="50000"/>
              </a:spcBef>
            </a:pPr>
            <a:r>
              <a:rPr lang="en-US" sz="2400">
                <a:solidFill>
                  <a:srgbClr val="3333FF"/>
                </a:solidFill>
              </a:rPr>
              <a:t>Meiosis I</a:t>
            </a:r>
          </a:p>
        </p:txBody>
      </p:sp>
      <p:sp>
        <p:nvSpPr>
          <p:cNvPr id="43016" name="AutoShape 11"/>
          <p:cNvSpPr>
            <a:spLocks noChangeArrowheads="1"/>
          </p:cNvSpPr>
          <p:nvPr/>
        </p:nvSpPr>
        <p:spPr bwMode="auto">
          <a:xfrm>
            <a:off x="3200400" y="2362200"/>
            <a:ext cx="381000" cy="457200"/>
          </a:xfrm>
          <a:prstGeom prst="rightArrow">
            <a:avLst>
              <a:gd name="adj1" fmla="val 50000"/>
              <a:gd name="adj2" fmla="val 25000"/>
            </a:avLst>
          </a:prstGeom>
          <a:solidFill>
            <a:schemeClr val="tx1"/>
          </a:solidFill>
          <a:ln w="9525">
            <a:solidFill>
              <a:schemeClr val="tx1"/>
            </a:solidFill>
            <a:miter lim="800000"/>
            <a:headEnd/>
            <a:tailEnd/>
          </a:ln>
        </p:spPr>
        <p:txBody>
          <a:bodyPr wrap="none" anchor="ctr"/>
          <a:lstStyle/>
          <a:p>
            <a:endParaRPr lang="id-ID"/>
          </a:p>
        </p:txBody>
      </p:sp>
      <p:sp>
        <p:nvSpPr>
          <p:cNvPr id="43017" name="AutoShape 12"/>
          <p:cNvSpPr>
            <a:spLocks noChangeArrowheads="1"/>
          </p:cNvSpPr>
          <p:nvPr/>
        </p:nvSpPr>
        <p:spPr bwMode="auto">
          <a:xfrm rot="10679848">
            <a:off x="4648200" y="4495800"/>
            <a:ext cx="381000" cy="457200"/>
          </a:xfrm>
          <a:prstGeom prst="rightArrow">
            <a:avLst>
              <a:gd name="adj1" fmla="val 50000"/>
              <a:gd name="adj2" fmla="val 25000"/>
            </a:avLst>
          </a:prstGeom>
          <a:solidFill>
            <a:schemeClr val="tx1"/>
          </a:solidFill>
          <a:ln w="9525">
            <a:solidFill>
              <a:schemeClr val="tx1"/>
            </a:solidFill>
            <a:miter lim="800000"/>
            <a:headEnd/>
            <a:tailEnd/>
          </a:ln>
        </p:spPr>
        <p:txBody>
          <a:bodyPr wrap="none" anchor="ctr"/>
          <a:lstStyle/>
          <a:p>
            <a:endParaRPr lang="id-ID"/>
          </a:p>
        </p:txBody>
      </p:sp>
      <p:sp>
        <p:nvSpPr>
          <p:cNvPr id="43018" name="AutoShape 13"/>
          <p:cNvSpPr>
            <a:spLocks noChangeArrowheads="1"/>
          </p:cNvSpPr>
          <p:nvPr/>
        </p:nvSpPr>
        <p:spPr bwMode="auto">
          <a:xfrm rot="5845529">
            <a:off x="6667500" y="2781300"/>
            <a:ext cx="457200" cy="5334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tx1"/>
          </a:solidFill>
          <a:ln w="9525">
            <a:solidFill>
              <a:schemeClr val="tx1"/>
            </a:solidFill>
            <a:miter lim="800000"/>
            <a:headEnd/>
            <a:tailEnd/>
          </a:ln>
        </p:spPr>
        <p:txBody>
          <a:bodyPr wrap="none" anchor="ctr"/>
          <a:lstStyle/>
          <a:p>
            <a:endParaRPr lang="id-ID"/>
          </a:p>
        </p:txBody>
      </p:sp>
      <p:sp>
        <p:nvSpPr>
          <p:cNvPr id="43019" name="Text Box 14"/>
          <p:cNvSpPr txBox="1">
            <a:spLocks noChangeArrowheads="1"/>
          </p:cNvSpPr>
          <p:nvPr/>
        </p:nvSpPr>
        <p:spPr bwMode="auto">
          <a:xfrm>
            <a:off x="762000" y="3352800"/>
            <a:ext cx="1600200" cy="366713"/>
          </a:xfrm>
          <a:prstGeom prst="rect">
            <a:avLst/>
          </a:prstGeom>
          <a:noFill/>
          <a:ln w="9525">
            <a:noFill/>
            <a:miter lim="800000"/>
            <a:headEnd/>
            <a:tailEnd/>
          </a:ln>
        </p:spPr>
        <p:txBody>
          <a:bodyPr>
            <a:spAutoFit/>
          </a:bodyPr>
          <a:lstStyle/>
          <a:p>
            <a:pPr algn="ctr">
              <a:spcBef>
                <a:spcPct val="50000"/>
              </a:spcBef>
            </a:pPr>
            <a:r>
              <a:rPr lang="en-US"/>
              <a:t>Profase I</a:t>
            </a:r>
          </a:p>
        </p:txBody>
      </p:sp>
      <p:sp>
        <p:nvSpPr>
          <p:cNvPr id="43020" name="Text Box 15"/>
          <p:cNvSpPr txBox="1">
            <a:spLocks noChangeArrowheads="1"/>
          </p:cNvSpPr>
          <p:nvPr/>
        </p:nvSpPr>
        <p:spPr bwMode="auto">
          <a:xfrm>
            <a:off x="1981200" y="5486400"/>
            <a:ext cx="1600200" cy="366713"/>
          </a:xfrm>
          <a:prstGeom prst="rect">
            <a:avLst/>
          </a:prstGeom>
          <a:noFill/>
          <a:ln w="9525">
            <a:noFill/>
            <a:miter lim="800000"/>
            <a:headEnd/>
            <a:tailEnd/>
          </a:ln>
        </p:spPr>
        <p:txBody>
          <a:bodyPr>
            <a:spAutoFit/>
          </a:bodyPr>
          <a:lstStyle/>
          <a:p>
            <a:pPr algn="ctr">
              <a:spcBef>
                <a:spcPct val="50000"/>
              </a:spcBef>
            </a:pPr>
            <a:r>
              <a:rPr lang="en-US"/>
              <a:t>Telofase I</a:t>
            </a:r>
          </a:p>
        </p:txBody>
      </p:sp>
      <p:sp>
        <p:nvSpPr>
          <p:cNvPr id="43021" name="Text Box 16"/>
          <p:cNvSpPr txBox="1">
            <a:spLocks noChangeArrowheads="1"/>
          </p:cNvSpPr>
          <p:nvPr/>
        </p:nvSpPr>
        <p:spPr bwMode="auto">
          <a:xfrm>
            <a:off x="6248400" y="5486400"/>
            <a:ext cx="1600200" cy="366713"/>
          </a:xfrm>
          <a:prstGeom prst="rect">
            <a:avLst/>
          </a:prstGeom>
          <a:noFill/>
          <a:ln w="9525">
            <a:noFill/>
            <a:miter lim="800000"/>
            <a:headEnd/>
            <a:tailEnd/>
          </a:ln>
        </p:spPr>
        <p:txBody>
          <a:bodyPr>
            <a:spAutoFit/>
          </a:bodyPr>
          <a:lstStyle/>
          <a:p>
            <a:pPr algn="ctr">
              <a:spcBef>
                <a:spcPct val="50000"/>
              </a:spcBef>
            </a:pPr>
            <a:r>
              <a:rPr lang="en-US"/>
              <a:t>Anafase I</a:t>
            </a:r>
          </a:p>
        </p:txBody>
      </p:sp>
      <p:sp>
        <p:nvSpPr>
          <p:cNvPr id="43022" name="Text Box 17"/>
          <p:cNvSpPr txBox="1">
            <a:spLocks noChangeArrowheads="1"/>
          </p:cNvSpPr>
          <p:nvPr/>
        </p:nvSpPr>
        <p:spPr bwMode="auto">
          <a:xfrm>
            <a:off x="4419600" y="3352800"/>
            <a:ext cx="1600200" cy="366713"/>
          </a:xfrm>
          <a:prstGeom prst="rect">
            <a:avLst/>
          </a:prstGeom>
          <a:noFill/>
          <a:ln w="9525">
            <a:noFill/>
            <a:miter lim="800000"/>
            <a:headEnd/>
            <a:tailEnd/>
          </a:ln>
        </p:spPr>
        <p:txBody>
          <a:bodyPr>
            <a:spAutoFit/>
          </a:bodyPr>
          <a:lstStyle/>
          <a:p>
            <a:pPr algn="ctr">
              <a:spcBef>
                <a:spcPct val="50000"/>
              </a:spcBef>
            </a:pPr>
            <a:r>
              <a:rPr lang="en-US"/>
              <a:t>Metafase I</a:t>
            </a:r>
          </a:p>
        </p:txBody>
      </p:sp>
      <p:sp>
        <p:nvSpPr>
          <p:cNvPr id="43023" name="Text Box 19"/>
          <p:cNvSpPr txBox="1">
            <a:spLocks noChangeArrowheads="1"/>
          </p:cNvSpPr>
          <p:nvPr/>
        </p:nvSpPr>
        <p:spPr bwMode="auto">
          <a:xfrm>
            <a:off x="76200" y="76200"/>
            <a:ext cx="2286000" cy="304800"/>
          </a:xfrm>
          <a:prstGeom prst="rect">
            <a:avLst/>
          </a:prstGeom>
          <a:noFill/>
          <a:ln w="9525">
            <a:noFill/>
            <a:miter lim="800000"/>
            <a:headEnd/>
            <a:tailEnd/>
          </a:ln>
        </p:spPr>
        <p:txBody>
          <a:bodyPr>
            <a:spAutoFit/>
          </a:bodyPr>
          <a:lstStyle/>
          <a:p>
            <a:pPr algn="ctr">
              <a:spcBef>
                <a:spcPct val="50000"/>
              </a:spcBef>
            </a:pPr>
            <a:r>
              <a:rPr lang="en-US" sz="1400" b="1">
                <a:solidFill>
                  <a:schemeClr val="accent2"/>
                </a:solidFill>
              </a:rPr>
              <a:t>Bab 4 Pembelahan Sel</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277813"/>
            <a:ext cx="8229600" cy="712787"/>
          </a:xfrm>
        </p:spPr>
        <p:txBody>
          <a:bodyPr/>
          <a:lstStyle/>
          <a:p>
            <a:pPr eaLnBrk="1" hangingPunct="1"/>
            <a:r>
              <a:rPr lang="en-US" sz="3800" smtClean="0"/>
              <a:t>MEIOSIS (pembelahan sel gamet).</a:t>
            </a:r>
          </a:p>
        </p:txBody>
      </p:sp>
      <p:sp>
        <p:nvSpPr>
          <p:cNvPr id="44035" name="Rectangle 3"/>
          <p:cNvSpPr>
            <a:spLocks noGrp="1" noChangeArrowheads="1"/>
          </p:cNvSpPr>
          <p:nvPr>
            <p:ph type="body" idx="1"/>
          </p:nvPr>
        </p:nvSpPr>
        <p:spPr>
          <a:xfrm>
            <a:off x="381000" y="1143000"/>
            <a:ext cx="8229600" cy="5334000"/>
          </a:xfrm>
        </p:spPr>
        <p:txBody>
          <a:bodyPr/>
          <a:lstStyle/>
          <a:p>
            <a:pPr eaLnBrk="1" hangingPunct="1"/>
            <a:r>
              <a:rPr lang="en-US" smtClean="0"/>
              <a:t>Meiosis I</a:t>
            </a:r>
          </a:p>
        </p:txBody>
      </p:sp>
      <p:pic>
        <p:nvPicPr>
          <p:cNvPr id="44036" name="Picture 5" descr="Metaphase I"/>
          <p:cNvPicPr>
            <a:picLocks noChangeAspect="1" noChangeArrowheads="1"/>
          </p:cNvPicPr>
          <p:nvPr/>
        </p:nvPicPr>
        <p:blipFill>
          <a:blip r:embed="rId2"/>
          <a:srcRect/>
          <a:stretch>
            <a:fillRect/>
          </a:stretch>
        </p:blipFill>
        <p:spPr bwMode="auto">
          <a:xfrm>
            <a:off x="6324600" y="1443038"/>
            <a:ext cx="1905000" cy="1778000"/>
          </a:xfrm>
          <a:prstGeom prst="rect">
            <a:avLst/>
          </a:prstGeom>
          <a:noFill/>
          <a:ln w="9525">
            <a:noFill/>
            <a:miter lim="800000"/>
            <a:headEnd/>
            <a:tailEnd/>
          </a:ln>
        </p:spPr>
      </p:pic>
      <p:pic>
        <p:nvPicPr>
          <p:cNvPr id="44037" name="Picture 7" descr="Anaphase I"/>
          <p:cNvPicPr>
            <a:picLocks noChangeAspect="1" noChangeArrowheads="1"/>
          </p:cNvPicPr>
          <p:nvPr/>
        </p:nvPicPr>
        <p:blipFill>
          <a:blip r:embed="rId3"/>
          <a:srcRect/>
          <a:stretch>
            <a:fillRect/>
          </a:stretch>
        </p:blipFill>
        <p:spPr bwMode="auto">
          <a:xfrm>
            <a:off x="1066800" y="3886200"/>
            <a:ext cx="1828800" cy="1708150"/>
          </a:xfrm>
          <a:prstGeom prst="rect">
            <a:avLst/>
          </a:prstGeom>
          <a:noFill/>
          <a:ln w="9525">
            <a:noFill/>
            <a:miter lim="800000"/>
            <a:headEnd/>
            <a:tailEnd/>
          </a:ln>
        </p:spPr>
      </p:pic>
      <p:sp>
        <p:nvSpPr>
          <p:cNvPr id="44038" name="Rectangle 8"/>
          <p:cNvSpPr>
            <a:spLocks noChangeArrowheads="1"/>
          </p:cNvSpPr>
          <p:nvPr/>
        </p:nvSpPr>
        <p:spPr bwMode="auto">
          <a:xfrm>
            <a:off x="3581400" y="3505200"/>
            <a:ext cx="1828800" cy="381000"/>
          </a:xfrm>
          <a:prstGeom prst="rect">
            <a:avLst/>
          </a:prstGeom>
          <a:solidFill>
            <a:schemeClr val="accent1"/>
          </a:solidFill>
          <a:ln w="9525">
            <a:solidFill>
              <a:schemeClr val="tx1"/>
            </a:solidFill>
            <a:miter lim="800000"/>
            <a:headEnd/>
            <a:tailEnd/>
          </a:ln>
        </p:spPr>
        <p:txBody>
          <a:bodyPr wrap="none" anchor="ctr"/>
          <a:lstStyle/>
          <a:p>
            <a:pPr algn="ctr"/>
            <a:r>
              <a:rPr lang="en-US"/>
              <a:t>Prometafase I</a:t>
            </a:r>
          </a:p>
        </p:txBody>
      </p:sp>
      <p:sp>
        <p:nvSpPr>
          <p:cNvPr id="44039" name="Rectangle 9"/>
          <p:cNvSpPr>
            <a:spLocks noChangeArrowheads="1"/>
          </p:cNvSpPr>
          <p:nvPr/>
        </p:nvSpPr>
        <p:spPr bwMode="auto">
          <a:xfrm>
            <a:off x="990600" y="5715000"/>
            <a:ext cx="1905000" cy="457200"/>
          </a:xfrm>
          <a:prstGeom prst="rect">
            <a:avLst/>
          </a:prstGeom>
          <a:solidFill>
            <a:schemeClr val="accent1"/>
          </a:solidFill>
          <a:ln w="9525">
            <a:solidFill>
              <a:schemeClr val="tx1"/>
            </a:solidFill>
            <a:miter lim="800000"/>
            <a:headEnd/>
            <a:tailEnd/>
          </a:ln>
        </p:spPr>
        <p:txBody>
          <a:bodyPr wrap="none" anchor="ctr"/>
          <a:lstStyle/>
          <a:p>
            <a:pPr algn="ctr"/>
            <a:r>
              <a:rPr lang="en-US"/>
              <a:t>Anafase I</a:t>
            </a:r>
          </a:p>
        </p:txBody>
      </p:sp>
      <p:pic>
        <p:nvPicPr>
          <p:cNvPr id="44040" name="Picture 11" descr="Prophase I"/>
          <p:cNvPicPr>
            <a:picLocks noChangeAspect="1" noChangeArrowheads="1"/>
          </p:cNvPicPr>
          <p:nvPr/>
        </p:nvPicPr>
        <p:blipFill>
          <a:blip r:embed="rId4"/>
          <a:srcRect/>
          <a:stretch>
            <a:fillRect/>
          </a:stretch>
        </p:blipFill>
        <p:spPr bwMode="auto">
          <a:xfrm>
            <a:off x="1066800" y="1644650"/>
            <a:ext cx="1828800" cy="1708150"/>
          </a:xfrm>
          <a:prstGeom prst="rect">
            <a:avLst/>
          </a:prstGeom>
          <a:noFill/>
          <a:ln w="9525">
            <a:noFill/>
            <a:miter lim="800000"/>
            <a:headEnd/>
            <a:tailEnd/>
          </a:ln>
        </p:spPr>
      </p:pic>
      <p:pic>
        <p:nvPicPr>
          <p:cNvPr id="44041" name="Picture 13" descr="Telophase I"/>
          <p:cNvPicPr>
            <a:picLocks noChangeAspect="1" noChangeArrowheads="1"/>
          </p:cNvPicPr>
          <p:nvPr/>
        </p:nvPicPr>
        <p:blipFill>
          <a:blip r:embed="rId5"/>
          <a:srcRect/>
          <a:stretch>
            <a:fillRect/>
          </a:stretch>
        </p:blipFill>
        <p:spPr bwMode="auto">
          <a:xfrm>
            <a:off x="3581400" y="4025900"/>
            <a:ext cx="1905000" cy="1635125"/>
          </a:xfrm>
          <a:prstGeom prst="rect">
            <a:avLst/>
          </a:prstGeom>
          <a:noFill/>
          <a:ln w="9525">
            <a:noFill/>
            <a:miter lim="800000"/>
            <a:headEnd/>
            <a:tailEnd/>
          </a:ln>
        </p:spPr>
      </p:pic>
      <p:pic>
        <p:nvPicPr>
          <p:cNvPr id="44042" name="Picture 15" descr="Cytokinesis"/>
          <p:cNvPicPr>
            <a:picLocks noChangeAspect="1" noChangeArrowheads="1"/>
          </p:cNvPicPr>
          <p:nvPr/>
        </p:nvPicPr>
        <p:blipFill>
          <a:blip r:embed="rId6"/>
          <a:srcRect/>
          <a:stretch>
            <a:fillRect/>
          </a:stretch>
        </p:blipFill>
        <p:spPr bwMode="auto">
          <a:xfrm>
            <a:off x="6324600" y="3810000"/>
            <a:ext cx="1905000" cy="1778000"/>
          </a:xfrm>
          <a:prstGeom prst="rect">
            <a:avLst/>
          </a:prstGeom>
          <a:noFill/>
          <a:ln w="9525">
            <a:noFill/>
            <a:miter lim="800000"/>
            <a:headEnd/>
            <a:tailEnd/>
          </a:ln>
        </p:spPr>
      </p:pic>
      <p:sp>
        <p:nvSpPr>
          <p:cNvPr id="44043" name="Rectangle 17"/>
          <p:cNvSpPr>
            <a:spLocks noChangeArrowheads="1"/>
          </p:cNvSpPr>
          <p:nvPr/>
        </p:nvSpPr>
        <p:spPr bwMode="auto">
          <a:xfrm>
            <a:off x="3581400" y="5715000"/>
            <a:ext cx="1905000" cy="457200"/>
          </a:xfrm>
          <a:prstGeom prst="rect">
            <a:avLst/>
          </a:prstGeom>
          <a:solidFill>
            <a:schemeClr val="accent1"/>
          </a:solidFill>
          <a:ln w="9525">
            <a:solidFill>
              <a:schemeClr val="tx1"/>
            </a:solidFill>
            <a:miter lim="800000"/>
            <a:headEnd/>
            <a:tailEnd/>
          </a:ln>
        </p:spPr>
        <p:txBody>
          <a:bodyPr wrap="none" anchor="ctr"/>
          <a:lstStyle/>
          <a:p>
            <a:pPr algn="ctr"/>
            <a:r>
              <a:rPr lang="en-US"/>
              <a:t>Telofase I</a:t>
            </a:r>
          </a:p>
        </p:txBody>
      </p:sp>
      <p:sp>
        <p:nvSpPr>
          <p:cNvPr id="44044" name="Rectangle 18"/>
          <p:cNvSpPr>
            <a:spLocks noChangeArrowheads="1"/>
          </p:cNvSpPr>
          <p:nvPr/>
        </p:nvSpPr>
        <p:spPr bwMode="auto">
          <a:xfrm>
            <a:off x="6400800" y="5715000"/>
            <a:ext cx="1828800" cy="457200"/>
          </a:xfrm>
          <a:prstGeom prst="rect">
            <a:avLst/>
          </a:prstGeom>
          <a:solidFill>
            <a:schemeClr val="accent1"/>
          </a:solidFill>
          <a:ln w="9525">
            <a:solidFill>
              <a:schemeClr val="tx1"/>
            </a:solidFill>
            <a:miter lim="800000"/>
            <a:headEnd/>
            <a:tailEnd/>
          </a:ln>
        </p:spPr>
        <p:txBody>
          <a:bodyPr wrap="none" anchor="ctr"/>
          <a:lstStyle/>
          <a:p>
            <a:pPr algn="ctr"/>
            <a:r>
              <a:rPr lang="en-US"/>
              <a:t>Sitokinesis I</a:t>
            </a:r>
          </a:p>
        </p:txBody>
      </p:sp>
      <p:sp>
        <p:nvSpPr>
          <p:cNvPr id="44045" name="Rectangle 19"/>
          <p:cNvSpPr>
            <a:spLocks noChangeArrowheads="1"/>
          </p:cNvSpPr>
          <p:nvPr/>
        </p:nvSpPr>
        <p:spPr bwMode="auto">
          <a:xfrm>
            <a:off x="1066800" y="3429000"/>
            <a:ext cx="1752600" cy="381000"/>
          </a:xfrm>
          <a:prstGeom prst="rect">
            <a:avLst/>
          </a:prstGeom>
          <a:solidFill>
            <a:schemeClr val="accent1"/>
          </a:solidFill>
          <a:ln w="9525">
            <a:solidFill>
              <a:schemeClr val="tx1"/>
            </a:solidFill>
            <a:miter lim="800000"/>
            <a:headEnd/>
            <a:tailEnd/>
          </a:ln>
        </p:spPr>
        <p:txBody>
          <a:bodyPr wrap="none" anchor="ctr"/>
          <a:lstStyle/>
          <a:p>
            <a:pPr algn="ctr"/>
            <a:r>
              <a:rPr lang="en-US"/>
              <a:t>Profase I</a:t>
            </a:r>
          </a:p>
        </p:txBody>
      </p:sp>
      <p:pic>
        <p:nvPicPr>
          <p:cNvPr id="44046" name="Picture 21" descr="Prometaphase I"/>
          <p:cNvPicPr>
            <a:picLocks noChangeAspect="1" noChangeArrowheads="1"/>
          </p:cNvPicPr>
          <p:nvPr/>
        </p:nvPicPr>
        <p:blipFill>
          <a:blip r:embed="rId7"/>
          <a:srcRect/>
          <a:stretch>
            <a:fillRect/>
          </a:stretch>
        </p:blipFill>
        <p:spPr bwMode="auto">
          <a:xfrm>
            <a:off x="3502025" y="1573213"/>
            <a:ext cx="1933575" cy="1804987"/>
          </a:xfrm>
          <a:prstGeom prst="rect">
            <a:avLst/>
          </a:prstGeom>
          <a:noFill/>
          <a:ln w="9525">
            <a:noFill/>
            <a:miter lim="800000"/>
            <a:headEnd/>
            <a:tailEnd/>
          </a:ln>
        </p:spPr>
      </p:pic>
      <p:sp>
        <p:nvSpPr>
          <p:cNvPr id="44047" name="Rectangle 22"/>
          <p:cNvSpPr>
            <a:spLocks noChangeArrowheads="1"/>
          </p:cNvSpPr>
          <p:nvPr/>
        </p:nvSpPr>
        <p:spPr bwMode="auto">
          <a:xfrm>
            <a:off x="6375400" y="3276600"/>
            <a:ext cx="1828800" cy="457200"/>
          </a:xfrm>
          <a:prstGeom prst="rect">
            <a:avLst/>
          </a:prstGeom>
          <a:solidFill>
            <a:schemeClr val="accent1"/>
          </a:solidFill>
          <a:ln w="9525">
            <a:solidFill>
              <a:schemeClr val="tx1"/>
            </a:solidFill>
            <a:miter lim="800000"/>
            <a:headEnd/>
            <a:tailEnd/>
          </a:ln>
        </p:spPr>
        <p:txBody>
          <a:bodyPr wrap="none" anchor="ctr"/>
          <a:lstStyle/>
          <a:p>
            <a:pPr algn="ctr"/>
            <a:r>
              <a:rPr lang="en-US"/>
              <a:t>Metafase I</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5" descr="Gb4"/>
          <p:cNvPicPr>
            <a:picLocks noChangeAspect="1" noChangeArrowheads="1"/>
          </p:cNvPicPr>
          <p:nvPr/>
        </p:nvPicPr>
        <p:blipFill>
          <a:blip r:embed="rId2"/>
          <a:srcRect l="10385" r="14842" b="81261"/>
          <a:stretch>
            <a:fillRect/>
          </a:stretch>
        </p:blipFill>
        <p:spPr bwMode="auto">
          <a:xfrm>
            <a:off x="1066800" y="1219200"/>
            <a:ext cx="2743200" cy="1524000"/>
          </a:xfrm>
          <a:prstGeom prst="rect">
            <a:avLst/>
          </a:prstGeom>
          <a:noFill/>
          <a:ln w="9525">
            <a:noFill/>
            <a:miter lim="800000"/>
            <a:headEnd/>
            <a:tailEnd/>
          </a:ln>
        </p:spPr>
      </p:pic>
      <p:sp>
        <p:nvSpPr>
          <p:cNvPr id="45059" name="Text Box 4"/>
          <p:cNvSpPr txBox="1">
            <a:spLocks noChangeArrowheads="1"/>
          </p:cNvSpPr>
          <p:nvPr/>
        </p:nvSpPr>
        <p:spPr bwMode="auto">
          <a:xfrm>
            <a:off x="228600" y="914400"/>
            <a:ext cx="2286000" cy="457200"/>
          </a:xfrm>
          <a:prstGeom prst="rect">
            <a:avLst/>
          </a:prstGeom>
          <a:noFill/>
          <a:ln w="9525">
            <a:noFill/>
            <a:miter lim="800000"/>
            <a:headEnd/>
            <a:tailEnd/>
          </a:ln>
        </p:spPr>
        <p:txBody>
          <a:bodyPr>
            <a:spAutoFit/>
          </a:bodyPr>
          <a:lstStyle/>
          <a:p>
            <a:pPr>
              <a:spcBef>
                <a:spcPct val="50000"/>
              </a:spcBef>
            </a:pPr>
            <a:r>
              <a:rPr lang="en-US" sz="2400">
                <a:solidFill>
                  <a:srgbClr val="3333FF"/>
                </a:solidFill>
              </a:rPr>
              <a:t>Meiosis II</a:t>
            </a:r>
          </a:p>
        </p:txBody>
      </p:sp>
      <p:pic>
        <p:nvPicPr>
          <p:cNvPr id="45060" name="Picture 6" descr="Gb4"/>
          <p:cNvPicPr>
            <a:picLocks noChangeAspect="1" noChangeArrowheads="1"/>
          </p:cNvPicPr>
          <p:nvPr/>
        </p:nvPicPr>
        <p:blipFill>
          <a:blip r:embed="rId2"/>
          <a:srcRect l="4153" t="20613" r="6534" b="59711"/>
          <a:stretch>
            <a:fillRect/>
          </a:stretch>
        </p:blipFill>
        <p:spPr bwMode="auto">
          <a:xfrm>
            <a:off x="4953000" y="1219200"/>
            <a:ext cx="3276600" cy="1600200"/>
          </a:xfrm>
          <a:prstGeom prst="rect">
            <a:avLst/>
          </a:prstGeom>
          <a:noFill/>
          <a:ln w="9525">
            <a:noFill/>
            <a:miter lim="800000"/>
            <a:headEnd/>
            <a:tailEnd/>
          </a:ln>
        </p:spPr>
      </p:pic>
      <p:pic>
        <p:nvPicPr>
          <p:cNvPr id="45061" name="Picture 7" descr="Gb4"/>
          <p:cNvPicPr>
            <a:picLocks noChangeAspect="1" noChangeArrowheads="1"/>
          </p:cNvPicPr>
          <p:nvPr/>
        </p:nvPicPr>
        <p:blipFill>
          <a:blip r:embed="rId2"/>
          <a:srcRect l="4153" t="43100" r="4457" b="38161"/>
          <a:stretch>
            <a:fillRect/>
          </a:stretch>
        </p:blipFill>
        <p:spPr bwMode="auto">
          <a:xfrm>
            <a:off x="4876800" y="3200400"/>
            <a:ext cx="3352800" cy="1524000"/>
          </a:xfrm>
          <a:prstGeom prst="rect">
            <a:avLst/>
          </a:prstGeom>
          <a:noFill/>
          <a:ln w="9525">
            <a:noFill/>
            <a:miter lim="800000"/>
            <a:headEnd/>
            <a:tailEnd/>
          </a:ln>
        </p:spPr>
      </p:pic>
      <p:pic>
        <p:nvPicPr>
          <p:cNvPr id="45062" name="Picture 8" descr="Gb4"/>
          <p:cNvPicPr>
            <a:picLocks noChangeAspect="1" noChangeArrowheads="1"/>
          </p:cNvPicPr>
          <p:nvPr/>
        </p:nvPicPr>
        <p:blipFill>
          <a:blip r:embed="rId2"/>
          <a:srcRect t="65587" b="17548"/>
          <a:stretch>
            <a:fillRect/>
          </a:stretch>
        </p:blipFill>
        <p:spPr bwMode="auto">
          <a:xfrm>
            <a:off x="674688" y="3352800"/>
            <a:ext cx="3668712" cy="1371600"/>
          </a:xfrm>
          <a:prstGeom prst="rect">
            <a:avLst/>
          </a:prstGeom>
          <a:noFill/>
          <a:ln w="9525">
            <a:noFill/>
            <a:miter lim="800000"/>
            <a:headEnd/>
            <a:tailEnd/>
          </a:ln>
        </p:spPr>
      </p:pic>
      <p:pic>
        <p:nvPicPr>
          <p:cNvPr id="45063" name="Picture 9" descr="Gb4"/>
          <p:cNvPicPr>
            <a:picLocks noChangeAspect="1" noChangeArrowheads="1"/>
          </p:cNvPicPr>
          <p:nvPr/>
        </p:nvPicPr>
        <p:blipFill>
          <a:blip r:embed="rId2"/>
          <a:srcRect t="87137" b="682"/>
          <a:stretch>
            <a:fillRect/>
          </a:stretch>
        </p:blipFill>
        <p:spPr bwMode="auto">
          <a:xfrm>
            <a:off x="685800" y="5638800"/>
            <a:ext cx="3668713" cy="990600"/>
          </a:xfrm>
          <a:prstGeom prst="rect">
            <a:avLst/>
          </a:prstGeom>
          <a:noFill/>
          <a:ln w="9525">
            <a:noFill/>
            <a:miter lim="800000"/>
            <a:headEnd/>
            <a:tailEnd/>
          </a:ln>
        </p:spPr>
      </p:pic>
      <p:sp>
        <p:nvSpPr>
          <p:cNvPr id="45064" name="Text Box 10"/>
          <p:cNvSpPr txBox="1">
            <a:spLocks noChangeArrowheads="1"/>
          </p:cNvSpPr>
          <p:nvPr/>
        </p:nvSpPr>
        <p:spPr bwMode="auto">
          <a:xfrm>
            <a:off x="5867400" y="2438400"/>
            <a:ext cx="1600200" cy="366713"/>
          </a:xfrm>
          <a:prstGeom prst="rect">
            <a:avLst/>
          </a:prstGeom>
          <a:noFill/>
          <a:ln w="9525">
            <a:noFill/>
            <a:miter lim="800000"/>
            <a:headEnd/>
            <a:tailEnd/>
          </a:ln>
        </p:spPr>
        <p:txBody>
          <a:bodyPr>
            <a:spAutoFit/>
          </a:bodyPr>
          <a:lstStyle/>
          <a:p>
            <a:pPr algn="ctr">
              <a:spcBef>
                <a:spcPct val="50000"/>
              </a:spcBef>
            </a:pPr>
            <a:r>
              <a:rPr lang="en-US"/>
              <a:t>Profase II</a:t>
            </a:r>
          </a:p>
        </p:txBody>
      </p:sp>
      <p:sp>
        <p:nvSpPr>
          <p:cNvPr id="45065" name="Text Box 11"/>
          <p:cNvSpPr txBox="1">
            <a:spLocks noChangeArrowheads="1"/>
          </p:cNvSpPr>
          <p:nvPr/>
        </p:nvSpPr>
        <p:spPr bwMode="auto">
          <a:xfrm>
            <a:off x="1752600" y="2590800"/>
            <a:ext cx="1600200" cy="366713"/>
          </a:xfrm>
          <a:prstGeom prst="rect">
            <a:avLst/>
          </a:prstGeom>
          <a:noFill/>
          <a:ln w="9525">
            <a:noFill/>
            <a:miter lim="800000"/>
            <a:headEnd/>
            <a:tailEnd/>
          </a:ln>
        </p:spPr>
        <p:txBody>
          <a:bodyPr>
            <a:spAutoFit/>
          </a:bodyPr>
          <a:lstStyle/>
          <a:p>
            <a:pPr algn="ctr">
              <a:spcBef>
                <a:spcPct val="50000"/>
              </a:spcBef>
            </a:pPr>
            <a:r>
              <a:rPr lang="en-US"/>
              <a:t>Telofase I</a:t>
            </a:r>
          </a:p>
        </p:txBody>
      </p:sp>
      <p:sp>
        <p:nvSpPr>
          <p:cNvPr id="45066" name="Text Box 12"/>
          <p:cNvSpPr txBox="1">
            <a:spLocks noChangeArrowheads="1"/>
          </p:cNvSpPr>
          <p:nvPr/>
        </p:nvSpPr>
        <p:spPr bwMode="auto">
          <a:xfrm>
            <a:off x="5943600" y="4572000"/>
            <a:ext cx="1600200" cy="366713"/>
          </a:xfrm>
          <a:prstGeom prst="rect">
            <a:avLst/>
          </a:prstGeom>
          <a:noFill/>
          <a:ln w="9525">
            <a:noFill/>
            <a:miter lim="800000"/>
            <a:headEnd/>
            <a:tailEnd/>
          </a:ln>
        </p:spPr>
        <p:txBody>
          <a:bodyPr>
            <a:spAutoFit/>
          </a:bodyPr>
          <a:lstStyle/>
          <a:p>
            <a:pPr algn="ctr">
              <a:spcBef>
                <a:spcPct val="50000"/>
              </a:spcBef>
            </a:pPr>
            <a:r>
              <a:rPr lang="en-US"/>
              <a:t>Metafase II</a:t>
            </a:r>
          </a:p>
        </p:txBody>
      </p:sp>
      <p:sp>
        <p:nvSpPr>
          <p:cNvPr id="45067" name="Text Box 13"/>
          <p:cNvSpPr txBox="1">
            <a:spLocks noChangeArrowheads="1"/>
          </p:cNvSpPr>
          <p:nvPr/>
        </p:nvSpPr>
        <p:spPr bwMode="auto">
          <a:xfrm>
            <a:off x="1752600" y="4572000"/>
            <a:ext cx="1600200" cy="366713"/>
          </a:xfrm>
          <a:prstGeom prst="rect">
            <a:avLst/>
          </a:prstGeom>
          <a:noFill/>
          <a:ln w="9525">
            <a:noFill/>
            <a:miter lim="800000"/>
            <a:headEnd/>
            <a:tailEnd/>
          </a:ln>
        </p:spPr>
        <p:txBody>
          <a:bodyPr>
            <a:spAutoFit/>
          </a:bodyPr>
          <a:lstStyle/>
          <a:p>
            <a:pPr algn="ctr">
              <a:spcBef>
                <a:spcPct val="50000"/>
              </a:spcBef>
            </a:pPr>
            <a:r>
              <a:rPr lang="en-US"/>
              <a:t>Anafase II</a:t>
            </a:r>
          </a:p>
        </p:txBody>
      </p:sp>
      <p:sp>
        <p:nvSpPr>
          <p:cNvPr id="45068" name="Text Box 14"/>
          <p:cNvSpPr txBox="1">
            <a:spLocks noChangeArrowheads="1"/>
          </p:cNvSpPr>
          <p:nvPr/>
        </p:nvSpPr>
        <p:spPr bwMode="auto">
          <a:xfrm>
            <a:off x="1828800" y="6491288"/>
            <a:ext cx="1600200" cy="366712"/>
          </a:xfrm>
          <a:prstGeom prst="rect">
            <a:avLst/>
          </a:prstGeom>
          <a:noFill/>
          <a:ln w="9525">
            <a:noFill/>
            <a:miter lim="800000"/>
            <a:headEnd/>
            <a:tailEnd/>
          </a:ln>
        </p:spPr>
        <p:txBody>
          <a:bodyPr>
            <a:spAutoFit/>
          </a:bodyPr>
          <a:lstStyle/>
          <a:p>
            <a:pPr algn="ctr">
              <a:spcBef>
                <a:spcPct val="50000"/>
              </a:spcBef>
            </a:pPr>
            <a:r>
              <a:rPr lang="en-US"/>
              <a:t>Telofase II</a:t>
            </a:r>
          </a:p>
        </p:txBody>
      </p:sp>
      <p:sp>
        <p:nvSpPr>
          <p:cNvPr id="45069" name="AutoShape 15"/>
          <p:cNvSpPr>
            <a:spLocks noChangeArrowheads="1"/>
          </p:cNvSpPr>
          <p:nvPr/>
        </p:nvSpPr>
        <p:spPr bwMode="auto">
          <a:xfrm>
            <a:off x="4267200" y="1752600"/>
            <a:ext cx="381000" cy="457200"/>
          </a:xfrm>
          <a:prstGeom prst="rightArrow">
            <a:avLst>
              <a:gd name="adj1" fmla="val 50000"/>
              <a:gd name="adj2" fmla="val 25000"/>
            </a:avLst>
          </a:prstGeom>
          <a:solidFill>
            <a:schemeClr val="tx1"/>
          </a:solidFill>
          <a:ln w="9525">
            <a:solidFill>
              <a:schemeClr val="tx1"/>
            </a:solidFill>
            <a:miter lim="800000"/>
            <a:headEnd/>
            <a:tailEnd/>
          </a:ln>
        </p:spPr>
        <p:txBody>
          <a:bodyPr wrap="none" anchor="ctr"/>
          <a:lstStyle/>
          <a:p>
            <a:endParaRPr lang="id-ID"/>
          </a:p>
        </p:txBody>
      </p:sp>
      <p:sp>
        <p:nvSpPr>
          <p:cNvPr id="45070" name="AutoShape 16"/>
          <p:cNvSpPr>
            <a:spLocks noChangeArrowheads="1"/>
          </p:cNvSpPr>
          <p:nvPr/>
        </p:nvSpPr>
        <p:spPr bwMode="auto">
          <a:xfrm rot="10800000">
            <a:off x="4419600" y="3733800"/>
            <a:ext cx="381000" cy="457200"/>
          </a:xfrm>
          <a:prstGeom prst="rightArrow">
            <a:avLst>
              <a:gd name="adj1" fmla="val 50000"/>
              <a:gd name="adj2" fmla="val 25000"/>
            </a:avLst>
          </a:prstGeom>
          <a:solidFill>
            <a:schemeClr val="tx1"/>
          </a:solidFill>
          <a:ln w="9525">
            <a:solidFill>
              <a:schemeClr val="tx1"/>
            </a:solidFill>
            <a:miter lim="800000"/>
            <a:headEnd/>
            <a:tailEnd/>
          </a:ln>
        </p:spPr>
        <p:txBody>
          <a:bodyPr wrap="none" anchor="ctr"/>
          <a:lstStyle/>
          <a:p>
            <a:endParaRPr lang="id-ID"/>
          </a:p>
        </p:txBody>
      </p:sp>
      <p:sp>
        <p:nvSpPr>
          <p:cNvPr id="45071" name="AutoShape 17"/>
          <p:cNvSpPr>
            <a:spLocks noChangeArrowheads="1"/>
          </p:cNvSpPr>
          <p:nvPr/>
        </p:nvSpPr>
        <p:spPr bwMode="auto">
          <a:xfrm rot="5400000">
            <a:off x="2324100" y="4991100"/>
            <a:ext cx="381000" cy="457200"/>
          </a:xfrm>
          <a:prstGeom prst="rightArrow">
            <a:avLst>
              <a:gd name="adj1" fmla="val 50000"/>
              <a:gd name="adj2" fmla="val 25000"/>
            </a:avLst>
          </a:prstGeom>
          <a:solidFill>
            <a:schemeClr val="tx1"/>
          </a:solidFill>
          <a:ln w="9525">
            <a:solidFill>
              <a:schemeClr val="tx1"/>
            </a:solidFill>
            <a:miter lim="800000"/>
            <a:headEnd/>
            <a:tailEnd/>
          </a:ln>
        </p:spPr>
        <p:txBody>
          <a:bodyPr wrap="none" anchor="ctr"/>
          <a:lstStyle/>
          <a:p>
            <a:endParaRPr lang="id-ID"/>
          </a:p>
        </p:txBody>
      </p:sp>
      <p:sp>
        <p:nvSpPr>
          <p:cNvPr id="45072" name="AutoShape 18"/>
          <p:cNvSpPr>
            <a:spLocks noChangeArrowheads="1"/>
          </p:cNvSpPr>
          <p:nvPr/>
        </p:nvSpPr>
        <p:spPr bwMode="auto">
          <a:xfrm rot="7946734">
            <a:off x="8115300" y="2628900"/>
            <a:ext cx="457200" cy="5334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tx1"/>
          </a:solidFill>
          <a:ln w="9525">
            <a:solidFill>
              <a:schemeClr val="tx1"/>
            </a:solidFill>
            <a:miter lim="800000"/>
            <a:headEnd/>
            <a:tailEnd/>
          </a:ln>
        </p:spPr>
        <p:txBody>
          <a:bodyPr wrap="none" anchor="ctr"/>
          <a:lstStyle/>
          <a:p>
            <a:endParaRPr lang="id-ID"/>
          </a:p>
        </p:txBody>
      </p:sp>
      <p:sp>
        <p:nvSpPr>
          <p:cNvPr id="45074" name="Text Box 21"/>
          <p:cNvSpPr txBox="1">
            <a:spLocks noChangeArrowheads="1"/>
          </p:cNvSpPr>
          <p:nvPr/>
        </p:nvSpPr>
        <p:spPr bwMode="auto">
          <a:xfrm>
            <a:off x="228600" y="411163"/>
            <a:ext cx="5410200" cy="579437"/>
          </a:xfrm>
          <a:prstGeom prst="rect">
            <a:avLst/>
          </a:prstGeom>
          <a:noFill/>
          <a:ln w="9525">
            <a:noFill/>
            <a:miter lim="800000"/>
            <a:headEnd/>
            <a:tailEnd/>
          </a:ln>
        </p:spPr>
        <p:txBody>
          <a:bodyPr>
            <a:spAutoFit/>
          </a:bodyPr>
          <a:lstStyle/>
          <a:p>
            <a:pPr>
              <a:spcBef>
                <a:spcPct val="50000"/>
              </a:spcBef>
            </a:pPr>
            <a:r>
              <a:rPr lang="en-US" sz="3200">
                <a:solidFill>
                  <a:srgbClr val="FF66FF"/>
                </a:solidFill>
              </a:rPr>
              <a:t>PEMBELAHAN MEIOSIS </a:t>
            </a:r>
            <a:r>
              <a:rPr lang="id-ID" sz="3200">
                <a:solidFill>
                  <a:srgbClr val="FF66FF"/>
                </a:solidFill>
              </a:rPr>
              <a:t>II</a:t>
            </a:r>
            <a:endParaRPr lang="en-US" sz="3200">
              <a:solidFill>
                <a:srgbClr val="FF66FF"/>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id-ID" smtClean="0"/>
              <a:t>Pembelahan Amitosis: </a:t>
            </a:r>
          </a:p>
        </p:txBody>
      </p:sp>
      <p:sp>
        <p:nvSpPr>
          <p:cNvPr id="7171" name="Content Placeholder 2"/>
          <p:cNvSpPr>
            <a:spLocks noGrp="1"/>
          </p:cNvSpPr>
          <p:nvPr>
            <p:ph idx="1"/>
          </p:nvPr>
        </p:nvSpPr>
        <p:spPr>
          <a:xfrm>
            <a:off x="304800" y="1066800"/>
            <a:ext cx="8382000" cy="5105400"/>
          </a:xfrm>
        </p:spPr>
        <p:txBody>
          <a:bodyPr/>
          <a:lstStyle/>
          <a:p>
            <a:r>
              <a:rPr lang="id-ID" sz="2800" dirty="0" smtClean="0"/>
              <a:t>Terjadi pada bakteri, Protozoa, dan ganggang bersel satu. </a:t>
            </a:r>
          </a:p>
          <a:p>
            <a:r>
              <a:rPr lang="id-ID" sz="2800" dirty="0" smtClean="0"/>
              <a:t>Proses pembelahan ini tidak melalui tahapan-tahapan pembelahan. Satu sel induk akan membelah secara langsung menjadi dua, empat, delapan, dst hingga sel tersebut bertambah banyak. </a:t>
            </a:r>
          </a:p>
          <a:p>
            <a:r>
              <a:rPr lang="id-ID" sz="2800" dirty="0" smtClean="0"/>
              <a:t>Proses pembelahan langsung didahului oleh pembelahan inti (kariokinesis) menjadi dua, diikuti oleh pembelahan sitoplasma (sitokinesis) dan akhirnya sel terbagi menjadi dua sel anak.</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4.bp.blogspot.com/-WGvYuNA2f5E/Tk9Vvcrp0kI/AAAAAAAAAFI/Cx_9_A7c35Q/s1600/meiosis+dan+mitosis.jpg"/>
          <p:cNvPicPr>
            <a:picLocks noChangeAspect="1" noChangeArrowheads="1"/>
          </p:cNvPicPr>
          <p:nvPr/>
        </p:nvPicPr>
        <p:blipFill>
          <a:blip r:embed="rId2"/>
          <a:srcRect/>
          <a:stretch>
            <a:fillRect/>
          </a:stretch>
        </p:blipFill>
        <p:spPr bwMode="auto">
          <a:xfrm>
            <a:off x="1295400" y="0"/>
            <a:ext cx="6858000" cy="6721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533400" y="152400"/>
            <a:ext cx="8229600" cy="914400"/>
          </a:xfrm>
        </p:spPr>
        <p:txBody>
          <a:bodyPr/>
          <a:lstStyle/>
          <a:p>
            <a:pPr eaLnBrk="1" hangingPunct="1"/>
            <a:r>
              <a:rPr lang="id-ID" sz="3400" smtClean="0">
                <a:solidFill>
                  <a:srgbClr val="CC0000"/>
                </a:solidFill>
              </a:rPr>
              <a:t>I. </a:t>
            </a:r>
            <a:r>
              <a:rPr lang="en-US" sz="3400" smtClean="0">
                <a:solidFill>
                  <a:srgbClr val="CC0000"/>
                </a:solidFill>
              </a:rPr>
              <a:t>PEMBELAHAN MITOSIS</a:t>
            </a:r>
          </a:p>
        </p:txBody>
      </p:sp>
      <p:sp>
        <p:nvSpPr>
          <p:cNvPr id="18435" name="Rectangle 3"/>
          <p:cNvSpPr>
            <a:spLocks noGrp="1" noChangeArrowheads="1"/>
          </p:cNvSpPr>
          <p:nvPr>
            <p:ph type="body" idx="1"/>
          </p:nvPr>
        </p:nvSpPr>
        <p:spPr>
          <a:xfrm>
            <a:off x="381000" y="1219200"/>
            <a:ext cx="8534400" cy="5181600"/>
          </a:xfrm>
        </p:spPr>
        <p:txBody>
          <a:bodyPr/>
          <a:lstStyle/>
          <a:p>
            <a:pPr eaLnBrk="1" hangingPunct="1">
              <a:lnSpc>
                <a:spcPct val="90000"/>
              </a:lnSpc>
            </a:pPr>
            <a:r>
              <a:rPr lang="en-US" smtClean="0">
                <a:solidFill>
                  <a:schemeClr val="accent2"/>
                </a:solidFill>
              </a:rPr>
              <a:t>Terjadi pada sel tubuh (somatis) dan menghasilkan sel anak dengan jumlah kromosom sama dengan sel induk.</a:t>
            </a:r>
          </a:p>
          <a:p>
            <a:pPr eaLnBrk="1" hangingPunct="1">
              <a:lnSpc>
                <a:spcPct val="90000"/>
              </a:lnSpc>
            </a:pPr>
            <a:r>
              <a:rPr lang="en-US" smtClean="0">
                <a:solidFill>
                  <a:schemeClr val="hlink"/>
                </a:solidFill>
              </a:rPr>
              <a:t>Kromosom hasil pembelahan mitosis berpasangan sehingga disebut diploid (2n).</a:t>
            </a:r>
          </a:p>
          <a:p>
            <a:pPr eaLnBrk="1" hangingPunct="1">
              <a:lnSpc>
                <a:spcPct val="90000"/>
              </a:lnSpc>
            </a:pPr>
            <a:r>
              <a:rPr lang="en-US" smtClean="0">
                <a:solidFill>
                  <a:srgbClr val="FF66FF"/>
                </a:solidFill>
              </a:rPr>
              <a:t>Ada empat fase dalam pembelahan mitosis yaitu : profase, metafase, anafase, dan telofase.</a:t>
            </a:r>
          </a:p>
          <a:p>
            <a:pPr eaLnBrk="1" hangingPunct="1">
              <a:lnSpc>
                <a:spcPct val="90000"/>
              </a:lnSpc>
            </a:pPr>
            <a:r>
              <a:rPr lang="en-US" smtClean="0">
                <a:solidFill>
                  <a:srgbClr val="3333FF"/>
                </a:solidFill>
              </a:rPr>
              <a:t>Hasil akhir pembelahan ini adalah 2 sel anak yang masing-masing memiliki sifat dan jumlah kromosom yang sama dengan induknya.</a:t>
            </a:r>
          </a:p>
          <a:p>
            <a:pPr eaLnBrk="1" hangingPunct="1">
              <a:lnSpc>
                <a:spcPct val="90000"/>
              </a:lnSpc>
              <a:buFont typeface="Wingdings" pitchFamily="2" charset="2"/>
              <a:buNone/>
            </a:pP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18434"/>
                                        </p:tgtEl>
                                        <p:attrNameLst>
                                          <p:attrName>style.visibility</p:attrName>
                                        </p:attrNameLst>
                                      </p:cBhvr>
                                      <p:to>
                                        <p:strVal val="visible"/>
                                      </p:to>
                                    </p:set>
                                    <p:anim from="(-#ppt_w/2)" to="(#ppt_x)" calcmode="lin" valueType="num">
                                      <p:cBhvr>
                                        <p:cTn id="7" dur="1200" fill="hold">
                                          <p:stCondLst>
                                            <p:cond delay="0"/>
                                          </p:stCondLst>
                                        </p:cTn>
                                        <p:tgtEl>
                                          <p:spTgt spid="18434"/>
                                        </p:tgtEl>
                                        <p:attrNameLst>
                                          <p:attrName>ppt_x</p:attrName>
                                        </p:attrNameLst>
                                      </p:cBhvr>
                                    </p:anim>
                                    <p:anim from="0" to="-1.0" calcmode="lin" valueType="num">
                                      <p:cBhvr>
                                        <p:cTn id="8" dur="400" decel="50000" autoRev="1" fill="hold">
                                          <p:stCondLst>
                                            <p:cond delay="1200"/>
                                          </p:stCondLst>
                                        </p:cTn>
                                        <p:tgtEl>
                                          <p:spTgt spid="18434"/>
                                        </p:tgtEl>
                                        <p:attrNameLst>
                                          <p:attrName>xshear</p:attrName>
                                        </p:attrNameLst>
                                      </p:cBhvr>
                                    </p:anim>
                                    <p:animScale>
                                      <p:cBhvr>
                                        <p:cTn id="9" dur="400" decel="100000" autoRev="1" fill="hold">
                                          <p:stCondLst>
                                            <p:cond delay="1200"/>
                                          </p:stCondLst>
                                        </p:cTn>
                                        <p:tgtEl>
                                          <p:spTgt spid="18434"/>
                                        </p:tgtEl>
                                      </p:cBhvr>
                                      <p:from x="100000" y="100000"/>
                                      <p:to x="80000" y="100000"/>
                                    </p:animScale>
                                    <p:anim by="(#ppt_h/3+#ppt_w*0.1)" calcmode="lin" valueType="num">
                                      <p:cBhvr additive="sum">
                                        <p:cTn id="10" dur="400" decel="100000" autoRev="1" fill="hold">
                                          <p:stCondLst>
                                            <p:cond delay="1200"/>
                                          </p:stCondLst>
                                        </p:cTn>
                                        <p:tgtEl>
                                          <p:spTgt spid="18434"/>
                                        </p:tgtEl>
                                        <p:attrNameLst>
                                          <p:attrName>ppt_x</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arrow.wav"/>
                                        </p:tgtEl>
                                      </p:cMediaNode>
                                    </p:audio>
                                  </p:subTnLst>
                                </p:cTn>
                              </p:par>
                            </p:childTnLst>
                          </p:cTn>
                        </p:par>
                      </p:childTnLst>
                    </p:cTn>
                  </p:par>
                  <p:par>
                    <p:cTn id="11" fill="hold">
                      <p:stCondLst>
                        <p:cond delay="indefinite"/>
                      </p:stCondLst>
                      <p:childTnLst>
                        <p:par>
                          <p:cTn id="12" fill="hold">
                            <p:stCondLst>
                              <p:cond delay="0"/>
                            </p:stCondLst>
                            <p:childTnLst>
                              <p:par>
                                <p:cTn id="13" presetID="50" presetClass="entr" presetSubtype="0" decel="100000" fill="hold" nodeType="clickEffect">
                                  <p:stCondLst>
                                    <p:cond delay="0"/>
                                  </p:stCondLst>
                                  <p:childTnLst>
                                    <p:set>
                                      <p:cBhvr>
                                        <p:cTn id="14" dur="1" fill="hold">
                                          <p:stCondLst>
                                            <p:cond delay="0"/>
                                          </p:stCondLst>
                                        </p:cTn>
                                        <p:tgtEl>
                                          <p:spTgt spid="18435">
                                            <p:txEl>
                                              <p:pRg st="0" end="0"/>
                                            </p:txEl>
                                          </p:spTgt>
                                        </p:tgtEl>
                                        <p:attrNameLst>
                                          <p:attrName>style.visibility</p:attrName>
                                        </p:attrNameLst>
                                      </p:cBhvr>
                                      <p:to>
                                        <p:strVal val="visible"/>
                                      </p:to>
                                    </p:set>
                                    <p:anim calcmode="lin" valueType="num">
                                      <p:cBhvr>
                                        <p:cTn id="15" dur="3000" fill="hold"/>
                                        <p:tgtEl>
                                          <p:spTgt spid="18435">
                                            <p:txEl>
                                              <p:pRg st="0" end="0"/>
                                            </p:txEl>
                                          </p:spTgt>
                                        </p:tgtEl>
                                        <p:attrNameLst>
                                          <p:attrName>ppt_w</p:attrName>
                                        </p:attrNameLst>
                                      </p:cBhvr>
                                      <p:tavLst>
                                        <p:tav tm="0">
                                          <p:val>
                                            <p:strVal val="#ppt_w+.3"/>
                                          </p:val>
                                        </p:tav>
                                        <p:tav tm="100000">
                                          <p:val>
                                            <p:strVal val="#ppt_w"/>
                                          </p:val>
                                        </p:tav>
                                      </p:tavLst>
                                    </p:anim>
                                    <p:anim calcmode="lin" valueType="num">
                                      <p:cBhvr>
                                        <p:cTn id="16" dur="3000" fill="hold"/>
                                        <p:tgtEl>
                                          <p:spTgt spid="18435">
                                            <p:txEl>
                                              <p:pRg st="0" end="0"/>
                                            </p:txEl>
                                          </p:spTgt>
                                        </p:tgtEl>
                                        <p:attrNameLst>
                                          <p:attrName>ppt_h</p:attrName>
                                        </p:attrNameLst>
                                      </p:cBhvr>
                                      <p:tavLst>
                                        <p:tav tm="0">
                                          <p:val>
                                            <p:strVal val="#ppt_h"/>
                                          </p:val>
                                        </p:tav>
                                        <p:tav tm="100000">
                                          <p:val>
                                            <p:strVal val="#ppt_h"/>
                                          </p:val>
                                        </p:tav>
                                      </p:tavLst>
                                    </p:anim>
                                    <p:animEffect transition="in" filter="fade">
                                      <p:cBhvr>
                                        <p:cTn id="17" dur="3000"/>
                                        <p:tgtEl>
                                          <p:spTgt spid="18435">
                                            <p:txEl>
                                              <p:pRg st="0" end="0"/>
                                            </p:txEl>
                                          </p:spTgt>
                                        </p:tgtEl>
                                      </p:cBhvr>
                                    </p:animEffect>
                                  </p:childTnLst>
                                  <p:subTnLst>
                                    <p:audio>
                                      <p:cMediaNode>
                                        <p:cTn display="0" masterRel="sameClick">
                                          <p:stCondLst>
                                            <p:cond evt="begin" delay="0">
                                              <p:tn val="13"/>
                                            </p:cond>
                                          </p:stCondLst>
                                          <p:endCondLst>
                                            <p:cond evt="onStopAudio" delay="0">
                                              <p:tgtEl>
                                                <p:sldTgt/>
                                              </p:tgtEl>
                                            </p:cond>
                                          </p:endCondLst>
                                        </p:cTn>
                                        <p:tgtEl>
                                          <p:sndTgt r:embed="rId2" name="arrow.wav"/>
                                        </p:tgtEl>
                                      </p:cMediaNode>
                                    </p:audio>
                                  </p:subTnLst>
                                </p:cTn>
                              </p:par>
                            </p:childTnLst>
                          </p:cTn>
                        </p:par>
                      </p:childTnLst>
                    </p:cTn>
                  </p:par>
                  <p:par>
                    <p:cTn id="18" fill="hold">
                      <p:stCondLst>
                        <p:cond delay="indefinite"/>
                      </p:stCondLst>
                      <p:childTnLst>
                        <p:par>
                          <p:cTn id="19" fill="hold">
                            <p:stCondLst>
                              <p:cond delay="0"/>
                            </p:stCondLst>
                            <p:childTnLst>
                              <p:par>
                                <p:cTn id="20" presetID="50" presetClass="entr" presetSubtype="0" decel="100000" fill="hold" nodeType="clickEffect">
                                  <p:stCondLst>
                                    <p:cond delay="0"/>
                                  </p:stCondLst>
                                  <p:childTnLst>
                                    <p:set>
                                      <p:cBhvr>
                                        <p:cTn id="21" dur="1" fill="hold">
                                          <p:stCondLst>
                                            <p:cond delay="0"/>
                                          </p:stCondLst>
                                        </p:cTn>
                                        <p:tgtEl>
                                          <p:spTgt spid="18435">
                                            <p:txEl>
                                              <p:pRg st="1" end="1"/>
                                            </p:txEl>
                                          </p:spTgt>
                                        </p:tgtEl>
                                        <p:attrNameLst>
                                          <p:attrName>style.visibility</p:attrName>
                                        </p:attrNameLst>
                                      </p:cBhvr>
                                      <p:to>
                                        <p:strVal val="visible"/>
                                      </p:to>
                                    </p:set>
                                    <p:anim calcmode="lin" valueType="num">
                                      <p:cBhvr>
                                        <p:cTn id="22" dur="2000" fill="hold"/>
                                        <p:tgtEl>
                                          <p:spTgt spid="18435">
                                            <p:txEl>
                                              <p:pRg st="1" end="1"/>
                                            </p:txEl>
                                          </p:spTgt>
                                        </p:tgtEl>
                                        <p:attrNameLst>
                                          <p:attrName>ppt_w</p:attrName>
                                        </p:attrNameLst>
                                      </p:cBhvr>
                                      <p:tavLst>
                                        <p:tav tm="0">
                                          <p:val>
                                            <p:strVal val="#ppt_w+.3"/>
                                          </p:val>
                                        </p:tav>
                                        <p:tav tm="100000">
                                          <p:val>
                                            <p:strVal val="#ppt_w"/>
                                          </p:val>
                                        </p:tav>
                                      </p:tavLst>
                                    </p:anim>
                                    <p:anim calcmode="lin" valueType="num">
                                      <p:cBhvr>
                                        <p:cTn id="23" dur="2000" fill="hold"/>
                                        <p:tgtEl>
                                          <p:spTgt spid="18435">
                                            <p:txEl>
                                              <p:pRg st="1" end="1"/>
                                            </p:txEl>
                                          </p:spTgt>
                                        </p:tgtEl>
                                        <p:attrNameLst>
                                          <p:attrName>ppt_h</p:attrName>
                                        </p:attrNameLst>
                                      </p:cBhvr>
                                      <p:tavLst>
                                        <p:tav tm="0">
                                          <p:val>
                                            <p:strVal val="#ppt_h"/>
                                          </p:val>
                                        </p:tav>
                                        <p:tav tm="100000">
                                          <p:val>
                                            <p:strVal val="#ppt_h"/>
                                          </p:val>
                                        </p:tav>
                                      </p:tavLst>
                                    </p:anim>
                                    <p:animEffect transition="in" filter="fade">
                                      <p:cBhvr>
                                        <p:cTn id="24" dur="2000"/>
                                        <p:tgtEl>
                                          <p:spTgt spid="18435">
                                            <p:txEl>
                                              <p:pRg st="1" end="1"/>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arrow.wav"/>
                                        </p:tgtEl>
                                      </p:cMediaNode>
                                    </p:audio>
                                  </p:subTnLst>
                                </p:cTn>
                              </p:par>
                            </p:childTnLst>
                          </p:cTn>
                        </p:par>
                      </p:childTnLst>
                    </p:cTn>
                  </p:par>
                  <p:par>
                    <p:cTn id="25" fill="hold">
                      <p:stCondLst>
                        <p:cond delay="indefinite"/>
                      </p:stCondLst>
                      <p:childTnLst>
                        <p:par>
                          <p:cTn id="26" fill="hold">
                            <p:stCondLst>
                              <p:cond delay="0"/>
                            </p:stCondLst>
                            <p:childTnLst>
                              <p:par>
                                <p:cTn id="27" presetID="50" presetClass="entr" presetSubtype="0" decel="100000" fill="hold" nodeType="clickEffect">
                                  <p:stCondLst>
                                    <p:cond delay="0"/>
                                  </p:stCondLst>
                                  <p:childTnLst>
                                    <p:set>
                                      <p:cBhvr>
                                        <p:cTn id="28" dur="1" fill="hold">
                                          <p:stCondLst>
                                            <p:cond delay="0"/>
                                          </p:stCondLst>
                                        </p:cTn>
                                        <p:tgtEl>
                                          <p:spTgt spid="18435">
                                            <p:txEl>
                                              <p:pRg st="2" end="2"/>
                                            </p:txEl>
                                          </p:spTgt>
                                        </p:tgtEl>
                                        <p:attrNameLst>
                                          <p:attrName>style.visibility</p:attrName>
                                        </p:attrNameLst>
                                      </p:cBhvr>
                                      <p:to>
                                        <p:strVal val="visible"/>
                                      </p:to>
                                    </p:set>
                                    <p:anim calcmode="lin" valueType="num">
                                      <p:cBhvr>
                                        <p:cTn id="29" dur="2000" fill="hold"/>
                                        <p:tgtEl>
                                          <p:spTgt spid="18435">
                                            <p:txEl>
                                              <p:pRg st="2" end="2"/>
                                            </p:txEl>
                                          </p:spTgt>
                                        </p:tgtEl>
                                        <p:attrNameLst>
                                          <p:attrName>ppt_w</p:attrName>
                                        </p:attrNameLst>
                                      </p:cBhvr>
                                      <p:tavLst>
                                        <p:tav tm="0">
                                          <p:val>
                                            <p:strVal val="#ppt_w+.3"/>
                                          </p:val>
                                        </p:tav>
                                        <p:tav tm="100000">
                                          <p:val>
                                            <p:strVal val="#ppt_w"/>
                                          </p:val>
                                        </p:tav>
                                      </p:tavLst>
                                    </p:anim>
                                    <p:anim calcmode="lin" valueType="num">
                                      <p:cBhvr>
                                        <p:cTn id="30" dur="2000" fill="hold"/>
                                        <p:tgtEl>
                                          <p:spTgt spid="18435">
                                            <p:txEl>
                                              <p:pRg st="2" end="2"/>
                                            </p:txEl>
                                          </p:spTgt>
                                        </p:tgtEl>
                                        <p:attrNameLst>
                                          <p:attrName>ppt_h</p:attrName>
                                        </p:attrNameLst>
                                      </p:cBhvr>
                                      <p:tavLst>
                                        <p:tav tm="0">
                                          <p:val>
                                            <p:strVal val="#ppt_h"/>
                                          </p:val>
                                        </p:tav>
                                        <p:tav tm="100000">
                                          <p:val>
                                            <p:strVal val="#ppt_h"/>
                                          </p:val>
                                        </p:tav>
                                      </p:tavLst>
                                    </p:anim>
                                    <p:animEffect transition="in" filter="fade">
                                      <p:cBhvr>
                                        <p:cTn id="31" dur="2000"/>
                                        <p:tgtEl>
                                          <p:spTgt spid="18435">
                                            <p:txEl>
                                              <p:pRg st="2" end="2"/>
                                            </p:txEl>
                                          </p:spTgt>
                                        </p:tgtEl>
                                      </p:cBhvr>
                                    </p:animEffect>
                                  </p:childTnLst>
                                  <p:subTnLst>
                                    <p:audio>
                                      <p:cMediaNode>
                                        <p:cTn display="0" masterRel="sameClick">
                                          <p:stCondLst>
                                            <p:cond evt="begin" delay="0">
                                              <p:tn val="27"/>
                                            </p:cond>
                                          </p:stCondLst>
                                          <p:endCondLst>
                                            <p:cond evt="onStopAudio" delay="0">
                                              <p:tgtEl>
                                                <p:sldTgt/>
                                              </p:tgtEl>
                                            </p:cond>
                                          </p:endCondLst>
                                        </p:cTn>
                                        <p:tgtEl>
                                          <p:sndTgt r:embed="rId2" name="arrow.wav"/>
                                        </p:tgtEl>
                                      </p:cMediaNode>
                                    </p:audio>
                                  </p:subTnLst>
                                </p:cTn>
                              </p:par>
                            </p:childTnLst>
                          </p:cTn>
                        </p:par>
                      </p:childTnLst>
                    </p:cTn>
                  </p:par>
                  <p:par>
                    <p:cTn id="32" fill="hold">
                      <p:stCondLst>
                        <p:cond delay="indefinite"/>
                      </p:stCondLst>
                      <p:childTnLst>
                        <p:par>
                          <p:cTn id="33" fill="hold">
                            <p:stCondLst>
                              <p:cond delay="0"/>
                            </p:stCondLst>
                            <p:childTnLst>
                              <p:par>
                                <p:cTn id="34" presetID="50" presetClass="entr" presetSubtype="0" decel="100000" fill="hold" nodeType="clickEffect">
                                  <p:stCondLst>
                                    <p:cond delay="0"/>
                                  </p:stCondLst>
                                  <p:childTnLst>
                                    <p:set>
                                      <p:cBhvr>
                                        <p:cTn id="35" dur="1" fill="hold">
                                          <p:stCondLst>
                                            <p:cond delay="0"/>
                                          </p:stCondLst>
                                        </p:cTn>
                                        <p:tgtEl>
                                          <p:spTgt spid="18435">
                                            <p:txEl>
                                              <p:pRg st="3" end="3"/>
                                            </p:txEl>
                                          </p:spTgt>
                                        </p:tgtEl>
                                        <p:attrNameLst>
                                          <p:attrName>style.visibility</p:attrName>
                                        </p:attrNameLst>
                                      </p:cBhvr>
                                      <p:to>
                                        <p:strVal val="visible"/>
                                      </p:to>
                                    </p:set>
                                    <p:anim calcmode="lin" valueType="num">
                                      <p:cBhvr>
                                        <p:cTn id="36" dur="2000" fill="hold"/>
                                        <p:tgtEl>
                                          <p:spTgt spid="18435">
                                            <p:txEl>
                                              <p:pRg st="3" end="3"/>
                                            </p:txEl>
                                          </p:spTgt>
                                        </p:tgtEl>
                                        <p:attrNameLst>
                                          <p:attrName>ppt_w</p:attrName>
                                        </p:attrNameLst>
                                      </p:cBhvr>
                                      <p:tavLst>
                                        <p:tav tm="0">
                                          <p:val>
                                            <p:strVal val="#ppt_w+.3"/>
                                          </p:val>
                                        </p:tav>
                                        <p:tav tm="100000">
                                          <p:val>
                                            <p:strVal val="#ppt_w"/>
                                          </p:val>
                                        </p:tav>
                                      </p:tavLst>
                                    </p:anim>
                                    <p:anim calcmode="lin" valueType="num">
                                      <p:cBhvr>
                                        <p:cTn id="37" dur="2000" fill="hold"/>
                                        <p:tgtEl>
                                          <p:spTgt spid="18435">
                                            <p:txEl>
                                              <p:pRg st="3" end="3"/>
                                            </p:txEl>
                                          </p:spTgt>
                                        </p:tgtEl>
                                        <p:attrNameLst>
                                          <p:attrName>ppt_h</p:attrName>
                                        </p:attrNameLst>
                                      </p:cBhvr>
                                      <p:tavLst>
                                        <p:tav tm="0">
                                          <p:val>
                                            <p:strVal val="#ppt_h"/>
                                          </p:val>
                                        </p:tav>
                                        <p:tav tm="100000">
                                          <p:val>
                                            <p:strVal val="#ppt_h"/>
                                          </p:val>
                                        </p:tav>
                                      </p:tavLst>
                                    </p:anim>
                                    <p:animEffect transition="in" filter="fade">
                                      <p:cBhvr>
                                        <p:cTn id="38" dur="2000"/>
                                        <p:tgtEl>
                                          <p:spTgt spid="18435">
                                            <p:txEl>
                                              <p:pRg st="3" end="3"/>
                                            </p:txEl>
                                          </p:spTgt>
                                        </p:tgtEl>
                                      </p:cBhvr>
                                    </p:animEffect>
                                  </p:childTnLst>
                                  <p:subTnLst>
                                    <p:audio>
                                      <p:cMediaNode>
                                        <p:cTn display="0" masterRel="sameClick">
                                          <p:stCondLst>
                                            <p:cond evt="begin" delay="0">
                                              <p:tn val="34"/>
                                            </p:cond>
                                          </p:stCondLst>
                                          <p:endCondLst>
                                            <p:cond evt="onStopAudio" delay="0">
                                              <p:tgtEl>
                                                <p:sldTgt/>
                                              </p:tgtEl>
                                            </p:cond>
                                          </p:endCondLst>
                                        </p:cTn>
                                        <p:tgtEl>
                                          <p:sndTgt r:embed="rId2"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id-ID" smtClean="0"/>
              <a:t>Tahap-tahap Pembelahan Mitosis</a:t>
            </a:r>
            <a:br>
              <a:rPr lang="id-ID" smtClean="0"/>
            </a:br>
            <a:endParaRPr lang="id-ID" smtClean="0"/>
          </a:p>
        </p:txBody>
      </p:sp>
      <p:sp>
        <p:nvSpPr>
          <p:cNvPr id="3" name="Content Placeholder 2"/>
          <p:cNvSpPr>
            <a:spLocks noGrp="1"/>
          </p:cNvSpPr>
          <p:nvPr>
            <p:ph idx="1"/>
          </p:nvPr>
        </p:nvSpPr>
        <p:spPr>
          <a:xfrm>
            <a:off x="457200" y="1219200"/>
            <a:ext cx="8229600" cy="4911725"/>
          </a:xfrm>
        </p:spPr>
        <p:txBody>
          <a:bodyPr/>
          <a:lstStyle/>
          <a:p>
            <a:pPr>
              <a:defRPr/>
            </a:pPr>
            <a:r>
              <a:rPr lang="id-ID" sz="3200" dirty="0" smtClean="0"/>
              <a:t>Siklus sel terdiri dari:</a:t>
            </a:r>
          </a:p>
          <a:p>
            <a:pPr marL="514350" indent="-514350">
              <a:buFont typeface="Wingdings" pitchFamily="2" charset="2"/>
              <a:buAutoNum type="arabicPeriod"/>
              <a:defRPr/>
            </a:pPr>
            <a:r>
              <a:rPr lang="id-ID" sz="3200" dirty="0" smtClean="0"/>
              <a:t>Fase </a:t>
            </a:r>
            <a:r>
              <a:rPr lang="id-ID" sz="3200" smtClean="0"/>
              <a:t>pembelahan sel/mitotik, </a:t>
            </a:r>
            <a:r>
              <a:rPr lang="id-ID" sz="3200" dirty="0" smtClean="0"/>
              <a:t>terdiri dari 4 fase: profase, metafase, anafase, telofase.</a:t>
            </a:r>
          </a:p>
          <a:p>
            <a:pPr marL="514350" indent="-514350">
              <a:buFont typeface="Wingdings" pitchFamily="2" charset="2"/>
              <a:buNone/>
              <a:defRPr/>
            </a:pPr>
            <a:r>
              <a:rPr lang="id-ID" sz="3200" dirty="0" smtClean="0"/>
              <a:t>	</a:t>
            </a:r>
          </a:p>
          <a:p>
            <a:pPr marL="514350" indent="-514350">
              <a:buFont typeface="+mj-lt"/>
              <a:buAutoNum type="arabicPeriod" startAt="2"/>
              <a:defRPr/>
            </a:pPr>
            <a:r>
              <a:rPr lang="id-ID" sz="3200" dirty="0" smtClean="0"/>
              <a:t>Periode pertumbuhan, dsb interfase.</a:t>
            </a:r>
          </a:p>
          <a:p>
            <a:pPr marL="514350" indent="-514350">
              <a:buFont typeface="Wingdings" pitchFamily="2" charset="2"/>
              <a:buNone/>
              <a:defRPr/>
            </a:pPr>
            <a:r>
              <a:rPr lang="id-ID" sz="3200" dirty="0" smtClean="0"/>
              <a:t>	Interfase tdr dr 3 subfase: G1 (Gap1), S (Sintesis), G2 (Gap2).</a:t>
            </a:r>
          </a:p>
          <a:p>
            <a:pPr marL="514350" indent="-514350">
              <a:buFont typeface="Wingdings" pitchFamily="2" charset="2"/>
              <a:buNone/>
              <a:defRPr/>
            </a:pPr>
            <a:endParaRPr lang="id-ID"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5"/>
          <p:cNvSpPr txBox="1">
            <a:spLocks noChangeArrowheads="1"/>
          </p:cNvSpPr>
          <p:nvPr/>
        </p:nvSpPr>
        <p:spPr bwMode="auto">
          <a:xfrm>
            <a:off x="2667000" y="457200"/>
            <a:ext cx="4572000" cy="579438"/>
          </a:xfrm>
          <a:prstGeom prst="rect">
            <a:avLst/>
          </a:prstGeom>
          <a:noFill/>
          <a:ln w="9525">
            <a:noFill/>
            <a:miter lim="800000"/>
            <a:headEnd/>
            <a:tailEnd/>
          </a:ln>
        </p:spPr>
        <p:txBody>
          <a:bodyPr>
            <a:spAutoFit/>
          </a:bodyPr>
          <a:lstStyle/>
          <a:p>
            <a:pPr algn="ctr">
              <a:spcBef>
                <a:spcPct val="50000"/>
              </a:spcBef>
            </a:pPr>
            <a:r>
              <a:rPr lang="en-US" sz="3200">
                <a:solidFill>
                  <a:srgbClr val="FF66FF"/>
                </a:solidFill>
              </a:rPr>
              <a:t>SIKLUS SEL</a:t>
            </a:r>
          </a:p>
        </p:txBody>
      </p:sp>
      <p:pic>
        <p:nvPicPr>
          <p:cNvPr id="11267" name="Picture 7"/>
          <p:cNvPicPr>
            <a:picLocks noChangeAspect="1" noChangeArrowheads="1"/>
          </p:cNvPicPr>
          <p:nvPr/>
        </p:nvPicPr>
        <p:blipFill>
          <a:blip r:embed="rId2"/>
          <a:srcRect l="14473" b="45189"/>
          <a:stretch>
            <a:fillRect/>
          </a:stretch>
        </p:blipFill>
        <p:spPr bwMode="auto">
          <a:xfrm>
            <a:off x="685800" y="1295400"/>
            <a:ext cx="5029200" cy="4443413"/>
          </a:xfrm>
          <a:prstGeom prst="rect">
            <a:avLst/>
          </a:prstGeom>
          <a:noFill/>
          <a:ln w="9525">
            <a:noFill/>
            <a:miter lim="800000"/>
            <a:headEnd/>
            <a:tailEnd/>
          </a:ln>
        </p:spPr>
      </p:pic>
      <p:pic>
        <p:nvPicPr>
          <p:cNvPr id="11268" name="Picture 8"/>
          <p:cNvPicPr>
            <a:picLocks noChangeAspect="1" noChangeArrowheads="1"/>
          </p:cNvPicPr>
          <p:nvPr/>
        </p:nvPicPr>
        <p:blipFill>
          <a:blip r:embed="rId2"/>
          <a:srcRect l="13165" t="57143" r="35378"/>
          <a:stretch>
            <a:fillRect/>
          </a:stretch>
        </p:blipFill>
        <p:spPr bwMode="auto">
          <a:xfrm>
            <a:off x="6096000" y="1905000"/>
            <a:ext cx="2438400" cy="2800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Edge</Template>
  <TotalTime>2330</TotalTime>
  <Words>1608</Words>
  <Application>Microsoft Office PowerPoint</Application>
  <PresentationFormat>On-screen Show (4:3)</PresentationFormat>
  <Paragraphs>175</Paragraphs>
  <Slides>47</Slides>
  <Notes>1</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Edge</vt:lpstr>
      <vt:lpstr>Bab 4 PEMBELAHAN SEL</vt:lpstr>
      <vt:lpstr>Pembelahan Sel, dibedakan menjadi 2 macam, yaitu:</vt:lpstr>
      <vt:lpstr>PowerPoint Presentation</vt:lpstr>
      <vt:lpstr>PowerPoint Presentation</vt:lpstr>
      <vt:lpstr>Pembelahan Amitosis: </vt:lpstr>
      <vt:lpstr>PowerPoint Presentation</vt:lpstr>
      <vt:lpstr>I. PEMBELAHAN MITOSIS</vt:lpstr>
      <vt:lpstr>Tahap-tahap Pembelahan Mitosis </vt:lpstr>
      <vt:lpstr>PowerPoint Presentation</vt:lpstr>
      <vt:lpstr>INTERFASE</vt:lpstr>
      <vt:lpstr>INTERFASE</vt:lpstr>
      <vt:lpstr>M-Mitotik: Profase </vt:lpstr>
      <vt:lpstr>M-Mitotik: Metafase </vt:lpstr>
      <vt:lpstr>M-Mitotik: Anafase</vt:lpstr>
      <vt:lpstr>M-Mitotik: Telofase</vt:lpstr>
      <vt:lpstr>PowerPoint Presentation</vt:lpstr>
      <vt:lpstr>REPRODUKSI SEL</vt:lpstr>
      <vt:lpstr>PowerPoint Presentation</vt:lpstr>
      <vt:lpstr>Tahap sitokinesis pada sel tumbuhan</vt:lpstr>
      <vt:lpstr>Pembelahan Sel secara Meiosis</vt:lpstr>
      <vt:lpstr>PowerPoint Presentation</vt:lpstr>
      <vt:lpstr>INTERFASE</vt:lpstr>
      <vt:lpstr>Profase I </vt:lpstr>
      <vt:lpstr>Leptoten </vt:lpstr>
      <vt:lpstr>Zigoten </vt:lpstr>
      <vt:lpstr>Pakiten </vt:lpstr>
      <vt:lpstr>Diploten </vt:lpstr>
      <vt:lpstr>Pindah Silang (crossing over)</vt:lpstr>
      <vt:lpstr>Diakinesis </vt:lpstr>
      <vt:lpstr>PowerPoint Presentation</vt:lpstr>
      <vt:lpstr>Metafase I </vt:lpstr>
      <vt:lpstr>Anafase I </vt:lpstr>
      <vt:lpstr>PowerPoint Presentation</vt:lpstr>
      <vt:lpstr>PowerPoint Presentation</vt:lpstr>
      <vt:lpstr>Telofase I </vt:lpstr>
      <vt:lpstr>Sitokinesis I </vt:lpstr>
      <vt:lpstr>Interkinesis </vt:lpstr>
      <vt:lpstr>Profase II </vt:lpstr>
      <vt:lpstr>Metafase II </vt:lpstr>
      <vt:lpstr>Anafase II </vt:lpstr>
      <vt:lpstr>Telofase II </vt:lpstr>
      <vt:lpstr>PowerPoint Presentation</vt:lpstr>
      <vt:lpstr>Sitokinesis II </vt:lpstr>
      <vt:lpstr>PowerPoint Presentation</vt:lpstr>
      <vt:lpstr>PowerPoint Presentation</vt:lpstr>
      <vt:lpstr>MEIOSIS (pembelahan sel gamet).</vt:lpstr>
      <vt:lpstr>PowerPoint Presentation</vt:lpstr>
    </vt:vector>
  </TitlesOfParts>
  <Company>Universitas Indonesia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Bab 4 PEMBELAHAN SEL</dc:title>
  <dc:creator>Ir. El Khobar MN M.Eng</dc:creator>
  <cp:lastModifiedBy>USER</cp:lastModifiedBy>
  <cp:revision>143</cp:revision>
  <dcterms:created xsi:type="dcterms:W3CDTF">2006-05-03T22:41:20Z</dcterms:created>
  <dcterms:modified xsi:type="dcterms:W3CDTF">2020-07-11T14:47:48Z</dcterms:modified>
</cp:coreProperties>
</file>