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0" r:id="rId4"/>
    <p:sldId id="274" r:id="rId5"/>
    <p:sldId id="261" r:id="rId6"/>
    <p:sldId id="262" r:id="rId7"/>
    <p:sldId id="276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BE8B16-C6F9-441F-842F-6F69E7FC5B17}">
          <p14:sldIdLst>
            <p14:sldId id="258"/>
            <p14:sldId id="259"/>
            <p14:sldId id="260"/>
            <p14:sldId id="274"/>
            <p14:sldId id="261"/>
            <p14:sldId id="262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2A820-B589-4F13-8781-A515BE116988}" type="datetimeFigureOut">
              <a:rPr lang="id-ID" smtClean="0"/>
              <a:pPr/>
              <a:t>01/08/2021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07611-A81E-44FD-9117-8AB8D69AA4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777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98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042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50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551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550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01/08/2021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52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01/08/2021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27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01/08/2021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29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01/08/2021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3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01/08/2021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65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01/08/2021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506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8361-19A8-4E0D-9090-85E41508063D}" type="datetimeFigureOut">
              <a:rPr lang="id-ID" smtClean="0"/>
              <a:pPr/>
              <a:t>01/08/2021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81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48176" y="-1"/>
            <a:ext cx="3795823" cy="4837837"/>
          </a:xfrm>
          <a:prstGeom prst="rect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4582886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59489" y="4837837"/>
            <a:ext cx="8825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Pembangunan Ekonomi </a:t>
            </a:r>
          </a:p>
          <a:p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6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815" y="618023"/>
            <a:ext cx="7886700" cy="39127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err="1"/>
              <a:t>Tujuan</a:t>
            </a:r>
            <a:r>
              <a:rPr lang="en-US" sz="1800" b="1" dirty="0"/>
              <a:t> </a:t>
            </a:r>
            <a:r>
              <a:rPr lang="en-US" sz="1800" b="1" dirty="0" err="1"/>
              <a:t>Pembelajaran</a:t>
            </a: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mempelajari</a:t>
            </a:r>
            <a:r>
              <a:rPr lang="en-US" sz="1800" dirty="0"/>
              <a:t> </a:t>
            </a:r>
            <a:r>
              <a:rPr lang="en-US" sz="1800" dirty="0" err="1"/>
              <a:t>bab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diharapkan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800" dirty="0"/>
              <a:t>Menjelaskan pengertian pembangunan ekonomi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800" dirty="0"/>
              <a:t>Mengklasifikasi faktor-faktor yang mempengaruhi pembangunan ekonomi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800" dirty="0"/>
              <a:t>Menjelaskan indikator keberhasilan pembangunan ekonomi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800" dirty="0"/>
              <a:t>Menjelaskan masalah-masalah pembangunan ekonomi di negara berkembang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d-ID" sz="1800" dirty="0"/>
          </a:p>
          <a:p>
            <a:endParaRPr lang="id-ID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6" cy="528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9685" y="3770879"/>
            <a:ext cx="8640960" cy="1111623"/>
            <a:chOff x="395536" y="3757537"/>
            <a:chExt cx="8640960" cy="1111623"/>
          </a:xfrm>
        </p:grpSpPr>
        <p:sp>
          <p:nvSpPr>
            <p:cNvPr id="13" name="Rectangle 12"/>
            <p:cNvSpPr/>
            <p:nvPr/>
          </p:nvSpPr>
          <p:spPr>
            <a:xfrm>
              <a:off x="395536" y="3757538"/>
              <a:ext cx="8640960" cy="11116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7544" y="4126869"/>
              <a:ext cx="8496944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id-ID" dirty="0" err="1">
                  <a:solidFill>
                    <a:schemeClr val="tx1"/>
                  </a:solidFill>
                </a:rPr>
                <a:t>r</a:t>
              </a:r>
              <a:r>
                <a:rPr lang="en-US" dirty="0" err="1">
                  <a:solidFill>
                    <a:schemeClr val="tx1"/>
                  </a:solidFill>
                </a:rPr>
                <a:t>eligius</a:t>
              </a:r>
              <a:r>
                <a:rPr lang="id-ID" dirty="0">
                  <a:solidFill>
                    <a:schemeClr val="tx1"/>
                  </a:solidFill>
                </a:rPr>
                <a:t>, kreatif, tanggung jawab, rasa ingin tahu, gemar membaca , disiplin, dan peduli lingkungan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109" y="3757537"/>
              <a:ext cx="2830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4418" y="5024193"/>
            <a:ext cx="8640960" cy="1555916"/>
            <a:chOff x="395536" y="5013176"/>
            <a:chExt cx="8640960" cy="1555916"/>
          </a:xfrm>
        </p:grpSpPr>
        <p:sp>
          <p:nvSpPr>
            <p:cNvPr id="18" name="Rectangle 17"/>
            <p:cNvSpPr/>
            <p:nvPr/>
          </p:nvSpPr>
          <p:spPr>
            <a:xfrm>
              <a:off x="395536" y="5013176"/>
              <a:ext cx="8640960" cy="15559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47664" y="5117950"/>
              <a:ext cx="7416824" cy="1372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7584" y="5767712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44" y="5399872"/>
              <a:ext cx="432050" cy="94390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547664" y="5193161"/>
              <a:ext cx="222902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Pertumbuhan ekonomi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Pembangunan ekonomi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Pembangunan nasional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GBHN</a:t>
              </a:r>
              <a:endParaRPr lang="en-US" sz="16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768188" y="5178117"/>
            <a:ext cx="2631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Pelita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Modal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Teori pertumbuhan ekonomi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Sistem Perencanaan Pembangunan Nasional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6532214" y="5204178"/>
            <a:ext cx="22290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Rencana Pembangunan Jangka Panjang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Rencana Pembangunan Tahunan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333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8"/>
            <a:ext cx="7535463" cy="50432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12079"/>
            <a:ext cx="7886700" cy="4664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600" dirty="0"/>
              <a:t>Pembangunan ekonomi adalah </a:t>
            </a:r>
            <a:r>
              <a:rPr lang="id-ID" sz="2600" dirty="0" err="1"/>
              <a:t>suatu</a:t>
            </a:r>
            <a:r>
              <a:rPr lang="id-ID" sz="2600" dirty="0"/>
              <a:t> proses yang bertujuan untuk menaikkan PDB </a:t>
            </a:r>
            <a:r>
              <a:rPr lang="id-ID" sz="2600" dirty="0" err="1"/>
              <a:t>suatu</a:t>
            </a:r>
            <a:r>
              <a:rPr lang="id-ID" sz="2600" dirty="0"/>
              <a:t> negara atau daerah melebihi tingkat pertumbuhan penduduk.</a:t>
            </a:r>
          </a:p>
          <a:p>
            <a:pPr marL="0" indent="0">
              <a:buNone/>
            </a:pPr>
            <a:endParaRPr lang="id-ID" sz="2600" dirty="0"/>
          </a:p>
          <a:p>
            <a:pPr marL="0" indent="0">
              <a:buNone/>
            </a:pPr>
            <a:r>
              <a:rPr lang="id-ID" sz="2600" dirty="0"/>
              <a:t>Menurut Michael P. </a:t>
            </a:r>
            <a:r>
              <a:rPr lang="id-ID" sz="2600" dirty="0" err="1"/>
              <a:t>Todaro</a:t>
            </a:r>
            <a:r>
              <a:rPr lang="id-ID" sz="2600" dirty="0"/>
              <a:t>, pembangunan harus dipahami sebagai proses </a:t>
            </a:r>
            <a:r>
              <a:rPr lang="id-ID" sz="2600" dirty="0" err="1"/>
              <a:t>multi-dimensi</a:t>
            </a:r>
            <a:r>
              <a:rPr lang="id-ID" sz="2600" dirty="0"/>
              <a:t> yang melibatkan perubahan besar dalam struktur sosial, sikap populer dan lembaga rasional percepatan pertumbuhan ekonomi, pengurangan kesenjangan dan pemberantasan kemiskinan absolut.</a:t>
            </a:r>
          </a:p>
        </p:txBody>
      </p:sp>
      <p:sp>
        <p:nvSpPr>
          <p:cNvPr id="9" name="Rectangle 8"/>
          <p:cNvSpPr/>
          <p:nvPr/>
        </p:nvSpPr>
        <p:spPr>
          <a:xfrm>
            <a:off x="772666" y="781918"/>
            <a:ext cx="563199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A.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</a:t>
            </a:r>
            <a:r>
              <a:rPr lang="id-ID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ngertian</a:t>
            </a:r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Pembangunan Ekonomi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6" cy="528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4387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31" y="152403"/>
            <a:ext cx="4885769" cy="31108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802" y="3652593"/>
            <a:ext cx="7886700" cy="325315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d-ID" sz="2200" dirty="0"/>
              <a:t>Menurut Prof. Denis </a:t>
            </a:r>
            <a:r>
              <a:rPr lang="id-ID" sz="2200" dirty="0" err="1"/>
              <a:t>Goulet</a:t>
            </a:r>
            <a:r>
              <a:rPr lang="id-ID" sz="2200" dirty="0"/>
              <a:t>, ada tiga nilai inti pembangunan yang membuat hidup lebih baik:</a:t>
            </a:r>
          </a:p>
          <a:p>
            <a:pPr>
              <a:spcBef>
                <a:spcPts val="0"/>
              </a:spcBef>
            </a:pPr>
            <a:r>
              <a:rPr lang="id-ID" sz="2200" dirty="0"/>
              <a:t>Rezeki kehidupan</a:t>
            </a:r>
          </a:p>
          <a:p>
            <a:pPr>
              <a:spcBef>
                <a:spcPts val="0"/>
              </a:spcBef>
            </a:pPr>
            <a:r>
              <a:rPr lang="id-ID" sz="2200" dirty="0"/>
              <a:t>Harga diri</a:t>
            </a:r>
          </a:p>
          <a:p>
            <a:pPr>
              <a:spcBef>
                <a:spcPts val="0"/>
              </a:spcBef>
            </a:pPr>
            <a:r>
              <a:rPr lang="id-ID" sz="2200" dirty="0"/>
              <a:t>Kebebasan dari perbudakan</a:t>
            </a:r>
          </a:p>
          <a:p>
            <a:pPr marL="0" indent="0">
              <a:spcBef>
                <a:spcPts val="0"/>
              </a:spcBef>
              <a:buNone/>
            </a:pPr>
            <a:endParaRPr lang="id-ID" sz="2200" dirty="0"/>
          </a:p>
          <a:p>
            <a:pPr marL="0" indent="0">
              <a:spcBef>
                <a:spcPts val="0"/>
              </a:spcBef>
              <a:buNone/>
            </a:pPr>
            <a:r>
              <a:rPr lang="id-ID" sz="2200" dirty="0"/>
              <a:t>Menurut Prof. Dudley </a:t>
            </a:r>
            <a:r>
              <a:rPr lang="id-ID" sz="2200" dirty="0" err="1"/>
              <a:t>Seers</a:t>
            </a:r>
            <a:r>
              <a:rPr lang="id-ID" sz="2200" dirty="0"/>
              <a:t>, </a:t>
            </a:r>
            <a:r>
              <a:rPr lang="id-ID" sz="2200" dirty="0" err="1"/>
              <a:t>suatu</a:t>
            </a:r>
            <a:r>
              <a:rPr lang="id-ID" sz="2200" dirty="0"/>
              <a:t> pembangunan ekonomi dikatakan berhasil apabila pendapatan per kapita masyarakat meningkat, tingkat pengangguran berkurang dan kesenjangan antara kaya dan miskin mengecil.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4"/>
            <a:ext cx="4362680" cy="31108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3254407"/>
            <a:ext cx="435895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Patung Dirgantara dengan latar belakang Jakarta dulu dan sekarang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6" cy="5288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5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7"/>
            <a:ext cx="7535463" cy="827329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82" y="1935794"/>
            <a:ext cx="7418755" cy="4929295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006" y="1935793"/>
            <a:ext cx="3645895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d-ID" dirty="0"/>
              <a:t>Faktor-faktor yang dipandang oleh ahli ekonomi sebagai hal-hal yang memengaruhi pembangunan ekonomi adalah: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Tanah dan kekayaan alam</a:t>
            </a:r>
          </a:p>
          <a:p>
            <a:r>
              <a:rPr lang="id-ID" dirty="0"/>
              <a:t>Kuantitas dan kualitas penduduk dan tenaga kerja</a:t>
            </a:r>
          </a:p>
          <a:p>
            <a:r>
              <a:rPr lang="id-ID" dirty="0"/>
              <a:t>Kepemilikan barang modal dan penguasaan teknologi</a:t>
            </a:r>
          </a:p>
          <a:p>
            <a:r>
              <a:rPr lang="id-ID" dirty="0"/>
              <a:t>Sistem sosial dan sikap masyarakat</a:t>
            </a:r>
          </a:p>
        </p:txBody>
      </p:sp>
      <p:sp>
        <p:nvSpPr>
          <p:cNvPr id="6" name="Rectangle 5"/>
          <p:cNvSpPr/>
          <p:nvPr/>
        </p:nvSpPr>
        <p:spPr>
          <a:xfrm>
            <a:off x="772666" y="747473"/>
            <a:ext cx="53380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B. Faktor-faktor yang Memengaruhi </a:t>
            </a:r>
          </a:p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Pembangunan Ekonomi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6" cy="528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7539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7"/>
            <a:ext cx="7535463" cy="8273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9150" y="1957827"/>
            <a:ext cx="38862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sz="2400" b="1" dirty="0"/>
              <a:t>Indikator Moneter</a:t>
            </a:r>
            <a:r>
              <a:rPr lang="id-ID" sz="2400" dirty="0"/>
              <a:t>, antara lain pendapatan per kapita dan indikator kesejahteraan ekonomi</a:t>
            </a:r>
          </a:p>
          <a:p>
            <a:pPr marL="514350" indent="-514350">
              <a:buAutoNum type="arabicPeriod"/>
            </a:pPr>
            <a:r>
              <a:rPr lang="id-ID" sz="2400" b="1" dirty="0"/>
              <a:t>Indikator </a:t>
            </a:r>
            <a:r>
              <a:rPr lang="id-ID" sz="2400" b="1" dirty="0" err="1"/>
              <a:t>Non</a:t>
            </a:r>
            <a:r>
              <a:rPr lang="id-ID" sz="2400" b="1" dirty="0"/>
              <a:t> Moneter</a:t>
            </a:r>
            <a:r>
              <a:rPr lang="id-ID" sz="2400" dirty="0"/>
              <a:t>, antara lain indikator sosial dan indeks kualitas hidup</a:t>
            </a:r>
          </a:p>
          <a:p>
            <a:pPr marL="514350" indent="-514350">
              <a:buAutoNum type="arabicPeriod"/>
            </a:pPr>
            <a:r>
              <a:rPr lang="id-ID" sz="2400" b="1" dirty="0"/>
              <a:t>Indikator campuran </a:t>
            </a:r>
            <a:r>
              <a:rPr lang="id-ID" sz="2400" dirty="0"/>
              <a:t>mencakup indikator </a:t>
            </a:r>
            <a:r>
              <a:rPr lang="id-ID" sz="2400" dirty="0" err="1"/>
              <a:t>Susenas</a:t>
            </a:r>
            <a:r>
              <a:rPr lang="id-ID" sz="2400" dirty="0"/>
              <a:t> Inti dan Indeks Pembangunan Manusia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779057" y="747472"/>
            <a:ext cx="66132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C. Indikator Keberhasilan Pembangunan Ekonomi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6" cy="528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5" y="1705161"/>
            <a:ext cx="3655039" cy="274127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4" y="4033903"/>
            <a:ext cx="3655039" cy="227526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09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"/>
          <a:stretch/>
        </p:blipFill>
        <p:spPr>
          <a:xfrm>
            <a:off x="0" y="522173"/>
            <a:ext cx="9144000" cy="63358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51" y="1462068"/>
            <a:ext cx="4395042" cy="906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200" b="1" dirty="0" err="1">
                <a:solidFill>
                  <a:schemeClr val="bg1"/>
                </a:solidFill>
              </a:rPr>
              <a:t>Let’s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go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the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next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lesson</a:t>
            </a:r>
            <a:r>
              <a:rPr lang="id-ID" sz="32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6" cy="528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38016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</TotalTime>
  <Words>312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Adhi</dc:creator>
  <cp:lastModifiedBy>user</cp:lastModifiedBy>
  <cp:revision>41</cp:revision>
  <dcterms:created xsi:type="dcterms:W3CDTF">2014-06-23T13:24:29Z</dcterms:created>
  <dcterms:modified xsi:type="dcterms:W3CDTF">2021-08-01T14:11:20Z</dcterms:modified>
</cp:coreProperties>
</file>