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43" r:id="rId3"/>
    <p:sldId id="330" r:id="rId4"/>
    <p:sldId id="261" r:id="rId5"/>
    <p:sldId id="336" r:id="rId6"/>
    <p:sldId id="347" r:id="rId7"/>
    <p:sldId id="345" r:id="rId8"/>
    <p:sldId id="337" r:id="rId9"/>
    <p:sldId id="27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FBE46-0216-48C4-B19E-D138100AF0F4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69AB-9F3B-455B-906E-E39F37822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312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FBE46-0216-48C4-B19E-D138100AF0F4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69AB-9F3B-455B-906E-E39F37822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939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FBE46-0216-48C4-B19E-D138100AF0F4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69AB-9F3B-455B-906E-E39F37822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340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FBE46-0216-48C4-B19E-D138100AF0F4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69AB-9F3B-455B-906E-E39F37822A9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9384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FBE46-0216-48C4-B19E-D138100AF0F4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69AB-9F3B-455B-906E-E39F37822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151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FBE46-0216-48C4-B19E-D138100AF0F4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69AB-9F3B-455B-906E-E39F37822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87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FBE46-0216-48C4-B19E-D138100AF0F4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69AB-9F3B-455B-906E-E39F37822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49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FBE46-0216-48C4-B19E-D138100AF0F4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69AB-9F3B-455B-906E-E39F37822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192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FBE46-0216-48C4-B19E-D138100AF0F4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69AB-9F3B-455B-906E-E39F37822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7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FBE46-0216-48C4-B19E-D138100AF0F4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69AB-9F3B-455B-906E-E39F37822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271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FBE46-0216-48C4-B19E-D138100AF0F4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69AB-9F3B-455B-906E-E39F37822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45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FBE46-0216-48C4-B19E-D138100AF0F4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69AB-9F3B-455B-906E-E39F37822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86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FBE46-0216-48C4-B19E-D138100AF0F4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69AB-9F3B-455B-906E-E39F37822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190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FBE46-0216-48C4-B19E-D138100AF0F4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69AB-9F3B-455B-906E-E39F37822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10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FBE46-0216-48C4-B19E-D138100AF0F4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69AB-9F3B-455B-906E-E39F37822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61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FBE46-0216-48C4-B19E-D138100AF0F4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69AB-9F3B-455B-906E-E39F37822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77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FBE46-0216-48C4-B19E-D138100AF0F4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69AB-9F3B-455B-906E-E39F37822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78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9DFBE46-0216-48C4-B19E-D138100AF0F4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D69AB-9F3B-455B-906E-E39F37822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2465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04487-A85A-4BFA-951E-9D25FDD29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PEMBANGUNAN EKONOMI (Bag.2)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66DEAD8-9769-4A4B-AB1A-AFD0FD5FF4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3049" t="23106" r="1243" b="24889"/>
          <a:stretch/>
        </p:blipFill>
        <p:spPr>
          <a:xfrm>
            <a:off x="371060" y="1444487"/>
            <a:ext cx="11025809" cy="486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104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685800"/>
            <a:ext cx="723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Perbedaan</a:t>
            </a:r>
            <a:r>
              <a:rPr lang="en-US" sz="3200" b="1" dirty="0"/>
              <a:t> </a:t>
            </a:r>
            <a:r>
              <a:rPr lang="en-US" sz="3200" b="1" dirty="0" err="1"/>
              <a:t>Pertumbuhan</a:t>
            </a:r>
            <a:r>
              <a:rPr lang="en-US" sz="3200" b="1" dirty="0"/>
              <a:t> </a:t>
            </a:r>
            <a:r>
              <a:rPr lang="en-US" sz="3200" b="1" dirty="0" err="1"/>
              <a:t>dan</a:t>
            </a:r>
            <a:r>
              <a:rPr lang="en-US" sz="3200" b="1" dirty="0"/>
              <a:t> Pembangunan </a:t>
            </a:r>
            <a:r>
              <a:rPr lang="en-US" sz="3200" b="1" dirty="0" err="1"/>
              <a:t>Ekonomi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124856" y="2025135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Tabel</a:t>
            </a:r>
            <a:r>
              <a:rPr lang="en-US" sz="2400" dirty="0"/>
              <a:t> </a:t>
            </a:r>
            <a:r>
              <a:rPr lang="en-US" sz="2400" dirty="0" err="1"/>
              <a:t>Perbedaan</a:t>
            </a:r>
            <a:r>
              <a:rPr lang="en-US" sz="2400" dirty="0"/>
              <a:t> </a:t>
            </a:r>
            <a:r>
              <a:rPr lang="en-US" sz="2400" dirty="0" err="1"/>
              <a:t>Pertumbuhan</a:t>
            </a:r>
            <a:r>
              <a:rPr lang="en-US" sz="2400" dirty="0"/>
              <a:t> </a:t>
            </a:r>
            <a:r>
              <a:rPr lang="en-US" sz="2400" dirty="0" err="1"/>
              <a:t>Ekonomi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Pembangunan </a:t>
            </a:r>
            <a:r>
              <a:rPr lang="en-US" sz="2400" dirty="0" err="1"/>
              <a:t>Ekonomi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046005"/>
              </p:ext>
            </p:extLst>
          </p:nvPr>
        </p:nvGraphicFramePr>
        <p:xfrm>
          <a:off x="1905000" y="2971800"/>
          <a:ext cx="9094304" cy="329184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4547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47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Pertumbuhan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Ekonomi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Pembangunan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Ekonomi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800" b="1" dirty="0" err="1">
                          <a:solidFill>
                            <a:srgbClr val="002060"/>
                          </a:solidFill>
                        </a:rPr>
                        <a:t>Ditandai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rgbClr val="002060"/>
                          </a:solidFill>
                        </a:rPr>
                        <a:t>dengan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rgbClr val="002060"/>
                          </a:solidFill>
                        </a:rPr>
                        <a:t>kenaikan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 GNP, </a:t>
                      </a:r>
                      <a:r>
                        <a:rPr lang="en-US" sz="1800" b="1" baseline="0" dirty="0" err="1">
                          <a:solidFill>
                            <a:srgbClr val="002060"/>
                          </a:solidFill>
                        </a:rPr>
                        <a:t>dan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rgbClr val="002060"/>
                          </a:solidFill>
                        </a:rPr>
                        <a:t>tidak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rgbClr val="002060"/>
                          </a:solidFill>
                        </a:rPr>
                        <a:t>disertai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rgbClr val="002060"/>
                          </a:solidFill>
                        </a:rPr>
                        <a:t>dengan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rgbClr val="002060"/>
                          </a:solidFill>
                        </a:rPr>
                        <a:t>perubahan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rgbClr val="002060"/>
                          </a:solidFill>
                        </a:rPr>
                        <a:t>struktur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rgbClr val="002060"/>
                          </a:solidFill>
                        </a:rPr>
                        <a:t>ekonomi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.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800" b="1" baseline="0" dirty="0" err="1">
                          <a:solidFill>
                            <a:srgbClr val="002060"/>
                          </a:solidFill>
                        </a:rPr>
                        <a:t>Kenaikan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 GNP </a:t>
                      </a:r>
                      <a:r>
                        <a:rPr lang="en-US" sz="1800" b="1" baseline="0" dirty="0" err="1">
                          <a:solidFill>
                            <a:srgbClr val="002060"/>
                          </a:solidFill>
                        </a:rPr>
                        <a:t>tidak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rgbClr val="002060"/>
                          </a:solidFill>
                        </a:rPr>
                        <a:t>memperhatikan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rgbClr val="002060"/>
                          </a:solidFill>
                        </a:rPr>
                        <a:t>tingkat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rgbClr val="002060"/>
                          </a:solidFill>
                        </a:rPr>
                        <a:t>pemerataan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rgbClr val="002060"/>
                          </a:solidFill>
                        </a:rPr>
                        <a:t>dan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rgbClr val="002060"/>
                          </a:solidFill>
                        </a:rPr>
                        <a:t>kesejahteraan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rgbClr val="002060"/>
                          </a:solidFill>
                        </a:rPr>
                        <a:t>masyarakat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.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800" b="1" baseline="0" dirty="0" err="1">
                          <a:solidFill>
                            <a:srgbClr val="002060"/>
                          </a:solidFill>
                        </a:rPr>
                        <a:t>Kenaikan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 GNP </a:t>
                      </a:r>
                      <a:r>
                        <a:rPr lang="en-US" sz="1800" b="1" baseline="0" dirty="0" err="1">
                          <a:solidFill>
                            <a:srgbClr val="002060"/>
                          </a:solidFill>
                        </a:rPr>
                        <a:t>tidak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rgbClr val="002060"/>
                          </a:solidFill>
                        </a:rPr>
                        <a:t>disertai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 IPTEK.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800" b="1" dirty="0" err="1">
                          <a:solidFill>
                            <a:srgbClr val="002060"/>
                          </a:solidFill>
                        </a:rPr>
                        <a:t>Kenaikan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 GNP </a:t>
                      </a:r>
                      <a:r>
                        <a:rPr lang="en-US" sz="1800" b="1" baseline="0" dirty="0" err="1">
                          <a:solidFill>
                            <a:srgbClr val="002060"/>
                          </a:solidFill>
                        </a:rPr>
                        <a:t>disertai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rgbClr val="002060"/>
                          </a:solidFill>
                        </a:rPr>
                        <a:t>perubahan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rgbClr val="002060"/>
                          </a:solidFill>
                        </a:rPr>
                        <a:t>struktur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rgbClr val="002060"/>
                          </a:solidFill>
                        </a:rPr>
                        <a:t>ekonomi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.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endParaRPr lang="en-US" sz="1800" b="1" baseline="0" dirty="0">
                        <a:solidFill>
                          <a:srgbClr val="002060"/>
                        </a:solidFill>
                      </a:endParaRP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800" b="1" baseline="0" dirty="0" err="1">
                          <a:solidFill>
                            <a:srgbClr val="002060"/>
                          </a:solidFill>
                        </a:rPr>
                        <a:t>Memperhatikan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rgbClr val="002060"/>
                          </a:solidFill>
                        </a:rPr>
                        <a:t>pemerataan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rgbClr val="002060"/>
                          </a:solidFill>
                        </a:rPr>
                        <a:t>peningkatan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rgbClr val="002060"/>
                          </a:solidFill>
                        </a:rPr>
                        <a:t>kesejahteraan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rgbClr val="002060"/>
                          </a:solidFill>
                        </a:rPr>
                        <a:t>masyarakat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.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endParaRPr lang="en-US" sz="1800" b="1" baseline="0" dirty="0">
                        <a:solidFill>
                          <a:srgbClr val="002060"/>
                        </a:solidFill>
                      </a:endParaRP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800" b="1" baseline="0" dirty="0" err="1">
                          <a:solidFill>
                            <a:srgbClr val="002060"/>
                          </a:solidFill>
                        </a:rPr>
                        <a:t>Ditandai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rgbClr val="002060"/>
                          </a:solidFill>
                        </a:rPr>
                        <a:t>dengan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rgbClr val="002060"/>
                          </a:solidFill>
                        </a:rPr>
                        <a:t>perkembangan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 IPTEK.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8350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381000"/>
            <a:ext cx="83058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Dampak</a:t>
            </a:r>
            <a:r>
              <a:rPr lang="en-US" sz="2800" dirty="0"/>
              <a:t> </a:t>
            </a:r>
            <a:r>
              <a:rPr lang="en-US" sz="2800" dirty="0" err="1"/>
              <a:t>positif</a:t>
            </a:r>
            <a:r>
              <a:rPr lang="en-US" sz="2800" dirty="0"/>
              <a:t> </a:t>
            </a:r>
            <a:r>
              <a:rPr lang="en-US" sz="2800" dirty="0" err="1"/>
              <a:t>pembangunan</a:t>
            </a:r>
            <a:r>
              <a:rPr lang="en-US" sz="2800" dirty="0"/>
              <a:t> </a:t>
            </a:r>
            <a:r>
              <a:rPr lang="en-US" sz="2800" dirty="0" err="1"/>
              <a:t>ekonomi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berikut</a:t>
            </a:r>
            <a:r>
              <a:rPr lang="en-US" sz="28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/>
              <a:t>Adanya</a:t>
            </a:r>
            <a:r>
              <a:rPr lang="en-US" sz="2000" dirty="0"/>
              <a:t> </a:t>
            </a:r>
            <a:r>
              <a:rPr lang="en-US" sz="2000" dirty="0" err="1"/>
              <a:t>perbaikan</a:t>
            </a:r>
            <a:r>
              <a:rPr lang="en-US" sz="2000" dirty="0"/>
              <a:t> </a:t>
            </a:r>
            <a:r>
              <a:rPr lang="en-US" sz="2000" dirty="0" err="1"/>
              <a:t>lingkungan</a:t>
            </a:r>
            <a:r>
              <a:rPr lang="en-US" sz="2000" dirty="0"/>
              <a:t> </a:t>
            </a:r>
            <a:r>
              <a:rPr lang="en-US" sz="2000" dirty="0" err="1"/>
              <a:t>hidup</a:t>
            </a:r>
            <a:r>
              <a:rPr lang="en-US" sz="2000" dirty="0"/>
              <a:t> </a:t>
            </a:r>
            <a:r>
              <a:rPr lang="en-US" sz="2000" dirty="0" err="1"/>
              <a:t>melalui</a:t>
            </a:r>
            <a:r>
              <a:rPr lang="en-US" sz="2000" dirty="0"/>
              <a:t> </a:t>
            </a:r>
            <a:r>
              <a:rPr lang="en-US" sz="2000" dirty="0" err="1"/>
              <a:t>pembangunan</a:t>
            </a:r>
            <a:r>
              <a:rPr lang="en-US" sz="2000" dirty="0"/>
              <a:t> </a:t>
            </a:r>
            <a:r>
              <a:rPr lang="en-US" sz="2000" dirty="0" err="1"/>
              <a:t>pemukiman</a:t>
            </a:r>
            <a:r>
              <a:rPr lang="en-US" sz="20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/>
              <a:t>Adanya</a:t>
            </a:r>
            <a:r>
              <a:rPr lang="en-US" sz="2000" dirty="0"/>
              <a:t> </a:t>
            </a:r>
            <a:r>
              <a:rPr lang="en-US" sz="2000" dirty="0" err="1"/>
              <a:t>daerah</a:t>
            </a:r>
            <a:r>
              <a:rPr lang="en-US" sz="2000" dirty="0"/>
              <a:t> </a:t>
            </a:r>
            <a:r>
              <a:rPr lang="en-US" sz="2000" dirty="0" err="1"/>
              <a:t>permukiman</a:t>
            </a:r>
            <a:r>
              <a:rPr lang="en-US" sz="2000" dirty="0"/>
              <a:t> </a:t>
            </a:r>
            <a:r>
              <a:rPr lang="en-US" sz="2000" dirty="0" err="1"/>
              <a:t>baru</a:t>
            </a:r>
            <a:r>
              <a:rPr lang="en-US" sz="2000" dirty="0"/>
              <a:t> yang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sehat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tersedianya</a:t>
            </a:r>
            <a:r>
              <a:rPr lang="en-US" sz="2000" dirty="0"/>
              <a:t> </a:t>
            </a:r>
            <a:r>
              <a:rPr lang="en-US" sz="2000" dirty="0" err="1"/>
              <a:t>sarana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prasarana</a:t>
            </a:r>
            <a:r>
              <a:rPr lang="en-US" sz="20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/>
              <a:t>Adanya</a:t>
            </a:r>
            <a:r>
              <a:rPr lang="en-US" sz="2000" dirty="0"/>
              <a:t> </a:t>
            </a:r>
            <a:r>
              <a:rPr lang="en-US" sz="2000" dirty="0" err="1"/>
              <a:t>penerangan</a:t>
            </a:r>
            <a:r>
              <a:rPr lang="en-US" sz="2000" dirty="0"/>
              <a:t> </a:t>
            </a:r>
            <a:r>
              <a:rPr lang="en-US" sz="2000" dirty="0" err="1"/>
              <a:t>listrik</a:t>
            </a:r>
            <a:r>
              <a:rPr lang="en-US" sz="2000" dirty="0"/>
              <a:t> </a:t>
            </a:r>
            <a:r>
              <a:rPr lang="en-US" sz="2000" dirty="0" err="1"/>
              <a:t>masyarakat</a:t>
            </a:r>
            <a:r>
              <a:rPr lang="en-US" sz="2000" dirty="0"/>
              <a:t> </a:t>
            </a:r>
            <a:r>
              <a:rPr lang="en-US" sz="2000" dirty="0" err="1"/>
              <a:t>mampu</a:t>
            </a:r>
            <a:r>
              <a:rPr lang="en-US" sz="2000" dirty="0"/>
              <a:t> </a:t>
            </a:r>
            <a:r>
              <a:rPr lang="en-US" sz="2000" dirty="0" err="1"/>
              <a:t>meningkatkan</a:t>
            </a:r>
            <a:r>
              <a:rPr lang="en-US" sz="2000" dirty="0"/>
              <a:t> </a:t>
            </a:r>
            <a:r>
              <a:rPr lang="en-US" sz="2000" dirty="0" err="1"/>
              <a:t>aktivitas</a:t>
            </a:r>
            <a:r>
              <a:rPr lang="en-US" sz="2000" dirty="0"/>
              <a:t> </a:t>
            </a:r>
            <a:r>
              <a:rPr lang="en-US" sz="2000" dirty="0" err="1"/>
              <a:t>ekonomi</a:t>
            </a:r>
            <a:r>
              <a:rPr lang="en-US" sz="2000" dirty="0"/>
              <a:t> </a:t>
            </a:r>
            <a:r>
              <a:rPr lang="en-US" sz="2000" dirty="0" err="1"/>
              <a:t>masyarakat</a:t>
            </a:r>
            <a:r>
              <a:rPr lang="en-US" sz="20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/>
              <a:t>Adanya</a:t>
            </a:r>
            <a:r>
              <a:rPr lang="en-US" sz="2000" dirty="0"/>
              <a:t> </a:t>
            </a:r>
            <a:r>
              <a:rPr lang="en-US" sz="2000" dirty="0" err="1"/>
              <a:t>perumahan</a:t>
            </a:r>
            <a:r>
              <a:rPr lang="en-US" sz="2000" dirty="0"/>
              <a:t> yang </a:t>
            </a:r>
            <a:r>
              <a:rPr lang="en-US" sz="2000" dirty="0" err="1"/>
              <a:t>layak</a:t>
            </a:r>
            <a:r>
              <a:rPr lang="en-US" sz="2000" dirty="0"/>
              <a:t> </a:t>
            </a:r>
            <a:r>
              <a:rPr lang="en-US" sz="2000" dirty="0" err="1"/>
              <a:t>bagi</a:t>
            </a:r>
            <a:r>
              <a:rPr lang="en-US" sz="2000" dirty="0"/>
              <a:t> </a:t>
            </a:r>
            <a:r>
              <a:rPr lang="en-US" sz="2000" dirty="0" err="1"/>
              <a:t>semua</a:t>
            </a:r>
            <a:r>
              <a:rPr lang="en-US" sz="2000" dirty="0"/>
              <a:t> </a:t>
            </a:r>
            <a:r>
              <a:rPr lang="en-US" sz="2000" dirty="0" err="1"/>
              <a:t>golongan</a:t>
            </a:r>
            <a:r>
              <a:rPr lang="en-US" sz="2000" dirty="0"/>
              <a:t> </a:t>
            </a:r>
            <a:r>
              <a:rPr lang="en-US" sz="2000" dirty="0" err="1"/>
              <a:t>masyarakat</a:t>
            </a:r>
            <a:r>
              <a:rPr lang="en-US" sz="2000" dirty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3774236"/>
            <a:ext cx="3124200" cy="194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963" y="3815228"/>
            <a:ext cx="3185723" cy="194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00" y="5863571"/>
            <a:ext cx="7619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Dampak</a:t>
            </a:r>
            <a:r>
              <a:rPr lang="en-US" sz="1600" dirty="0"/>
              <a:t> </a:t>
            </a:r>
            <a:r>
              <a:rPr lang="en-US" sz="1600" dirty="0" err="1"/>
              <a:t>positif</a:t>
            </a:r>
            <a:r>
              <a:rPr lang="en-US" sz="1600" dirty="0"/>
              <a:t> </a:t>
            </a:r>
            <a:r>
              <a:rPr lang="en-US" sz="1600" dirty="0" err="1"/>
              <a:t>pembangunan</a:t>
            </a:r>
            <a:r>
              <a:rPr lang="en-US" sz="1600" dirty="0"/>
              <a:t> </a:t>
            </a:r>
            <a:r>
              <a:rPr lang="en-US" sz="1600" dirty="0" err="1"/>
              <a:t>ekonomi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adanya</a:t>
            </a:r>
            <a:r>
              <a:rPr lang="en-US" sz="1600" dirty="0"/>
              <a:t> </a:t>
            </a:r>
            <a:r>
              <a:rPr lang="en-US" sz="1600" dirty="0" err="1"/>
              <a:t>pemukiman</a:t>
            </a:r>
            <a:r>
              <a:rPr lang="en-US" sz="1600" dirty="0"/>
              <a:t> </a:t>
            </a:r>
            <a:r>
              <a:rPr lang="en-US" sz="1600" dirty="0" err="1"/>
              <a:t>baru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penerangan</a:t>
            </a:r>
            <a:r>
              <a:rPr lang="en-US" sz="1600" dirty="0"/>
              <a:t> </a:t>
            </a:r>
            <a:r>
              <a:rPr lang="en-US" sz="1600" dirty="0" err="1"/>
              <a:t>listrik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4868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514600" y="685801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Perencanaan</a:t>
            </a:r>
            <a:r>
              <a:rPr lang="en-US" sz="3200" b="1" dirty="0"/>
              <a:t> Pembangunan </a:t>
            </a:r>
            <a:r>
              <a:rPr lang="en-US" sz="3200" b="1" dirty="0" err="1"/>
              <a:t>Ekonomi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922488" y="1765517"/>
            <a:ext cx="9633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400" dirty="0" err="1"/>
              <a:t>Perencanaan</a:t>
            </a:r>
            <a:r>
              <a:rPr lang="en-US" sz="2400" dirty="0"/>
              <a:t> Pembangunan </a:t>
            </a:r>
            <a:r>
              <a:rPr lang="en-US" sz="2400" dirty="0" err="1"/>
              <a:t>diatur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Undang-Undang</a:t>
            </a:r>
            <a:r>
              <a:rPr lang="en-US" sz="2400" dirty="0"/>
              <a:t> </a:t>
            </a:r>
            <a:r>
              <a:rPr lang="en-US" sz="2400" dirty="0" err="1"/>
              <a:t>Nomor</a:t>
            </a:r>
            <a:r>
              <a:rPr lang="en-US" sz="2400" dirty="0"/>
              <a:t> 25 </a:t>
            </a:r>
            <a:r>
              <a:rPr lang="en-US" sz="2400" dirty="0" err="1"/>
              <a:t>Tahun</a:t>
            </a:r>
            <a:r>
              <a:rPr lang="en-US" sz="2400" dirty="0"/>
              <a:t> 2004.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81199" y="2596513"/>
            <a:ext cx="973372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dirty="0"/>
              <a:t>Di Indonesia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Perencanaan</a:t>
            </a:r>
            <a:r>
              <a:rPr lang="en-US" sz="2400" dirty="0"/>
              <a:t> Pembangunan </a:t>
            </a:r>
            <a:r>
              <a:rPr lang="en-US" sz="2400" dirty="0" err="1"/>
              <a:t>Nasional</a:t>
            </a:r>
            <a:r>
              <a:rPr lang="en-US" sz="2400" dirty="0"/>
              <a:t> </a:t>
            </a:r>
            <a:r>
              <a:rPr lang="en-US" sz="2400" dirty="0" err="1"/>
              <a:t>diatur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Undang-Undang</a:t>
            </a:r>
            <a:r>
              <a:rPr lang="en-US" sz="2400" dirty="0"/>
              <a:t> </a:t>
            </a:r>
            <a:r>
              <a:rPr lang="en-US" sz="2400" dirty="0" err="1"/>
              <a:t>Nomor</a:t>
            </a:r>
            <a:r>
              <a:rPr lang="en-US" sz="2400" dirty="0"/>
              <a:t> 17 </a:t>
            </a:r>
            <a:r>
              <a:rPr lang="en-US" sz="2400" dirty="0" err="1"/>
              <a:t>Tahun</a:t>
            </a:r>
            <a:r>
              <a:rPr lang="en-US" sz="2400" dirty="0"/>
              <a:t> 2007.</a:t>
            </a:r>
            <a:r>
              <a:rPr lang="en-US" sz="2800" dirty="0"/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07432" y="3962401"/>
            <a:ext cx="970748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8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Undang-Undang</a:t>
            </a:r>
            <a:r>
              <a:rPr lang="en-US" sz="2400" dirty="0"/>
              <a:t> </a:t>
            </a:r>
            <a:r>
              <a:rPr lang="en-US" sz="2400" dirty="0" err="1"/>
              <a:t>Nomor</a:t>
            </a:r>
            <a:r>
              <a:rPr lang="en-US" sz="2400" dirty="0"/>
              <a:t> 7 </a:t>
            </a:r>
            <a:r>
              <a:rPr lang="en-US" sz="2400" dirty="0" err="1"/>
              <a:t>Tahun</a:t>
            </a:r>
            <a:r>
              <a:rPr lang="en-US" sz="2400" dirty="0"/>
              <a:t> 2007 </a:t>
            </a:r>
            <a:r>
              <a:rPr lang="en-US" sz="2400" dirty="0" err="1"/>
              <a:t>dijelaskan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perencanaan</a:t>
            </a:r>
            <a:r>
              <a:rPr lang="en-US" sz="2400" dirty="0"/>
              <a:t> </a:t>
            </a:r>
            <a:r>
              <a:rPr lang="en-US" sz="2400" dirty="0" err="1"/>
              <a:t>pembangunan</a:t>
            </a:r>
            <a:r>
              <a:rPr lang="en-US" sz="2400" dirty="0"/>
              <a:t> </a:t>
            </a:r>
            <a:r>
              <a:rPr lang="en-US" sz="2400" dirty="0" err="1"/>
              <a:t>nasional</a:t>
            </a:r>
            <a:r>
              <a:rPr lang="en-US" sz="2400" dirty="0"/>
              <a:t> </a:t>
            </a:r>
            <a:r>
              <a:rPr lang="en-US" sz="2400" dirty="0" err="1"/>
              <a:t>terdiri</a:t>
            </a:r>
            <a:r>
              <a:rPr lang="en-US" sz="2400" dirty="0"/>
              <a:t>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perencanaan</a:t>
            </a:r>
            <a:r>
              <a:rPr lang="en-US" sz="2400" dirty="0"/>
              <a:t> </a:t>
            </a:r>
            <a:r>
              <a:rPr lang="en-US" sz="2400" dirty="0" err="1"/>
              <a:t>pembangunan</a:t>
            </a:r>
            <a:r>
              <a:rPr lang="en-US" sz="2400" dirty="0"/>
              <a:t> yang </a:t>
            </a:r>
            <a:r>
              <a:rPr lang="en-US" sz="2400" dirty="0" err="1"/>
              <a:t>disusun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terpadu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kementerian</a:t>
            </a:r>
            <a:r>
              <a:rPr lang="en-US" sz="2400" dirty="0"/>
              <a:t>/</a:t>
            </a:r>
            <a:r>
              <a:rPr lang="en-US" sz="2400" dirty="0" err="1"/>
              <a:t>lembaga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perencanaan</a:t>
            </a:r>
            <a:r>
              <a:rPr lang="en-US" sz="2400" dirty="0"/>
              <a:t> </a:t>
            </a:r>
            <a:r>
              <a:rPr lang="en-US" sz="2400" dirty="0" err="1"/>
              <a:t>pembangunan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pemerintah</a:t>
            </a:r>
            <a:r>
              <a:rPr lang="en-US" sz="2400" dirty="0"/>
              <a:t> </a:t>
            </a:r>
            <a:r>
              <a:rPr lang="en-US" sz="2400" dirty="0" err="1"/>
              <a:t>daerah</a:t>
            </a:r>
            <a:r>
              <a:rPr lang="en-US" sz="2400" dirty="0"/>
              <a:t>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kewenangannya</a:t>
            </a:r>
            <a:r>
              <a:rPr lang="en-US" sz="2400" dirty="0"/>
              <a:t>. </a:t>
            </a:r>
            <a:r>
              <a:rPr lang="en-US" sz="2800" dirty="0"/>
              <a:t> 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685800"/>
            <a:ext cx="723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Masalah</a:t>
            </a:r>
            <a:r>
              <a:rPr lang="en-US" sz="3200" b="1" dirty="0"/>
              <a:t> Pembangunan </a:t>
            </a:r>
            <a:r>
              <a:rPr lang="en-US" sz="3200" b="1" dirty="0" err="1"/>
              <a:t>Ekonomi</a:t>
            </a:r>
            <a:r>
              <a:rPr lang="en-US" sz="3200" b="1" dirty="0"/>
              <a:t> di Indonesia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81200" y="2076138"/>
            <a:ext cx="8305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Ada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masalah</a:t>
            </a:r>
            <a:r>
              <a:rPr lang="en-US" sz="2400" dirty="0"/>
              <a:t> </a:t>
            </a:r>
            <a:r>
              <a:rPr lang="en-US" sz="2400" dirty="0" err="1"/>
              <a:t>pembangunan</a:t>
            </a:r>
            <a:r>
              <a:rPr lang="en-US" sz="2400" dirty="0"/>
              <a:t> </a:t>
            </a:r>
            <a:r>
              <a:rPr lang="en-US" sz="2400" dirty="0" err="1"/>
              <a:t>ekonomi</a:t>
            </a:r>
            <a:r>
              <a:rPr lang="en-US" sz="2400" dirty="0"/>
              <a:t> di Indonesia, </a:t>
            </a:r>
            <a:r>
              <a:rPr lang="en-US" sz="2400" dirty="0" err="1"/>
              <a:t>antara</a:t>
            </a:r>
            <a:r>
              <a:rPr lang="en-US" sz="2400" dirty="0"/>
              <a:t> lain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.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 err="1"/>
              <a:t>Kemiskinan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keterbelakangan</a:t>
            </a:r>
            <a:endParaRPr lang="en-US" sz="2400" dirty="0"/>
          </a:p>
          <a:p>
            <a:pPr marL="457200" indent="-457200">
              <a:buFont typeface="+mj-lt"/>
              <a:buAutoNum type="arabicParenR"/>
            </a:pPr>
            <a:r>
              <a:rPr lang="en-US" sz="2400" dirty="0" err="1"/>
              <a:t>Pengangguran</a:t>
            </a:r>
            <a:endParaRPr lang="en-US" sz="2400" dirty="0"/>
          </a:p>
          <a:p>
            <a:pPr marL="457200" indent="-457200">
              <a:buFont typeface="+mj-lt"/>
              <a:buAutoNum type="arabicParenR"/>
            </a:pPr>
            <a:r>
              <a:rPr lang="en-US" sz="2400" dirty="0" err="1"/>
              <a:t>Berbagai</a:t>
            </a:r>
            <a:r>
              <a:rPr lang="en-US" sz="2400" dirty="0"/>
              <a:t> </a:t>
            </a:r>
            <a:r>
              <a:rPr lang="en-US" sz="2400" dirty="0" err="1"/>
              <a:t>ketimpangan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pembangunan</a:t>
            </a:r>
            <a:r>
              <a:rPr lang="en-US" sz="2400" dirty="0"/>
              <a:t>, </a:t>
            </a:r>
            <a:r>
              <a:rPr lang="en-US" sz="2400" dirty="0" err="1"/>
              <a:t>mencakup</a:t>
            </a:r>
            <a:r>
              <a:rPr lang="en-US" sz="2400" dirty="0"/>
              <a:t>: </a:t>
            </a:r>
            <a:r>
              <a:rPr lang="en-US" sz="2400" dirty="0" err="1"/>
              <a:t>ketidakmerataan</a:t>
            </a:r>
            <a:r>
              <a:rPr lang="en-US" sz="2400" dirty="0"/>
              <a:t> </a:t>
            </a:r>
            <a:r>
              <a:rPr lang="en-US" sz="2400" dirty="0" err="1"/>
              <a:t>pendapatan</a:t>
            </a:r>
            <a:r>
              <a:rPr lang="en-US" sz="2400" dirty="0"/>
              <a:t> </a:t>
            </a:r>
            <a:r>
              <a:rPr lang="en-US" sz="2400" dirty="0" err="1"/>
              <a:t>nasional</a:t>
            </a:r>
            <a:r>
              <a:rPr lang="en-US" sz="2400" dirty="0"/>
              <a:t>, </a:t>
            </a:r>
            <a:r>
              <a:rPr lang="en-US" sz="2400" dirty="0" err="1"/>
              <a:t>ketidakmerataan</a:t>
            </a:r>
            <a:r>
              <a:rPr lang="en-US" sz="2400" dirty="0"/>
              <a:t> </a:t>
            </a:r>
            <a:r>
              <a:rPr lang="en-US" sz="2400" dirty="0" err="1"/>
              <a:t>pendapatan</a:t>
            </a:r>
            <a:r>
              <a:rPr lang="en-US" sz="2400" dirty="0"/>
              <a:t> </a:t>
            </a:r>
            <a:r>
              <a:rPr lang="en-US" sz="2400" dirty="0" err="1"/>
              <a:t>spasial</a:t>
            </a:r>
            <a:r>
              <a:rPr lang="en-US" sz="2400" dirty="0"/>
              <a:t>, </a:t>
            </a:r>
            <a:r>
              <a:rPr lang="en-US" sz="2400" dirty="0" err="1"/>
              <a:t>ketidakmerataan</a:t>
            </a:r>
            <a:r>
              <a:rPr lang="en-US" sz="2400" dirty="0"/>
              <a:t> </a:t>
            </a:r>
            <a:r>
              <a:rPr lang="en-US" sz="2400" dirty="0" err="1"/>
              <a:t>pendapatan</a:t>
            </a:r>
            <a:r>
              <a:rPr lang="en-US" sz="2400" dirty="0"/>
              <a:t> regional,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kesenjangan</a:t>
            </a:r>
            <a:r>
              <a:rPr lang="en-US" sz="2400" dirty="0"/>
              <a:t> </a:t>
            </a:r>
            <a:r>
              <a:rPr lang="en-US" sz="2400" dirty="0" err="1"/>
              <a:t>sosial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pPr marL="342900" indent="-342900">
              <a:buFont typeface="Wingdings" pitchFamily="2" charset="2"/>
              <a:buChar char="v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1200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B415D5-5735-4F37-A3FB-A4B78F22ED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30" t="25301" r="19022" b="21533"/>
          <a:stretch/>
        </p:blipFill>
        <p:spPr>
          <a:xfrm>
            <a:off x="636104" y="795130"/>
            <a:ext cx="10986053" cy="534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46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F08F03-1637-47DB-B772-42644A1F31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31" t="5195" r="10109" b="23272"/>
          <a:stretch/>
        </p:blipFill>
        <p:spPr>
          <a:xfrm>
            <a:off x="543339" y="1033670"/>
            <a:ext cx="11304103" cy="556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712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685801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Kebijakan</a:t>
            </a:r>
            <a:r>
              <a:rPr lang="en-US" sz="3200" b="1" dirty="0"/>
              <a:t> </a:t>
            </a:r>
            <a:r>
              <a:rPr lang="en-US" sz="3200" b="1" dirty="0" err="1"/>
              <a:t>dan</a:t>
            </a:r>
            <a:r>
              <a:rPr lang="en-US" sz="3200" b="1" dirty="0"/>
              <a:t> </a:t>
            </a:r>
            <a:r>
              <a:rPr lang="en-US" sz="3200" b="1" dirty="0" err="1"/>
              <a:t>Strategi</a:t>
            </a:r>
            <a:r>
              <a:rPr lang="en-US" sz="3200" b="1" dirty="0"/>
              <a:t> Pembangunan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81200" y="2362200"/>
            <a:ext cx="8305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Menurut</a:t>
            </a:r>
            <a:r>
              <a:rPr lang="en-US" sz="2400" dirty="0"/>
              <a:t> </a:t>
            </a:r>
            <a:r>
              <a:rPr lang="en-US" sz="2400" dirty="0" err="1"/>
              <a:t>Jhingan</a:t>
            </a:r>
            <a:r>
              <a:rPr lang="en-US" sz="2400" dirty="0"/>
              <a:t> (2010) </a:t>
            </a:r>
            <a:r>
              <a:rPr lang="en-US" sz="2400" dirty="0" err="1"/>
              <a:t>strategi</a:t>
            </a:r>
            <a:r>
              <a:rPr lang="en-US" sz="2400" dirty="0"/>
              <a:t> </a:t>
            </a:r>
            <a:r>
              <a:rPr lang="en-US" sz="2400" dirty="0" err="1"/>
              <a:t>pembangunan</a:t>
            </a:r>
            <a:r>
              <a:rPr lang="en-US" sz="2400" dirty="0"/>
              <a:t> </a:t>
            </a:r>
            <a:r>
              <a:rPr lang="en-US" sz="2400" dirty="0" err="1"/>
              <a:t>ekonomi</a:t>
            </a:r>
            <a:r>
              <a:rPr lang="en-US" sz="2400" dirty="0"/>
              <a:t> 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dilaksanakan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negara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.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 err="1"/>
              <a:t>Strategi</a:t>
            </a:r>
            <a:r>
              <a:rPr lang="en-US" sz="2400" dirty="0"/>
              <a:t> </a:t>
            </a:r>
            <a:r>
              <a:rPr lang="en-US" sz="2400" dirty="0" err="1"/>
              <a:t>Pertumbuhan</a:t>
            </a:r>
            <a:r>
              <a:rPr lang="en-US" sz="2400" dirty="0"/>
              <a:t>.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 err="1"/>
              <a:t>Strategi</a:t>
            </a:r>
            <a:r>
              <a:rPr lang="en-US" sz="2400" dirty="0"/>
              <a:t> Pembangunan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Pemerataan</a:t>
            </a:r>
            <a:r>
              <a:rPr lang="en-US" sz="2400" dirty="0"/>
              <a:t>.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 err="1"/>
              <a:t>Strategi</a:t>
            </a:r>
            <a:r>
              <a:rPr lang="en-US" sz="2400" dirty="0"/>
              <a:t> </a:t>
            </a:r>
            <a:r>
              <a:rPr lang="en-US" sz="2400" dirty="0" err="1"/>
              <a:t>Ketergantungan</a:t>
            </a:r>
            <a:r>
              <a:rPr lang="en-US" sz="2400" dirty="0"/>
              <a:t>.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 err="1"/>
              <a:t>Strategi</a:t>
            </a:r>
            <a:r>
              <a:rPr lang="en-US" sz="2400" dirty="0"/>
              <a:t> yang </a:t>
            </a:r>
            <a:r>
              <a:rPr lang="en-US" sz="2400" dirty="0" err="1"/>
              <a:t>Berwawasan</a:t>
            </a:r>
            <a:r>
              <a:rPr lang="en-US" sz="2400" dirty="0"/>
              <a:t> </a:t>
            </a:r>
            <a:r>
              <a:rPr lang="en-US" sz="2400" dirty="0" err="1"/>
              <a:t>Ruang</a:t>
            </a:r>
            <a:r>
              <a:rPr lang="en-US" sz="2400" dirty="0"/>
              <a:t>.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 err="1"/>
              <a:t>Strategi</a:t>
            </a:r>
            <a:r>
              <a:rPr lang="en-US" sz="2400" dirty="0"/>
              <a:t> </a:t>
            </a:r>
            <a:r>
              <a:rPr lang="en-US" sz="2400" dirty="0" err="1"/>
              <a:t>Pendekatan</a:t>
            </a:r>
            <a:r>
              <a:rPr lang="en-US" sz="2400" dirty="0"/>
              <a:t> </a:t>
            </a:r>
            <a:r>
              <a:rPr lang="en-US" sz="2400" dirty="0" err="1"/>
              <a:t>Kebutuhan</a:t>
            </a:r>
            <a:r>
              <a:rPr lang="en-US" sz="2400" dirty="0"/>
              <a:t> </a:t>
            </a:r>
            <a:r>
              <a:rPr lang="en-US" sz="2400" dirty="0" err="1"/>
              <a:t>Pokok</a:t>
            </a:r>
            <a:r>
              <a:rPr lang="en-US" sz="2400" dirty="0"/>
              <a:t>.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38126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0"/>
          <a:stretch/>
        </p:blipFill>
        <p:spPr>
          <a:xfrm>
            <a:off x="1524000" y="1113183"/>
            <a:ext cx="9144000" cy="574481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2451" y="1462068"/>
            <a:ext cx="4395042" cy="9065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sz="3200" b="1" dirty="0" err="1">
                <a:solidFill>
                  <a:schemeClr val="bg1"/>
                </a:solidFill>
              </a:rPr>
              <a:t>Let’s</a:t>
            </a:r>
            <a:r>
              <a:rPr lang="id-ID" sz="3200" b="1" dirty="0">
                <a:solidFill>
                  <a:schemeClr val="bg1"/>
                </a:solidFill>
              </a:rPr>
              <a:t> </a:t>
            </a:r>
            <a:r>
              <a:rPr lang="id-ID" sz="3200" b="1" dirty="0" err="1">
                <a:solidFill>
                  <a:schemeClr val="bg1"/>
                </a:solidFill>
              </a:rPr>
              <a:t>go</a:t>
            </a:r>
            <a:r>
              <a:rPr lang="id-ID" sz="3200" b="1" dirty="0">
                <a:solidFill>
                  <a:schemeClr val="bg1"/>
                </a:solidFill>
              </a:rPr>
              <a:t> </a:t>
            </a:r>
            <a:r>
              <a:rPr lang="id-ID" sz="3200" b="1" dirty="0" err="1">
                <a:solidFill>
                  <a:schemeClr val="bg1"/>
                </a:solidFill>
              </a:rPr>
              <a:t>to</a:t>
            </a:r>
            <a:r>
              <a:rPr lang="id-ID" sz="3200" b="1" dirty="0">
                <a:solidFill>
                  <a:schemeClr val="bg1"/>
                </a:solidFill>
              </a:rPr>
              <a:t> </a:t>
            </a:r>
            <a:r>
              <a:rPr lang="id-ID" sz="3200" b="1" dirty="0" err="1">
                <a:solidFill>
                  <a:schemeClr val="bg1"/>
                </a:solidFill>
              </a:rPr>
              <a:t>the</a:t>
            </a:r>
            <a:r>
              <a:rPr lang="id-ID" sz="3200" b="1" dirty="0">
                <a:solidFill>
                  <a:schemeClr val="bg1"/>
                </a:solidFill>
              </a:rPr>
              <a:t> </a:t>
            </a:r>
            <a:r>
              <a:rPr lang="id-ID" sz="3200" b="1" dirty="0" err="1">
                <a:solidFill>
                  <a:schemeClr val="bg1"/>
                </a:solidFill>
              </a:rPr>
              <a:t>next</a:t>
            </a:r>
            <a:r>
              <a:rPr lang="id-ID" sz="3200" b="1" dirty="0">
                <a:solidFill>
                  <a:schemeClr val="bg1"/>
                </a:solidFill>
              </a:rPr>
              <a:t> </a:t>
            </a:r>
            <a:r>
              <a:rPr lang="id-ID" sz="3200" b="1" dirty="0" err="1">
                <a:solidFill>
                  <a:schemeClr val="bg1"/>
                </a:solidFill>
              </a:rPr>
              <a:t>lesson</a:t>
            </a:r>
            <a:r>
              <a:rPr lang="id-ID" sz="3200" b="1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33320" y="7973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13801675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179</TotalTime>
  <Words>286</Words>
  <Application>Microsoft Office PowerPoint</Application>
  <PresentationFormat>Widescreen</PresentationFormat>
  <Paragraphs>38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Wingdings</vt:lpstr>
      <vt:lpstr>Wingdings 3</vt:lpstr>
      <vt:lpstr>Ion</vt:lpstr>
      <vt:lpstr>PEMBANGUNAN EKONOMI (Bag.2)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</cp:revision>
  <dcterms:created xsi:type="dcterms:W3CDTF">2021-08-07T05:24:32Z</dcterms:created>
  <dcterms:modified xsi:type="dcterms:W3CDTF">2021-08-07T08:23:36Z</dcterms:modified>
</cp:coreProperties>
</file>