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iley Face 6"/>
          <p:cNvSpPr/>
          <p:nvPr userDrawn="1"/>
        </p:nvSpPr>
        <p:spPr>
          <a:xfrm>
            <a:off x="10731500" y="330200"/>
            <a:ext cx="1320800" cy="152400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0877550" y="2698750"/>
            <a:ext cx="1028700" cy="18669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Heart 8"/>
          <p:cNvSpPr/>
          <p:nvPr userDrawn="1"/>
        </p:nvSpPr>
        <p:spPr>
          <a:xfrm>
            <a:off x="10731500" y="5410200"/>
            <a:ext cx="1320800" cy="1549400"/>
          </a:xfrm>
          <a:prstGeom prst="hear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Half Frame 9"/>
          <p:cNvSpPr/>
          <p:nvPr userDrawn="1"/>
        </p:nvSpPr>
        <p:spPr>
          <a:xfrm>
            <a:off x="0" y="0"/>
            <a:ext cx="304800" cy="6527800"/>
          </a:xfrm>
          <a:prstGeom prst="half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90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533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35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37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236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904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505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734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374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863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565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8BC3-FB30-4B17-9DB5-F09A1325B10E}" type="datetimeFigureOut">
              <a:rPr lang="id-ID" smtClean="0"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AB96-EA73-4602-AFE3-177F1F7B68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436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66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Pembahasan </a:t>
            </a:r>
            <a:br>
              <a:rPr lang="id-ID" sz="66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</a:br>
            <a:r>
              <a:rPr lang="id-ID" sz="66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soal-soal persiapan pts</a:t>
            </a:r>
            <a:endParaRPr lang="id-ID" sz="66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id-ID" sz="2000" b="1" i="1" dirty="0" smtClean="0"/>
              <a:t>BY RAHEL KEMIT</a:t>
            </a:r>
            <a:endParaRPr lang="id-ID" sz="2000" b="1" i="1" dirty="0"/>
          </a:p>
        </p:txBody>
      </p:sp>
    </p:spTree>
    <p:extLst>
      <p:ext uri="{BB962C8B-B14F-4D97-AF65-F5344CB8AC3E}">
        <p14:creationId xmlns:p14="http://schemas.microsoft.com/office/powerpoint/2010/main" val="3374513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245" y="257577"/>
            <a:ext cx="99940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Contoh soal 10</a:t>
            </a:r>
          </a:p>
          <a:p>
            <a:r>
              <a:rPr lang="en-US" sz="3600" b="1" dirty="0" err="1" smtClean="0">
                <a:solidFill>
                  <a:srgbClr val="0070C0"/>
                </a:solidFill>
              </a:rPr>
              <a:t>Berapa</a:t>
            </a:r>
            <a:r>
              <a:rPr lang="en-US" sz="3600" b="1" dirty="0" smtClean="0">
                <a:solidFill>
                  <a:srgbClr val="0070C0"/>
                </a:solidFill>
              </a:rPr>
              <a:t> volume </a:t>
            </a:r>
            <a:r>
              <a:rPr lang="en-US" sz="3600" b="1" dirty="0" err="1" smtClean="0">
                <a:solidFill>
                  <a:srgbClr val="0070C0"/>
                </a:solidFill>
              </a:rPr>
              <a:t>dari</a:t>
            </a:r>
            <a:r>
              <a:rPr lang="en-US" sz="3600" b="1" dirty="0" smtClean="0">
                <a:solidFill>
                  <a:srgbClr val="0070C0"/>
                </a:solidFill>
              </a:rPr>
              <a:t> 4 </a:t>
            </a:r>
            <a:r>
              <a:rPr lang="en-US" sz="3600" b="1" dirty="0" err="1" smtClean="0">
                <a:solidFill>
                  <a:srgbClr val="0070C0"/>
                </a:solidFill>
              </a:rPr>
              <a:t>mol</a:t>
            </a:r>
            <a:r>
              <a:rPr lang="en-US" sz="3600" b="1" dirty="0" smtClean="0">
                <a:solidFill>
                  <a:srgbClr val="0070C0"/>
                </a:solidFill>
              </a:rPr>
              <a:t> gas SO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jika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diukur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pada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suhu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dan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tekanan</a:t>
            </a:r>
            <a:r>
              <a:rPr lang="en-US" sz="3600" b="1" dirty="0" smtClean="0">
                <a:solidFill>
                  <a:srgbClr val="0070C0"/>
                </a:solidFill>
              </a:rPr>
              <a:t> yang </a:t>
            </a:r>
            <a:r>
              <a:rPr lang="en-US" sz="3600" b="1" dirty="0" err="1" smtClean="0">
                <a:solidFill>
                  <a:srgbClr val="0070C0"/>
                </a:solidFill>
              </a:rPr>
              <a:t>dengan</a:t>
            </a:r>
            <a:r>
              <a:rPr lang="en-US" sz="3600" b="1" dirty="0" smtClean="0">
                <a:solidFill>
                  <a:srgbClr val="0070C0"/>
                </a:solidFill>
              </a:rPr>
              <a:t> 6 </a:t>
            </a:r>
            <a:r>
              <a:rPr lang="en-US" sz="3600" b="1" dirty="0" err="1" smtClean="0">
                <a:solidFill>
                  <a:srgbClr val="0070C0"/>
                </a:solidFill>
              </a:rPr>
              <a:t>mol</a:t>
            </a:r>
            <a:r>
              <a:rPr lang="en-US" sz="3600" b="1" dirty="0" smtClean="0">
                <a:solidFill>
                  <a:srgbClr val="0070C0"/>
                </a:solidFill>
              </a:rPr>
              <a:t> gas O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 yang </a:t>
            </a:r>
            <a:r>
              <a:rPr lang="en-US" sz="3600" b="1" dirty="0" err="1" smtClean="0">
                <a:solidFill>
                  <a:srgbClr val="0070C0"/>
                </a:solidFill>
              </a:rPr>
              <a:t>bervolume</a:t>
            </a:r>
            <a:r>
              <a:rPr lang="en-US" sz="3600" b="1" dirty="0" smtClean="0">
                <a:solidFill>
                  <a:srgbClr val="0070C0"/>
                </a:solidFill>
              </a:rPr>
              <a:t> 20 liter.</a:t>
            </a:r>
            <a:endParaRPr lang="id-ID" sz="3600" b="1" dirty="0" smtClean="0">
              <a:solidFill>
                <a:srgbClr val="0070C0"/>
              </a:solidFill>
            </a:endParaRPr>
          </a:p>
          <a:p>
            <a:r>
              <a:rPr lang="id-ID" sz="3600" b="1" dirty="0" smtClean="0">
                <a:solidFill>
                  <a:srgbClr val="00B050"/>
                </a:solidFill>
              </a:rPr>
              <a:t>Pembahasan :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5246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1262129" y="515155"/>
            <a:ext cx="9543245" cy="5950039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rgbClr val="7030A0"/>
                </a:solidFill>
              </a:rPr>
              <a:t>TERIMA KASIH ANAK IBU SEMUANYAAA......</a:t>
            </a:r>
          </a:p>
          <a:p>
            <a:pPr algn="ctr"/>
            <a:r>
              <a:rPr lang="id-ID" sz="3600" b="1" dirty="0" smtClean="0">
                <a:solidFill>
                  <a:srgbClr val="7030A0"/>
                </a:solidFill>
              </a:rPr>
              <a:t>TETAP SEMANGAT SAYANG IBU.....</a:t>
            </a:r>
          </a:p>
          <a:p>
            <a:pPr algn="ctr"/>
            <a:r>
              <a:rPr lang="id-ID" sz="3600" b="1" dirty="0" smtClean="0">
                <a:solidFill>
                  <a:srgbClr val="7030A0"/>
                </a:solidFill>
              </a:rPr>
              <a:t>RAJUT MASA DEPANMU DEMI KEHORMATAN KELUARGAMU.....</a:t>
            </a:r>
          </a:p>
          <a:p>
            <a:pPr algn="ctr"/>
            <a:r>
              <a:rPr lang="id-ID" sz="3600" b="1" dirty="0" smtClean="0">
                <a:solidFill>
                  <a:srgbClr val="7030A0"/>
                </a:solidFill>
              </a:rPr>
              <a:t>CHAYOOOOO.....</a:t>
            </a:r>
            <a:endParaRPr lang="id-ID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0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093" y="270456"/>
            <a:ext cx="1008415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 smtClean="0">
                <a:solidFill>
                  <a:srgbClr val="FF0000"/>
                </a:solidFill>
              </a:rPr>
              <a:t>Contoh soal 1</a:t>
            </a:r>
            <a:endParaRPr lang="id-ID" sz="4400" b="1" dirty="0">
              <a:solidFill>
                <a:srgbClr val="FF0000"/>
              </a:solidFill>
            </a:endParaRPr>
          </a:p>
          <a:p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Hitunglah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Mr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Fe</a:t>
            </a:r>
            <a:r>
              <a:rPr lang="en-US" sz="44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(SO</a:t>
            </a:r>
            <a:r>
              <a:rPr lang="en-US" sz="44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400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jika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di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ketahui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Ar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Fe =56, S=32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</a:rPr>
              <a:t>dan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 O = 16.</a:t>
            </a:r>
            <a:endParaRPr lang="id-ID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4400" b="1" dirty="0" smtClean="0">
                <a:solidFill>
                  <a:srgbClr val="FF0000"/>
                </a:solidFill>
              </a:rPr>
              <a:t>Pembahasan :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934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730" y="257577"/>
            <a:ext cx="98137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Contoh soal 2</a:t>
            </a:r>
          </a:p>
          <a:p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Hitunglah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Mr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dari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NaCl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,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jika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di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ketahui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Ar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Na = 23,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Cl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= 35,5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d-ID" sz="3600" dirty="0" smtClean="0">
                <a:solidFill>
                  <a:srgbClr val="00B050"/>
                </a:solidFill>
              </a:rPr>
              <a:t>Pembahasan :</a:t>
            </a:r>
          </a:p>
          <a:p>
            <a:endParaRPr lang="id-ID" sz="3600" dirty="0"/>
          </a:p>
          <a:p>
            <a:endParaRPr lang="id-ID" sz="3600" dirty="0" smtClean="0"/>
          </a:p>
          <a:p>
            <a:r>
              <a:rPr lang="id-ID" sz="3600" b="1" dirty="0" smtClean="0">
                <a:solidFill>
                  <a:srgbClr val="FF0000"/>
                </a:solidFill>
              </a:rPr>
              <a:t>Contoh soal 3</a:t>
            </a:r>
          </a:p>
          <a:p>
            <a:r>
              <a:rPr lang="en-US" sz="3600" b="1" dirty="0" err="1" smtClean="0">
                <a:solidFill>
                  <a:srgbClr val="0070C0"/>
                </a:solidFill>
              </a:rPr>
              <a:t>Hitunglah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Mr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dari</a:t>
            </a:r>
            <a:r>
              <a:rPr lang="en-US" sz="3600" b="1" dirty="0" smtClean="0">
                <a:solidFill>
                  <a:srgbClr val="0070C0"/>
                </a:solidFill>
              </a:rPr>
              <a:t> 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8</a:t>
            </a:r>
            <a:r>
              <a:rPr lang="en-US" sz="3600" b="1" dirty="0" smtClean="0">
                <a:solidFill>
                  <a:srgbClr val="0070C0"/>
                </a:solidFill>
              </a:rPr>
              <a:t> , </a:t>
            </a:r>
            <a:r>
              <a:rPr lang="en-US" sz="3600" b="1" dirty="0" err="1" smtClean="0">
                <a:solidFill>
                  <a:srgbClr val="0070C0"/>
                </a:solidFill>
              </a:rPr>
              <a:t>jika</a:t>
            </a:r>
            <a:r>
              <a:rPr lang="en-US" sz="3600" b="1" dirty="0" smtClean="0">
                <a:solidFill>
                  <a:srgbClr val="0070C0"/>
                </a:solidFill>
              </a:rPr>
              <a:t> di </a:t>
            </a:r>
            <a:r>
              <a:rPr lang="en-US" sz="3600" b="1" dirty="0" err="1" smtClean="0">
                <a:solidFill>
                  <a:srgbClr val="0070C0"/>
                </a:solidFill>
              </a:rPr>
              <a:t>ketahui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Ar</a:t>
            </a:r>
            <a:r>
              <a:rPr lang="en-US" sz="3600" b="1" dirty="0" smtClean="0">
                <a:solidFill>
                  <a:srgbClr val="0070C0"/>
                </a:solidFill>
              </a:rPr>
              <a:t> S = 32.</a:t>
            </a:r>
          </a:p>
          <a:p>
            <a:r>
              <a:rPr lang="id-ID" sz="3600" dirty="0" smtClean="0">
                <a:solidFill>
                  <a:srgbClr val="00B050"/>
                </a:solidFill>
              </a:rPr>
              <a:t>Pembahasan :</a:t>
            </a:r>
            <a:endParaRPr lang="id-ID" sz="3600" dirty="0">
              <a:solidFill>
                <a:srgbClr val="00B050"/>
              </a:solidFill>
            </a:endParaRPr>
          </a:p>
          <a:p>
            <a:endParaRPr lang="id-ID" dirty="0" smtClean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7726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335" y="231820"/>
            <a:ext cx="1016143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Contoh soal 4</a:t>
            </a:r>
          </a:p>
          <a:p>
            <a:r>
              <a:rPr lang="id-ID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Berapa gram massa urea ( CO(NH</a:t>
            </a:r>
            <a:r>
              <a:rPr lang="id-ID" sz="4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d-ID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id-ID" sz="4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id-ID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yang mengandung 0,1mol urea ?</a:t>
            </a:r>
          </a:p>
          <a:p>
            <a:r>
              <a:rPr lang="id-ID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jika di ketahui Ar C =12, O = 16, N = 14, H = 1</a:t>
            </a:r>
            <a:endParaRPr lang="id-ID" sz="4000" b="1" dirty="0">
              <a:solidFill>
                <a:srgbClr val="FF0000"/>
              </a:solidFill>
            </a:endParaRPr>
          </a:p>
          <a:p>
            <a:r>
              <a:rPr lang="id-ID" sz="4000" b="1" dirty="0" smtClean="0">
                <a:solidFill>
                  <a:srgbClr val="00B050"/>
                </a:solidFill>
              </a:rPr>
              <a:t>Pembahasan :</a:t>
            </a:r>
          </a:p>
          <a:p>
            <a:endParaRPr lang="id-ID" b="1" dirty="0">
              <a:solidFill>
                <a:srgbClr val="FF0000"/>
              </a:solidFill>
            </a:endParaRPr>
          </a:p>
          <a:p>
            <a:endParaRPr lang="id-ID" b="1" dirty="0" smtClean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4697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155" y="334851"/>
            <a:ext cx="886066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Contoh soal 5</a:t>
            </a:r>
          </a:p>
          <a:p>
            <a:r>
              <a:rPr lang="id-ID" sz="4000" b="1" dirty="0" smtClean="0">
                <a:solidFill>
                  <a:srgbClr val="0070C0"/>
                </a:solidFill>
              </a:rPr>
              <a:t>Hitung berapa mol molekul yang terdapat dalam 36 gram air ( H</a:t>
            </a:r>
            <a:r>
              <a:rPr lang="id-ID" sz="40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4000" b="1" dirty="0" smtClean="0">
                <a:solidFill>
                  <a:srgbClr val="0070C0"/>
                </a:solidFill>
              </a:rPr>
              <a:t>O) jika diketahui Ar H=1, O = 16</a:t>
            </a:r>
            <a:endParaRPr lang="id-ID" sz="4000" b="1" dirty="0">
              <a:solidFill>
                <a:srgbClr val="0070C0"/>
              </a:solidFill>
            </a:endParaRPr>
          </a:p>
          <a:p>
            <a:r>
              <a:rPr lang="id-ID" sz="4000" b="1" dirty="0" smtClean="0">
                <a:solidFill>
                  <a:srgbClr val="00B050"/>
                </a:solidFill>
              </a:rPr>
              <a:t>Pembahasan :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7027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761" y="373487"/>
            <a:ext cx="95303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Contoh soal 6</a:t>
            </a:r>
          </a:p>
          <a:p>
            <a:r>
              <a:rPr lang="en-US" sz="3600" dirty="0" err="1" smtClean="0">
                <a:solidFill>
                  <a:srgbClr val="0070C0"/>
                </a:solidFill>
              </a:rPr>
              <a:t>Hitunglah</a:t>
            </a:r>
            <a:r>
              <a:rPr lang="en-US" sz="3600" dirty="0" smtClean="0">
                <a:solidFill>
                  <a:srgbClr val="0070C0"/>
                </a:solidFill>
              </a:rPr>
              <a:t> volume </a:t>
            </a:r>
            <a:r>
              <a:rPr lang="en-US" sz="3600" dirty="0" err="1" smtClean="0">
                <a:solidFill>
                  <a:srgbClr val="0070C0"/>
                </a:solidFill>
              </a:rPr>
              <a:t>dari</a:t>
            </a:r>
            <a:r>
              <a:rPr lang="en-US" sz="3600" dirty="0" smtClean="0">
                <a:solidFill>
                  <a:srgbClr val="0070C0"/>
                </a:solidFill>
              </a:rPr>
              <a:t> 40 gram gas SO</a:t>
            </a:r>
            <a:r>
              <a:rPr lang="en-US" sz="3600" baseline="-25000" dirty="0" smtClean="0">
                <a:solidFill>
                  <a:srgbClr val="0070C0"/>
                </a:solidFill>
              </a:rPr>
              <a:t>3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jika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diukur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pada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keadaan</a:t>
            </a:r>
            <a:r>
              <a:rPr lang="en-US" sz="3600" dirty="0" smtClean="0">
                <a:solidFill>
                  <a:srgbClr val="0070C0"/>
                </a:solidFill>
              </a:rPr>
              <a:t> STP ( </a:t>
            </a:r>
            <a:r>
              <a:rPr lang="en-US" sz="3600" dirty="0" err="1" smtClean="0">
                <a:solidFill>
                  <a:srgbClr val="0070C0"/>
                </a:solidFill>
              </a:rPr>
              <a:t>O</a:t>
            </a:r>
            <a:r>
              <a:rPr lang="en-US" sz="3600" baseline="30000" dirty="0" err="1" smtClean="0">
                <a:solidFill>
                  <a:srgbClr val="0070C0"/>
                </a:solidFill>
              </a:rPr>
              <a:t>o</a:t>
            </a:r>
            <a:r>
              <a:rPr lang="en-US" sz="3600" dirty="0" err="1" smtClean="0">
                <a:solidFill>
                  <a:srgbClr val="0070C0"/>
                </a:solidFill>
              </a:rPr>
              <a:t>C</a:t>
            </a:r>
            <a:r>
              <a:rPr lang="en-US" sz="3600" dirty="0" smtClean="0">
                <a:solidFill>
                  <a:srgbClr val="0070C0"/>
                </a:solidFill>
              </a:rPr>
              <a:t>, 1 </a:t>
            </a:r>
            <a:r>
              <a:rPr lang="en-US" sz="3600" dirty="0" err="1" smtClean="0">
                <a:solidFill>
                  <a:srgbClr val="0070C0"/>
                </a:solidFill>
              </a:rPr>
              <a:t>atm</a:t>
            </a:r>
            <a:r>
              <a:rPr lang="en-US" sz="3600" dirty="0" smtClean="0">
                <a:solidFill>
                  <a:srgbClr val="0070C0"/>
                </a:solidFill>
              </a:rPr>
              <a:t> ) , </a:t>
            </a:r>
            <a:r>
              <a:rPr lang="en-US" sz="3600" dirty="0" err="1" smtClean="0">
                <a:solidFill>
                  <a:srgbClr val="0070C0"/>
                </a:solidFill>
              </a:rPr>
              <a:t>dimana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Ar</a:t>
            </a:r>
            <a:r>
              <a:rPr lang="en-US" sz="3600" dirty="0" smtClean="0">
                <a:solidFill>
                  <a:srgbClr val="0070C0"/>
                </a:solidFill>
              </a:rPr>
              <a:t> S = 32, O = 16 .</a:t>
            </a:r>
          </a:p>
          <a:p>
            <a:r>
              <a:rPr lang="id-ID" sz="3600" b="1" dirty="0" smtClean="0">
                <a:solidFill>
                  <a:srgbClr val="00B050"/>
                </a:solidFill>
              </a:rPr>
              <a:t>Pembahasan :</a:t>
            </a:r>
            <a:endParaRPr lang="id-ID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7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487" y="244699"/>
            <a:ext cx="100068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Contoh soal 7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Volume gas </a:t>
            </a:r>
            <a:r>
              <a:rPr lang="en-US" sz="2800" b="1" dirty="0" err="1" smtClean="0">
                <a:solidFill>
                  <a:srgbClr val="0070C0"/>
                </a:solidFill>
              </a:rPr>
              <a:t>karbon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dioksida</a:t>
            </a:r>
            <a:r>
              <a:rPr lang="en-US" sz="2800" b="1" dirty="0" smtClean="0">
                <a:solidFill>
                  <a:srgbClr val="0070C0"/>
                </a:solidFill>
              </a:rPr>
              <a:t> , CO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jika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diukur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pada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suhu</a:t>
            </a:r>
            <a:r>
              <a:rPr lang="en-US" sz="2800" b="1" dirty="0" smtClean="0">
                <a:solidFill>
                  <a:srgbClr val="0070C0"/>
                </a:solidFill>
              </a:rPr>
              <a:t> O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C </a:t>
            </a:r>
            <a:r>
              <a:rPr lang="en-US" sz="2800" b="1" dirty="0" err="1" smtClean="0">
                <a:solidFill>
                  <a:srgbClr val="0070C0"/>
                </a:solidFill>
              </a:rPr>
              <a:t>dan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tekanan</a:t>
            </a:r>
            <a:r>
              <a:rPr lang="en-US" sz="2800" b="1" dirty="0" smtClean="0">
                <a:solidFill>
                  <a:srgbClr val="0070C0"/>
                </a:solidFill>
              </a:rPr>
              <a:t> 1 </a:t>
            </a:r>
            <a:r>
              <a:rPr lang="en-US" sz="2800" b="1" dirty="0" err="1" smtClean="0">
                <a:solidFill>
                  <a:srgbClr val="0070C0"/>
                </a:solidFill>
              </a:rPr>
              <a:t>atm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adalah</a:t>
            </a:r>
            <a:r>
              <a:rPr lang="en-US" sz="2800" b="1" dirty="0" smtClean="0">
                <a:solidFill>
                  <a:srgbClr val="0070C0"/>
                </a:solidFill>
              </a:rPr>
              <a:t> 44,8 Liter.</a:t>
            </a:r>
          </a:p>
          <a:p>
            <a:pPr marL="342900" indent="-34290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</a:rPr>
              <a:t>Hitunglah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jumlah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mol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dari</a:t>
            </a:r>
            <a:r>
              <a:rPr lang="en-US" sz="2800" b="1" dirty="0" smtClean="0">
                <a:solidFill>
                  <a:srgbClr val="0070C0"/>
                </a:solidFill>
              </a:rPr>
              <a:t> gas CO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</a:p>
          <a:p>
            <a:pPr marL="342900" indent="-342900">
              <a:buAutoNum type="alphaLcPeriod" startAt="2"/>
            </a:pPr>
            <a:r>
              <a:rPr lang="en-US" sz="2800" b="1" dirty="0" smtClean="0">
                <a:solidFill>
                  <a:srgbClr val="0070C0"/>
                </a:solidFill>
              </a:rPr>
              <a:t>Massa ( gram) gas CO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jika</a:t>
            </a:r>
            <a:r>
              <a:rPr lang="en-US" sz="2800" b="1" dirty="0" smtClean="0">
                <a:solidFill>
                  <a:srgbClr val="0070C0"/>
                </a:solidFill>
              </a:rPr>
              <a:t> di </a:t>
            </a:r>
            <a:r>
              <a:rPr lang="en-US" sz="2800" b="1" dirty="0" err="1" smtClean="0">
                <a:solidFill>
                  <a:srgbClr val="0070C0"/>
                </a:solidFill>
              </a:rPr>
              <a:t>ketahui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Ar</a:t>
            </a:r>
            <a:r>
              <a:rPr lang="en-US" sz="2800" b="1" dirty="0" smtClean="0">
                <a:solidFill>
                  <a:srgbClr val="0070C0"/>
                </a:solidFill>
              </a:rPr>
              <a:t> C = 12, O = 16</a:t>
            </a:r>
          </a:p>
          <a:p>
            <a:pPr marL="342900" indent="-342900">
              <a:buAutoNum type="alphaLcPeriod" startAt="2"/>
            </a:pPr>
            <a:r>
              <a:rPr lang="en-US" sz="2800" b="1" dirty="0" err="1" smtClean="0">
                <a:solidFill>
                  <a:srgbClr val="0070C0"/>
                </a:solidFill>
              </a:rPr>
              <a:t>Jumlah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partikel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dari</a:t>
            </a:r>
            <a:r>
              <a:rPr lang="en-US" sz="2800" b="1" dirty="0" smtClean="0">
                <a:solidFill>
                  <a:srgbClr val="0070C0"/>
                </a:solidFill>
              </a:rPr>
              <a:t> gas CO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endParaRPr lang="id-ID" sz="2800" b="1" baseline="-25000" dirty="0" smtClean="0">
              <a:solidFill>
                <a:srgbClr val="0070C0"/>
              </a:solidFill>
            </a:endParaRPr>
          </a:p>
          <a:p>
            <a:r>
              <a:rPr lang="id-ID" sz="2800" b="1" dirty="0" smtClean="0">
                <a:solidFill>
                  <a:srgbClr val="00B050"/>
                </a:solidFill>
              </a:rPr>
              <a:t>Pembahasan :</a:t>
            </a:r>
            <a:endParaRPr lang="id-ID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31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608" y="231820"/>
            <a:ext cx="9968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Contoh soal 8</a:t>
            </a:r>
          </a:p>
          <a:p>
            <a:r>
              <a:rPr lang="en-US" sz="3600" b="1" dirty="0" err="1" smtClean="0">
                <a:solidFill>
                  <a:srgbClr val="002060"/>
                </a:solidFill>
              </a:rPr>
              <a:t>Berapa</a:t>
            </a:r>
            <a:r>
              <a:rPr lang="en-US" sz="3600" b="1" dirty="0" smtClean="0">
                <a:solidFill>
                  <a:srgbClr val="002060"/>
                </a:solidFill>
              </a:rPr>
              <a:t> volume </a:t>
            </a:r>
            <a:r>
              <a:rPr lang="en-US" sz="3600" b="1" dirty="0" err="1" smtClean="0">
                <a:solidFill>
                  <a:srgbClr val="002060"/>
                </a:solidFill>
              </a:rPr>
              <a:t>dari</a:t>
            </a:r>
            <a:r>
              <a:rPr lang="en-US" sz="3600" b="1" dirty="0" smtClean="0">
                <a:solidFill>
                  <a:srgbClr val="002060"/>
                </a:solidFill>
              </a:rPr>
              <a:t> 3 gram gas NO </a:t>
            </a:r>
            <a:r>
              <a:rPr lang="en-US" sz="3600" b="1" dirty="0" err="1" smtClean="0">
                <a:solidFill>
                  <a:srgbClr val="002060"/>
                </a:solidFill>
              </a:rPr>
              <a:t>jika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diukur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pada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suhu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tekanan</a:t>
            </a:r>
            <a:r>
              <a:rPr lang="en-US" sz="3600" b="1" dirty="0" smtClean="0">
                <a:solidFill>
                  <a:srgbClr val="002060"/>
                </a:solidFill>
              </a:rPr>
              <a:t> yang </a:t>
            </a:r>
            <a:r>
              <a:rPr lang="en-US" sz="3600" b="1" dirty="0" err="1" smtClean="0">
                <a:solidFill>
                  <a:srgbClr val="002060"/>
                </a:solidFill>
              </a:rPr>
              <a:t>sama</a:t>
            </a:r>
            <a:r>
              <a:rPr lang="en-US" sz="3600" b="1" dirty="0" smtClean="0">
                <a:solidFill>
                  <a:srgbClr val="002060"/>
                </a:solidFill>
              </a:rPr>
              <a:t> , </a:t>
            </a:r>
            <a:r>
              <a:rPr lang="en-US" sz="3600" b="1" dirty="0" err="1" smtClean="0">
                <a:solidFill>
                  <a:srgbClr val="002060"/>
                </a:solidFill>
              </a:rPr>
              <a:t>dimana</a:t>
            </a:r>
            <a:r>
              <a:rPr lang="en-US" sz="3600" b="1" dirty="0" smtClean="0">
                <a:solidFill>
                  <a:srgbClr val="002060"/>
                </a:solidFill>
              </a:rPr>
              <a:t> 3,2 gram gas CH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mempunyai</a:t>
            </a:r>
            <a:r>
              <a:rPr lang="en-US" sz="3600" b="1" dirty="0" smtClean="0">
                <a:solidFill>
                  <a:srgbClr val="002060"/>
                </a:solidFill>
              </a:rPr>
              <a:t> volume 6 liter. ( </a:t>
            </a:r>
            <a:r>
              <a:rPr lang="en-US" sz="3600" b="1" dirty="0" err="1" smtClean="0">
                <a:solidFill>
                  <a:srgbClr val="002060"/>
                </a:solidFill>
              </a:rPr>
              <a:t>Ar</a:t>
            </a:r>
            <a:r>
              <a:rPr lang="en-US" sz="3600" b="1" dirty="0" smtClean="0">
                <a:solidFill>
                  <a:srgbClr val="002060"/>
                </a:solidFill>
              </a:rPr>
              <a:t> N = 14, O = 16, C = 12, H = 1 )</a:t>
            </a:r>
          </a:p>
          <a:p>
            <a:r>
              <a:rPr lang="id-ID" sz="3600" b="1" dirty="0" smtClean="0">
                <a:solidFill>
                  <a:srgbClr val="00B050"/>
                </a:solidFill>
              </a:rPr>
              <a:t>Pembahasan :</a:t>
            </a:r>
            <a:endParaRPr lang="id-ID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1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608" y="270456"/>
            <a:ext cx="100326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FF0000"/>
                </a:solidFill>
              </a:rPr>
              <a:t>Contoh soal 9</a:t>
            </a:r>
          </a:p>
          <a:p>
            <a:r>
              <a:rPr lang="en-US" sz="3600" b="1" dirty="0" err="1" smtClean="0">
                <a:solidFill>
                  <a:srgbClr val="0070C0"/>
                </a:solidFill>
              </a:rPr>
              <a:t>Berapa</a:t>
            </a:r>
            <a:r>
              <a:rPr lang="en-US" sz="3600" b="1" dirty="0" smtClean="0">
                <a:solidFill>
                  <a:srgbClr val="0070C0"/>
                </a:solidFill>
              </a:rPr>
              <a:t> volume </a:t>
            </a:r>
            <a:r>
              <a:rPr lang="en-US" sz="3600" b="1" dirty="0" err="1" smtClean="0">
                <a:solidFill>
                  <a:srgbClr val="0070C0"/>
                </a:solidFill>
              </a:rPr>
              <a:t>dari</a:t>
            </a:r>
            <a:r>
              <a:rPr lang="en-US" sz="3600" b="1" dirty="0" smtClean="0">
                <a:solidFill>
                  <a:srgbClr val="0070C0"/>
                </a:solidFill>
              </a:rPr>
              <a:t> 4,4 gram gas CO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2  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jika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diukur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pada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suhu</a:t>
            </a:r>
            <a:r>
              <a:rPr lang="en-US" sz="3600" b="1" dirty="0" smtClean="0">
                <a:solidFill>
                  <a:srgbClr val="0070C0"/>
                </a:solidFill>
              </a:rPr>
              <a:t> 27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o</a:t>
            </a:r>
            <a:r>
              <a:rPr lang="en-US" sz="3600" b="1" dirty="0" smtClean="0">
                <a:solidFill>
                  <a:srgbClr val="0070C0"/>
                </a:solidFill>
              </a:rPr>
              <a:t> C </a:t>
            </a:r>
            <a:r>
              <a:rPr lang="en-US" sz="3600" b="1" dirty="0" err="1" smtClean="0">
                <a:solidFill>
                  <a:srgbClr val="0070C0"/>
                </a:solidFill>
              </a:rPr>
              <a:t>dan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tekanan</a:t>
            </a:r>
            <a:r>
              <a:rPr lang="en-US" sz="3600" b="1" dirty="0" smtClean="0">
                <a:solidFill>
                  <a:srgbClr val="0070C0"/>
                </a:solidFill>
              </a:rPr>
              <a:t> 1 </a:t>
            </a:r>
            <a:r>
              <a:rPr lang="en-US" sz="3600" b="1" dirty="0" err="1" smtClean="0">
                <a:solidFill>
                  <a:srgbClr val="0070C0"/>
                </a:solidFill>
              </a:rPr>
              <a:t>atm</a:t>
            </a:r>
            <a:r>
              <a:rPr lang="en-US" sz="3600" b="1" dirty="0" smtClean="0">
                <a:solidFill>
                  <a:srgbClr val="0070C0"/>
                </a:solidFill>
              </a:rPr>
              <a:t>? </a:t>
            </a:r>
            <a:r>
              <a:rPr lang="en-US" sz="3600" b="1" dirty="0" err="1" smtClean="0">
                <a:solidFill>
                  <a:srgbClr val="0070C0"/>
                </a:solidFill>
              </a:rPr>
              <a:t>Jika</a:t>
            </a:r>
            <a:r>
              <a:rPr lang="en-US" sz="3600" b="1" dirty="0" smtClean="0">
                <a:solidFill>
                  <a:srgbClr val="0070C0"/>
                </a:solidFill>
              </a:rPr>
              <a:t> di </a:t>
            </a:r>
            <a:r>
              <a:rPr lang="en-US" sz="3600" b="1" dirty="0" err="1" smtClean="0">
                <a:solidFill>
                  <a:srgbClr val="0070C0"/>
                </a:solidFill>
              </a:rPr>
              <a:t>ketahui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Ar</a:t>
            </a:r>
            <a:r>
              <a:rPr lang="en-US" sz="3600" b="1" dirty="0" smtClean="0">
                <a:solidFill>
                  <a:srgbClr val="0070C0"/>
                </a:solidFill>
              </a:rPr>
              <a:t> C = 12, O = 16.</a:t>
            </a:r>
          </a:p>
          <a:p>
            <a:r>
              <a:rPr lang="id-ID" sz="3600" b="1" dirty="0" smtClean="0">
                <a:solidFill>
                  <a:srgbClr val="00B050"/>
                </a:solidFill>
              </a:rPr>
              <a:t>Pembahasan :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74734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349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Office Theme</vt:lpstr>
      <vt:lpstr>Pembahasan  soal-soal persiapan 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KADAR ZAT-3</dc:title>
  <dc:creator>emachines</dc:creator>
  <cp:lastModifiedBy>emachines</cp:lastModifiedBy>
  <cp:revision>8</cp:revision>
  <dcterms:created xsi:type="dcterms:W3CDTF">2021-02-28T15:10:18Z</dcterms:created>
  <dcterms:modified xsi:type="dcterms:W3CDTF">2021-02-28T16:06:10Z</dcterms:modified>
</cp:coreProperties>
</file>