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211021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949400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873260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929626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880645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269538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031623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541921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507938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19615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995357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404376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05746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64542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/>
          <p:nvPr/>
        </p:nvSpPr>
        <p:spPr>
          <a:xfrm>
            <a:off x="10353822" y="450166"/>
            <a:ext cx="1491175" cy="1378634"/>
          </a:xfrm>
          <a:prstGeom prst="smileyFace">
            <a:avLst>
              <a:gd name="adj" fmla="val 4653"/>
            </a:avLst>
          </a:prstGeom>
          <a:gradFill>
            <a:gsLst>
              <a:gs pos="0">
                <a:srgbClr val="9A9A9A"/>
              </a:gs>
              <a:gs pos="50000">
                <a:srgbClr val="8D8D8D"/>
              </a:gs>
              <a:gs pos="100000">
                <a:srgbClr val="787878"/>
              </a:gs>
            </a:gsLst>
            <a:lin ang="5400000" scaled="0"/>
          </a:gra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2"/>
          <p:cNvSpPr/>
          <p:nvPr/>
        </p:nvSpPr>
        <p:spPr>
          <a:xfrm>
            <a:off x="10649243" y="2827607"/>
            <a:ext cx="1195754" cy="1477107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gradFill>
            <a:gsLst>
              <a:gs pos="0">
                <a:srgbClr val="FFDC9B"/>
              </a:gs>
              <a:gs pos="50000">
                <a:srgbClr val="FFD68D"/>
              </a:gs>
              <a:gs pos="100000">
                <a:srgbClr val="FFD478"/>
              </a:gs>
            </a:gsLst>
            <a:lin ang="5400000" scaled="0"/>
          </a:gradFill>
          <a:ln w="9525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2"/>
          <p:cNvSpPr/>
          <p:nvPr/>
        </p:nvSpPr>
        <p:spPr>
          <a:xfrm>
            <a:off x="10649243" y="5205046"/>
            <a:ext cx="1420837" cy="1378634"/>
          </a:xfrm>
          <a:prstGeom prst="smileyFace">
            <a:avLst>
              <a:gd name="adj" fmla="val 4653"/>
            </a:avLst>
          </a:prstGeom>
          <a:gradFill>
            <a:gsLst>
              <a:gs pos="0">
                <a:srgbClr val="F7BCA2"/>
              </a:gs>
              <a:gs pos="50000">
                <a:srgbClr val="F4B093"/>
              </a:gs>
              <a:gs pos="100000">
                <a:srgbClr val="F7A47F"/>
              </a:gs>
            </a:gsLst>
            <a:lin ang="5400000" scaled="0"/>
          </a:gradFill>
          <a:ln w="952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74000">
              <a:srgbClr val="B3D1EC"/>
            </a:gs>
            <a:gs pos="83000">
              <a:srgbClr val="B3D1EC"/>
            </a:gs>
            <a:gs pos="100000">
              <a:srgbClr val="CCE0F2"/>
            </a:gs>
          </a:gsLst>
          <a:lin ang="540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 txBox="1">
            <a:spLocks noGrp="1"/>
          </p:cNvSpPr>
          <p:nvPr>
            <p:ph type="ctrTitle" idx="4294967295"/>
          </p:nvPr>
        </p:nvSpPr>
        <p:spPr>
          <a:xfrm>
            <a:off x="1524000" y="1214438"/>
            <a:ext cx="9144000" cy="2387600"/>
          </a:xfrm>
          <a:prstGeom prst="rect">
            <a:avLst/>
          </a:prstGeom>
          <a:gradFill>
            <a:gsLst>
              <a:gs pos="0">
                <a:srgbClr val="98C2F5"/>
              </a:gs>
              <a:gs pos="50000">
                <a:srgbClr val="BFD7F7"/>
              </a:gs>
              <a:gs pos="100000">
                <a:srgbClr val="DFEBFB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6600"/>
              <a:buFont typeface="Arial"/>
              <a:buNone/>
            </a:pPr>
            <a:r>
              <a:rPr lang="en-US" sz="6600" b="1" i="0" u="none" strike="noStrike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PEMBAHASAN SOAL-SOAL PERSIAPAN PTS -2</a:t>
            </a:r>
            <a:endParaRPr sz="6600" b="1" i="0" u="none" strike="noStrike" cap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13"/>
          <p:cNvSpPr txBox="1">
            <a:spLocks noGrp="1"/>
          </p:cNvSpPr>
          <p:nvPr>
            <p:ph type="subTitle" idx="4294967295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gradFill>
            <a:gsLst>
              <a:gs pos="0">
                <a:srgbClr val="98C2F5"/>
              </a:gs>
              <a:gs pos="50000">
                <a:srgbClr val="BFD7F7"/>
              </a:gs>
              <a:gs pos="100000">
                <a:srgbClr val="DFEBFB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marR="0" lvl="0" indent="-22860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BY RAHEL KEMIT</a:t>
            </a: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2"/>
          <p:cNvSpPr txBox="1"/>
          <p:nvPr/>
        </p:nvSpPr>
        <p:spPr>
          <a:xfrm>
            <a:off x="112542" y="140677"/>
            <a:ext cx="10227212" cy="72635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17. Jika diketahui Ar dari Ca = 40, P = 31, O = 16, Hitunglah Mr dari Ca3(PO4)2.........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a. 510</a:t>
            </a:r>
            <a:endParaRPr sz="2800" b="1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b. 410</a:t>
            </a:r>
            <a:endParaRPr sz="2800" b="1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c. 310</a:t>
            </a:r>
            <a:endParaRPr sz="2800" b="1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d. 210</a:t>
            </a:r>
            <a:endParaRPr sz="2800" b="1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e. 110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1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18.Hitunglah Mr dari P4 , jika di ketahui Ar  P = 31.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1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a. 324</a:t>
            </a:r>
            <a:endParaRPr sz="2800" b="1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b. 224</a:t>
            </a:r>
            <a:endParaRPr sz="2800" b="1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c. 124</a:t>
            </a:r>
            <a:endParaRPr sz="2800" b="1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d. 114</a:t>
            </a:r>
            <a:endParaRPr sz="2800" b="1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e. 94</a:t>
            </a:r>
            <a:endParaRPr sz="2800" b="1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3"/>
          <p:cNvSpPr txBox="1"/>
          <p:nvPr/>
        </p:nvSpPr>
        <p:spPr>
          <a:xfrm>
            <a:off x="98474" y="211015"/>
            <a:ext cx="10311618" cy="81253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19.Berapa liter gas oksigen yang di perlukan untuk membakar 5 liter gas butena ( C4H8 ) agar semua gas butana tersebut habis bereaksi?Reaksi yang terjadi :C4H8(g)  +   O2(g)  →  CO2(g)  +   H2O(g)  ( belum setara)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1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a. 10 liter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b. 20 liter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c. 30 liter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d. 40 liter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e. 50 liter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1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20. Hukum kelipatan perbandingan disebut juga dengan hukum........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1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a. Lavoisier</a:t>
            </a:r>
            <a:endParaRPr sz="2800" b="1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b. Gay-Lussac</a:t>
            </a:r>
            <a:endParaRPr sz="2800" b="1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c. Dalthon</a:t>
            </a:r>
            <a:endParaRPr sz="2800" b="1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d. Hipotesis Avogadro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e. Proust</a:t>
            </a:r>
            <a:endParaRPr sz="2800" b="1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4"/>
          <p:cNvSpPr txBox="1"/>
          <p:nvPr/>
        </p:nvSpPr>
        <p:spPr>
          <a:xfrm>
            <a:off x="196947" y="281354"/>
            <a:ext cx="10381958" cy="67710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21. Amonia (NH3) dapat di buat dengan mereaksikan gas Nitrogen ( N2) dan gas hydrogen ( H2 )  dengan reaksi sebagai berikut :  N2(g)  +  H2(g) → NH3(g)  ( belum setara ).Berapa liter gas nitrogen dan gas hydrogen (berturut-turut) yang telah bereaksi jika gas ammonia yang dihasilkan sebanyak 20 Liter ( volume diukur pada suhu dan tekanan yang sama)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a. 40 dan 30 Liter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b. 30 dan 25 Liter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c. 10 dan 30 Liter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d. 35 dan 40 Liter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e. 25 dan 50 Liter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5"/>
          <p:cNvSpPr/>
          <p:nvPr/>
        </p:nvSpPr>
        <p:spPr>
          <a:xfrm>
            <a:off x="422031" y="647114"/>
            <a:ext cx="9692640" cy="6379698"/>
          </a:xfrm>
          <a:prstGeom prst="flowChartMultidocument">
            <a:avLst/>
          </a:prstGeom>
          <a:gradFill>
            <a:gsLst>
              <a:gs pos="0">
                <a:srgbClr val="F7BCA2"/>
              </a:gs>
              <a:gs pos="50000">
                <a:srgbClr val="F4B093"/>
              </a:gs>
              <a:gs pos="100000">
                <a:srgbClr val="F7A47F"/>
              </a:gs>
            </a:gsLst>
            <a:lin ang="5400000" scaled="0"/>
          </a:gradFill>
          <a:ln w="952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TERIMAKASIH BUAT PERHATIANNYA SAYANG IBU…….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SUKSES UJIAN PTS NYA YA NAK….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GOODLUCK ANAK IBU……</a:t>
            </a:r>
            <a:endParaRPr sz="4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4"/>
          <p:cNvSpPr txBox="1"/>
          <p:nvPr/>
        </p:nvSpPr>
        <p:spPr>
          <a:xfrm>
            <a:off x="211015" y="239151"/>
            <a:ext cx="10170942" cy="6832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1.</a:t>
            </a:r>
            <a:r>
              <a:rPr lang="en-US" sz="2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2800" b="1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Berapa volume alkohol (dalam mL) yang terlarut dalam 150 mL larutan alkohol yang memiliki kadar 30%?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i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a. 55 mL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b. 45 mL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c. 35 mL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d. 25 mL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e. 15 mL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2.Jika 400 mL asam cuka di larutkan ke dalam 1600 mL air sehingga terbentuk larutan asam cuka. Hitunglah kadar asam cuka tersebut?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a. 50%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b. 40%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c. 30%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d. 20%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e. 10%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5"/>
          <p:cNvSpPr txBox="1"/>
          <p:nvPr/>
        </p:nvSpPr>
        <p:spPr>
          <a:xfrm>
            <a:off x="112542" y="154745"/>
            <a:ext cx="9326880" cy="7109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3.Berapakah volume air yang harus di tambahkan ke dalam 90 mL HCl agar di peroleh kadar HCl sebesar 45% 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a. 120 mL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b. 110 mL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c. 100 mL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d. 90 mL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e. 80 mL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4.Berapakah kadar dari alkohol dalam larutannya, jika sebanyak 200 mL alkohol di campurkan dengan 800 mL air?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a. 35 %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b. 30 %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c. 25 %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d. 20 %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e. 15 %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/>
          <p:nvPr/>
        </p:nvSpPr>
        <p:spPr>
          <a:xfrm>
            <a:off x="267287" y="295421"/>
            <a:ext cx="10086535" cy="72635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5. Berapa Volume air yang harus di tambahkan ke dalam 100 mL asam acetat, jika kadar asam acetatnya adalah 25%?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a. 400 mL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b. 300 mL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c. 200 mL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d. 00 mL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e. 50 mL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6.Berapa gram NaOH yang terdapat dalam 2000 mL larutan NaOH 40% jika massa jenis larutan dianggap 1 g/mL?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a. 500 gram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b. 400 gram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c. 300 gram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d. 200 gram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e. 100 gram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7"/>
          <p:cNvSpPr txBox="1"/>
          <p:nvPr/>
        </p:nvSpPr>
        <p:spPr>
          <a:xfrm>
            <a:off x="140677" y="211015"/>
            <a:ext cx="9973994" cy="76944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7. Berapa kadar gula dalam larutan yang di buat dengan mencampurkan 20 gram gula dalam 180 gram air?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a. 50%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b. 40%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c. 30%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d. 20%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e. 10%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8. Pada pembakaran 24 gram suatu senyawa karbon, dihasilkan 48 gram gas CO2 ( Ar C =12, O = 16)    Hitunglah kadar karbon dalam senyawa tersebut atau % massa C.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a. 80%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b. 70%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c. 60%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d. 50%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E. 40%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8"/>
          <p:cNvSpPr txBox="1"/>
          <p:nvPr/>
        </p:nvSpPr>
        <p:spPr>
          <a:xfrm>
            <a:off x="154745" y="182880"/>
            <a:ext cx="10227212" cy="6832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9. Berapa kadar NaCl dalam larutan yang di buat dengan mencampurkan 50 gram NaCl dalam 150 gram air?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a. 55%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b. 45%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c. 35%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d. 25%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e. 15%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10. Berapa persen besi (Fe)  yang terdapat di dalam FeO, jika di ketahui Ar Fe = 56, O = 16 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a. 77,8%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b. 67,8%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c. 57,8%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d. 47,8%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e. 37,8%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9"/>
          <p:cNvSpPr txBox="1"/>
          <p:nvPr/>
        </p:nvSpPr>
        <p:spPr>
          <a:xfrm>
            <a:off x="126609" y="225083"/>
            <a:ext cx="10185009" cy="68326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11. Hitunglah massa unsur K dalam senyawa KOH yang massanya  112 gram. Jika diketahui Ar K = 39, O = 16, H = 1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a. 78 gram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b. 68 gram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c. 58 gram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d. 48 gram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e. 38 gram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12. Di dalam ruangan 44,8 Liter (STP) terdapat gas NO. Hitunglah Berapa massa gas NO tersebut? ( Ar N =14, O =16 )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a. 60 gram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b. 50 gram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c. 40 gram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d. 30 gram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e. 20 gram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0"/>
          <p:cNvSpPr txBox="1"/>
          <p:nvPr/>
        </p:nvSpPr>
        <p:spPr>
          <a:xfrm>
            <a:off x="98474" y="225083"/>
            <a:ext cx="10255348" cy="69865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13. Di dalam ruangan 67,2 Liter (STP) terdapat gas CO.     Hitunglah Berapa jumlah molekul gas CO tersebut?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a. 18,06 x 10</a:t>
            </a:r>
            <a:r>
              <a:rPr lang="en-US" sz="2800" b="1" baseline="300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23</a:t>
            </a:r>
            <a:endParaRPr sz="28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b. 18,06 x 10</a:t>
            </a:r>
            <a:r>
              <a:rPr lang="en-US" sz="2800" b="1" baseline="300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22</a:t>
            </a:r>
            <a:endParaRPr sz="28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c. 12,04 x 10</a:t>
            </a:r>
            <a:r>
              <a:rPr lang="en-US" sz="2800" b="1" baseline="300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23</a:t>
            </a:r>
            <a:endParaRPr sz="28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d. 6,02  x 10</a:t>
            </a:r>
            <a:r>
              <a:rPr lang="en-US" sz="2800" b="1" baseline="300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23</a:t>
            </a:r>
            <a:endParaRPr sz="28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e. 3,01  x 10</a:t>
            </a:r>
            <a:r>
              <a:rPr lang="en-US" sz="2800" b="1" baseline="300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23</a:t>
            </a:r>
            <a:endParaRPr sz="28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baseline="300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28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14. Pada suhu tetap , tekanan dari sejumlah mol gas yang sama berbanding terbalik dengan volumenya. Ini adalah bunyi hukum…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a. Boyle</a:t>
            </a:r>
            <a:endParaRPr sz="28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b. Lavoisier</a:t>
            </a:r>
            <a:endParaRPr sz="28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c. Dalthon</a:t>
            </a:r>
            <a:endParaRPr sz="28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d. Avogadro</a:t>
            </a:r>
            <a:endParaRPr sz="28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e. Newton </a:t>
            </a:r>
            <a:endParaRPr sz="28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1"/>
          <p:cNvSpPr txBox="1"/>
          <p:nvPr/>
        </p:nvSpPr>
        <p:spPr>
          <a:xfrm>
            <a:off x="0" y="126609"/>
            <a:ext cx="10325686" cy="64017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15. Bila Mr L(OH)3 = 78 dan Ar H = 1, O =16, Tentukanlah Ar dari L.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a. 57</a:t>
            </a:r>
            <a:endParaRPr sz="28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b. 47</a:t>
            </a:r>
            <a:endParaRPr sz="28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c. 37</a:t>
            </a:r>
            <a:endParaRPr sz="28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d. 27</a:t>
            </a:r>
            <a:endParaRPr sz="28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e. 17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16. Jika di ketahui Ar dari Fe = 56, S = 32, O = 16. Maka hitunglah Mr dari FeSO4......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a. 152</a:t>
            </a:r>
            <a:endParaRPr sz="28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b. 112</a:t>
            </a:r>
            <a:endParaRPr sz="28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c. 98</a:t>
            </a:r>
            <a:endParaRPr sz="28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d. 63</a:t>
            </a:r>
            <a:endParaRPr sz="28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e. 44</a:t>
            </a:r>
            <a:endParaRPr sz="28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527</Words>
  <Application>Microsoft Office PowerPoint</Application>
  <PresentationFormat>Widescreen</PresentationFormat>
  <Paragraphs>150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PEMBAHASAN SOAL-SOAL PERSIAPAN PTS -2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PEMBAHASAN SOAL-SOAL PERSIAPAN PTS -2</dc:title>
  <dc:creator>emachines</dc:creator>
  <cp:lastModifiedBy>emachines</cp:lastModifiedBy>
  <cp:revision>1</cp:revision>
  <dcterms:modified xsi:type="dcterms:W3CDTF">2021-03-09T15:55:08Z</dcterms:modified>
</cp:coreProperties>
</file>