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0" r:id="rId5"/>
    <p:sldId id="259" r:id="rId6"/>
    <p:sldId id="262" r:id="rId7"/>
    <p:sldId id="268" r:id="rId8"/>
    <p:sldId id="267" r:id="rId9"/>
    <p:sldId id="266" r:id="rId10"/>
    <p:sldId id="265" r:id="rId11"/>
    <p:sldId id="264" r:id="rId12"/>
    <p:sldId id="263" r:id="rId13"/>
    <p:sldId id="269" r:id="rId14"/>
    <p:sldId id="273" r:id="rId15"/>
    <p:sldId id="272" r:id="rId16"/>
    <p:sldId id="271" r:id="rId17"/>
    <p:sldId id="274" r:id="rId18"/>
    <p:sldId id="275" r:id="rId19"/>
    <p:sldId id="276" r:id="rId20"/>
    <p:sldId id="277" r:id="rId21"/>
    <p:sldId id="278" r:id="rId22"/>
    <p:sldId id="282" r:id="rId23"/>
    <p:sldId id="280" r:id="rId24"/>
    <p:sldId id="281" r:id="rId25"/>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6" autoAdjust="0"/>
    <p:restoredTop sz="94660"/>
  </p:normalViewPr>
  <p:slideViewPr>
    <p:cSldViewPr snapToGrid="0">
      <p:cViewPr varScale="1">
        <p:scale>
          <a:sx n="44" d="100"/>
          <a:sy n="44" d="100"/>
        </p:scale>
        <p:origin x="-16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AE12E4-24E6-4ECC-91E0-FB1331D753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CD9365CD-398E-4565-8203-72FEA0E1D4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8F7EA678-0DCF-4D3E-A665-7309FC8975A2}"/>
              </a:ext>
            </a:extLst>
          </p:cNvPr>
          <p:cNvSpPr>
            <a:spLocks noGrp="1"/>
          </p:cNvSpPr>
          <p:nvPr>
            <p:ph type="dt" sz="half" idx="10"/>
          </p:nvPr>
        </p:nvSpPr>
        <p:spPr/>
        <p:txBody>
          <a:bodyPr/>
          <a:lstStyle/>
          <a:p>
            <a:fld id="{A243DDE5-1E13-4AB9-BD8F-AABBA1D45C91}" type="datetimeFigureOut">
              <a:rPr lang="id-ID" smtClean="0"/>
              <a:t>17/05/2022</a:t>
            </a:fld>
            <a:endParaRPr lang="id-ID"/>
          </a:p>
        </p:txBody>
      </p:sp>
      <p:sp>
        <p:nvSpPr>
          <p:cNvPr id="5" name="Footer Placeholder 4">
            <a:extLst>
              <a:ext uri="{FF2B5EF4-FFF2-40B4-BE49-F238E27FC236}">
                <a16:creationId xmlns:a16="http://schemas.microsoft.com/office/drawing/2014/main" xmlns="" id="{FA351EE2-D9F9-432A-9A50-C093B0F373D0}"/>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0738D9BC-B451-4749-B176-7D2567BEDDD8}"/>
              </a:ext>
            </a:extLst>
          </p:cNvPr>
          <p:cNvSpPr>
            <a:spLocks noGrp="1"/>
          </p:cNvSpPr>
          <p:nvPr>
            <p:ph type="sldNum" sz="quarter" idx="12"/>
          </p:nvPr>
        </p:nvSpPr>
        <p:spPr/>
        <p:txBody>
          <a:bodyPr/>
          <a:lstStyle/>
          <a:p>
            <a:fld id="{76F00471-209C-49C1-B11F-90D979D80000}" type="slidenum">
              <a:rPr lang="id-ID" smtClean="0"/>
              <a:t>‹#›</a:t>
            </a:fld>
            <a:endParaRPr lang="id-ID"/>
          </a:p>
        </p:txBody>
      </p:sp>
    </p:spTree>
    <p:extLst>
      <p:ext uri="{BB962C8B-B14F-4D97-AF65-F5344CB8AC3E}">
        <p14:creationId xmlns:p14="http://schemas.microsoft.com/office/powerpoint/2010/main" val="1827400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424CB4-6C06-4A40-B6EE-7FC933272CBD}"/>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ECE75425-E722-48A1-9BDC-E9FCF37D92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466B0920-610D-48DA-A941-4C317C33464A}"/>
              </a:ext>
            </a:extLst>
          </p:cNvPr>
          <p:cNvSpPr>
            <a:spLocks noGrp="1"/>
          </p:cNvSpPr>
          <p:nvPr>
            <p:ph type="dt" sz="half" idx="10"/>
          </p:nvPr>
        </p:nvSpPr>
        <p:spPr/>
        <p:txBody>
          <a:bodyPr/>
          <a:lstStyle/>
          <a:p>
            <a:fld id="{A243DDE5-1E13-4AB9-BD8F-AABBA1D45C91}" type="datetimeFigureOut">
              <a:rPr lang="id-ID" smtClean="0"/>
              <a:t>17/05/2022</a:t>
            </a:fld>
            <a:endParaRPr lang="id-ID"/>
          </a:p>
        </p:txBody>
      </p:sp>
      <p:sp>
        <p:nvSpPr>
          <p:cNvPr id="5" name="Footer Placeholder 4">
            <a:extLst>
              <a:ext uri="{FF2B5EF4-FFF2-40B4-BE49-F238E27FC236}">
                <a16:creationId xmlns:a16="http://schemas.microsoft.com/office/drawing/2014/main" xmlns="" id="{4596BF58-8A49-42DD-A7C8-C5509DED9676}"/>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A0FD6DB6-25A3-4D6F-91C5-F21209E9E5DD}"/>
              </a:ext>
            </a:extLst>
          </p:cNvPr>
          <p:cNvSpPr>
            <a:spLocks noGrp="1"/>
          </p:cNvSpPr>
          <p:nvPr>
            <p:ph type="sldNum" sz="quarter" idx="12"/>
          </p:nvPr>
        </p:nvSpPr>
        <p:spPr/>
        <p:txBody>
          <a:bodyPr/>
          <a:lstStyle/>
          <a:p>
            <a:fld id="{76F00471-209C-49C1-B11F-90D979D80000}" type="slidenum">
              <a:rPr lang="id-ID" smtClean="0"/>
              <a:t>‹#›</a:t>
            </a:fld>
            <a:endParaRPr lang="id-ID"/>
          </a:p>
        </p:txBody>
      </p:sp>
    </p:spTree>
    <p:extLst>
      <p:ext uri="{BB962C8B-B14F-4D97-AF65-F5344CB8AC3E}">
        <p14:creationId xmlns:p14="http://schemas.microsoft.com/office/powerpoint/2010/main" val="2237236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90F9C1D-3538-4A4F-B0C5-249CCC94880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53AB96A0-0513-497C-B2C1-15B0C13D0B1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682851D5-3E14-49C8-9054-9F40CA7174E8}"/>
              </a:ext>
            </a:extLst>
          </p:cNvPr>
          <p:cNvSpPr>
            <a:spLocks noGrp="1"/>
          </p:cNvSpPr>
          <p:nvPr>
            <p:ph type="dt" sz="half" idx="10"/>
          </p:nvPr>
        </p:nvSpPr>
        <p:spPr/>
        <p:txBody>
          <a:bodyPr/>
          <a:lstStyle/>
          <a:p>
            <a:fld id="{A243DDE5-1E13-4AB9-BD8F-AABBA1D45C91}" type="datetimeFigureOut">
              <a:rPr lang="id-ID" smtClean="0"/>
              <a:t>17/05/2022</a:t>
            </a:fld>
            <a:endParaRPr lang="id-ID"/>
          </a:p>
        </p:txBody>
      </p:sp>
      <p:sp>
        <p:nvSpPr>
          <p:cNvPr id="5" name="Footer Placeholder 4">
            <a:extLst>
              <a:ext uri="{FF2B5EF4-FFF2-40B4-BE49-F238E27FC236}">
                <a16:creationId xmlns:a16="http://schemas.microsoft.com/office/drawing/2014/main" xmlns="" id="{49D193DA-85CE-4514-8701-0F90A7A4F1DB}"/>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EE76048B-4F51-49D4-8DD1-0912C94C3AFB}"/>
              </a:ext>
            </a:extLst>
          </p:cNvPr>
          <p:cNvSpPr>
            <a:spLocks noGrp="1"/>
          </p:cNvSpPr>
          <p:nvPr>
            <p:ph type="sldNum" sz="quarter" idx="12"/>
          </p:nvPr>
        </p:nvSpPr>
        <p:spPr/>
        <p:txBody>
          <a:bodyPr/>
          <a:lstStyle/>
          <a:p>
            <a:fld id="{76F00471-209C-49C1-B11F-90D979D80000}" type="slidenum">
              <a:rPr lang="id-ID" smtClean="0"/>
              <a:t>‹#›</a:t>
            </a:fld>
            <a:endParaRPr lang="id-ID"/>
          </a:p>
        </p:txBody>
      </p:sp>
    </p:spTree>
    <p:extLst>
      <p:ext uri="{BB962C8B-B14F-4D97-AF65-F5344CB8AC3E}">
        <p14:creationId xmlns:p14="http://schemas.microsoft.com/office/powerpoint/2010/main" val="3313767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524B2B-26A6-4CBA-8C0D-C0EC353032C9}"/>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9C8932FC-37ED-45FD-87D0-3FC988BA0B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D100FAEA-E80A-4B1F-A8B3-73CA753704F1}"/>
              </a:ext>
            </a:extLst>
          </p:cNvPr>
          <p:cNvSpPr>
            <a:spLocks noGrp="1"/>
          </p:cNvSpPr>
          <p:nvPr>
            <p:ph type="dt" sz="half" idx="10"/>
          </p:nvPr>
        </p:nvSpPr>
        <p:spPr/>
        <p:txBody>
          <a:bodyPr/>
          <a:lstStyle/>
          <a:p>
            <a:fld id="{A243DDE5-1E13-4AB9-BD8F-AABBA1D45C91}" type="datetimeFigureOut">
              <a:rPr lang="id-ID" smtClean="0"/>
              <a:t>17/05/2022</a:t>
            </a:fld>
            <a:endParaRPr lang="id-ID"/>
          </a:p>
        </p:txBody>
      </p:sp>
      <p:sp>
        <p:nvSpPr>
          <p:cNvPr id="5" name="Footer Placeholder 4">
            <a:extLst>
              <a:ext uri="{FF2B5EF4-FFF2-40B4-BE49-F238E27FC236}">
                <a16:creationId xmlns:a16="http://schemas.microsoft.com/office/drawing/2014/main" xmlns="" id="{9C1C275E-8469-4C39-8CAC-D79BD53AB049}"/>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5CBD2C5E-9577-4A43-974A-A13E4636A354}"/>
              </a:ext>
            </a:extLst>
          </p:cNvPr>
          <p:cNvSpPr>
            <a:spLocks noGrp="1"/>
          </p:cNvSpPr>
          <p:nvPr>
            <p:ph type="sldNum" sz="quarter" idx="12"/>
          </p:nvPr>
        </p:nvSpPr>
        <p:spPr/>
        <p:txBody>
          <a:bodyPr/>
          <a:lstStyle/>
          <a:p>
            <a:fld id="{76F00471-209C-49C1-B11F-90D979D80000}" type="slidenum">
              <a:rPr lang="id-ID" smtClean="0"/>
              <a:t>‹#›</a:t>
            </a:fld>
            <a:endParaRPr lang="id-ID"/>
          </a:p>
        </p:txBody>
      </p:sp>
    </p:spTree>
    <p:extLst>
      <p:ext uri="{BB962C8B-B14F-4D97-AF65-F5344CB8AC3E}">
        <p14:creationId xmlns:p14="http://schemas.microsoft.com/office/powerpoint/2010/main" val="45051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335541-418F-456E-9B3C-D73EEF92A88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52B48970-7506-4458-8567-2B33DAB179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A5D59A84-E726-4973-906E-4C5C484CB0CE}"/>
              </a:ext>
            </a:extLst>
          </p:cNvPr>
          <p:cNvSpPr>
            <a:spLocks noGrp="1"/>
          </p:cNvSpPr>
          <p:nvPr>
            <p:ph type="dt" sz="half" idx="10"/>
          </p:nvPr>
        </p:nvSpPr>
        <p:spPr/>
        <p:txBody>
          <a:bodyPr/>
          <a:lstStyle/>
          <a:p>
            <a:fld id="{A243DDE5-1E13-4AB9-BD8F-AABBA1D45C91}" type="datetimeFigureOut">
              <a:rPr lang="id-ID" smtClean="0"/>
              <a:t>17/05/2022</a:t>
            </a:fld>
            <a:endParaRPr lang="id-ID"/>
          </a:p>
        </p:txBody>
      </p:sp>
      <p:sp>
        <p:nvSpPr>
          <p:cNvPr id="5" name="Footer Placeholder 4">
            <a:extLst>
              <a:ext uri="{FF2B5EF4-FFF2-40B4-BE49-F238E27FC236}">
                <a16:creationId xmlns:a16="http://schemas.microsoft.com/office/drawing/2014/main" xmlns="" id="{3EE1D9C9-1028-4B7B-B131-7B071721C2B8}"/>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9D508942-AD03-4A6E-A2D0-35DA3FE0520D}"/>
              </a:ext>
            </a:extLst>
          </p:cNvPr>
          <p:cNvSpPr>
            <a:spLocks noGrp="1"/>
          </p:cNvSpPr>
          <p:nvPr>
            <p:ph type="sldNum" sz="quarter" idx="12"/>
          </p:nvPr>
        </p:nvSpPr>
        <p:spPr/>
        <p:txBody>
          <a:bodyPr/>
          <a:lstStyle/>
          <a:p>
            <a:fld id="{76F00471-209C-49C1-B11F-90D979D80000}" type="slidenum">
              <a:rPr lang="id-ID" smtClean="0"/>
              <a:t>‹#›</a:t>
            </a:fld>
            <a:endParaRPr lang="id-ID"/>
          </a:p>
        </p:txBody>
      </p:sp>
    </p:spTree>
    <p:extLst>
      <p:ext uri="{BB962C8B-B14F-4D97-AF65-F5344CB8AC3E}">
        <p14:creationId xmlns:p14="http://schemas.microsoft.com/office/powerpoint/2010/main" val="2519989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0CB1EB-1584-493F-905A-8B77D2806453}"/>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3F647533-8F4C-4BFC-BB08-3B0F5665A8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C6BAAAEF-3BCC-4901-89BC-BEE8B905E8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535B415F-7831-43FB-91DC-9682D22A94CC}"/>
              </a:ext>
            </a:extLst>
          </p:cNvPr>
          <p:cNvSpPr>
            <a:spLocks noGrp="1"/>
          </p:cNvSpPr>
          <p:nvPr>
            <p:ph type="dt" sz="half" idx="10"/>
          </p:nvPr>
        </p:nvSpPr>
        <p:spPr/>
        <p:txBody>
          <a:bodyPr/>
          <a:lstStyle/>
          <a:p>
            <a:fld id="{A243DDE5-1E13-4AB9-BD8F-AABBA1D45C91}" type="datetimeFigureOut">
              <a:rPr lang="id-ID" smtClean="0"/>
              <a:t>17/05/2022</a:t>
            </a:fld>
            <a:endParaRPr lang="id-ID"/>
          </a:p>
        </p:txBody>
      </p:sp>
      <p:sp>
        <p:nvSpPr>
          <p:cNvPr id="6" name="Footer Placeholder 5">
            <a:extLst>
              <a:ext uri="{FF2B5EF4-FFF2-40B4-BE49-F238E27FC236}">
                <a16:creationId xmlns:a16="http://schemas.microsoft.com/office/drawing/2014/main" xmlns="" id="{83B9C76B-D344-4BB9-923F-3B39E629AE30}"/>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2B92C63D-8C6F-4251-9774-01B911A9F0BA}"/>
              </a:ext>
            </a:extLst>
          </p:cNvPr>
          <p:cNvSpPr>
            <a:spLocks noGrp="1"/>
          </p:cNvSpPr>
          <p:nvPr>
            <p:ph type="sldNum" sz="quarter" idx="12"/>
          </p:nvPr>
        </p:nvSpPr>
        <p:spPr/>
        <p:txBody>
          <a:bodyPr/>
          <a:lstStyle/>
          <a:p>
            <a:fld id="{76F00471-209C-49C1-B11F-90D979D80000}" type="slidenum">
              <a:rPr lang="id-ID" smtClean="0"/>
              <a:t>‹#›</a:t>
            </a:fld>
            <a:endParaRPr lang="id-ID"/>
          </a:p>
        </p:txBody>
      </p:sp>
    </p:spTree>
    <p:extLst>
      <p:ext uri="{BB962C8B-B14F-4D97-AF65-F5344CB8AC3E}">
        <p14:creationId xmlns:p14="http://schemas.microsoft.com/office/powerpoint/2010/main" val="3823350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0637B4-C4A6-45C9-AE7C-6E112A3990F0}"/>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16357703-A8CD-421A-9C04-CADB0C927E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E16FBA94-64DD-4F83-AB52-71438B767CE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B1C8BC49-C72A-48EA-9C31-74A9C20164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7C9B3ECA-FD45-47B0-8229-5B3A1E9901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612E1741-E614-4972-9D0F-9B73EBB0BCAA}"/>
              </a:ext>
            </a:extLst>
          </p:cNvPr>
          <p:cNvSpPr>
            <a:spLocks noGrp="1"/>
          </p:cNvSpPr>
          <p:nvPr>
            <p:ph type="dt" sz="half" idx="10"/>
          </p:nvPr>
        </p:nvSpPr>
        <p:spPr/>
        <p:txBody>
          <a:bodyPr/>
          <a:lstStyle/>
          <a:p>
            <a:fld id="{A243DDE5-1E13-4AB9-BD8F-AABBA1D45C91}" type="datetimeFigureOut">
              <a:rPr lang="id-ID" smtClean="0"/>
              <a:t>17/05/2022</a:t>
            </a:fld>
            <a:endParaRPr lang="id-ID"/>
          </a:p>
        </p:txBody>
      </p:sp>
      <p:sp>
        <p:nvSpPr>
          <p:cNvPr id="8" name="Footer Placeholder 7">
            <a:extLst>
              <a:ext uri="{FF2B5EF4-FFF2-40B4-BE49-F238E27FC236}">
                <a16:creationId xmlns:a16="http://schemas.microsoft.com/office/drawing/2014/main" xmlns="" id="{696B4BDB-4387-433F-AA04-931C82A3357A}"/>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3D5F62E3-9048-4D15-8BD4-3D9C15FE2147}"/>
              </a:ext>
            </a:extLst>
          </p:cNvPr>
          <p:cNvSpPr>
            <a:spLocks noGrp="1"/>
          </p:cNvSpPr>
          <p:nvPr>
            <p:ph type="sldNum" sz="quarter" idx="12"/>
          </p:nvPr>
        </p:nvSpPr>
        <p:spPr/>
        <p:txBody>
          <a:bodyPr/>
          <a:lstStyle/>
          <a:p>
            <a:fld id="{76F00471-209C-49C1-B11F-90D979D80000}" type="slidenum">
              <a:rPr lang="id-ID" smtClean="0"/>
              <a:t>‹#›</a:t>
            </a:fld>
            <a:endParaRPr lang="id-ID"/>
          </a:p>
        </p:txBody>
      </p:sp>
    </p:spTree>
    <p:extLst>
      <p:ext uri="{BB962C8B-B14F-4D97-AF65-F5344CB8AC3E}">
        <p14:creationId xmlns:p14="http://schemas.microsoft.com/office/powerpoint/2010/main" val="4277115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BAED2A-EB3B-4203-8658-5F55157BCB3E}"/>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CCB52D47-978A-4FAE-A3C3-83D83F6EEDC4}"/>
              </a:ext>
            </a:extLst>
          </p:cNvPr>
          <p:cNvSpPr>
            <a:spLocks noGrp="1"/>
          </p:cNvSpPr>
          <p:nvPr>
            <p:ph type="dt" sz="half" idx="10"/>
          </p:nvPr>
        </p:nvSpPr>
        <p:spPr/>
        <p:txBody>
          <a:bodyPr/>
          <a:lstStyle/>
          <a:p>
            <a:fld id="{A243DDE5-1E13-4AB9-BD8F-AABBA1D45C91}" type="datetimeFigureOut">
              <a:rPr lang="id-ID" smtClean="0"/>
              <a:t>17/05/2022</a:t>
            </a:fld>
            <a:endParaRPr lang="id-ID"/>
          </a:p>
        </p:txBody>
      </p:sp>
      <p:sp>
        <p:nvSpPr>
          <p:cNvPr id="4" name="Footer Placeholder 3">
            <a:extLst>
              <a:ext uri="{FF2B5EF4-FFF2-40B4-BE49-F238E27FC236}">
                <a16:creationId xmlns:a16="http://schemas.microsoft.com/office/drawing/2014/main" xmlns="" id="{937AF041-2302-485B-B132-AB099029E84F}"/>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240F29B9-6CC6-4094-A713-A61F061F05AC}"/>
              </a:ext>
            </a:extLst>
          </p:cNvPr>
          <p:cNvSpPr>
            <a:spLocks noGrp="1"/>
          </p:cNvSpPr>
          <p:nvPr>
            <p:ph type="sldNum" sz="quarter" idx="12"/>
          </p:nvPr>
        </p:nvSpPr>
        <p:spPr/>
        <p:txBody>
          <a:bodyPr/>
          <a:lstStyle/>
          <a:p>
            <a:fld id="{76F00471-209C-49C1-B11F-90D979D80000}" type="slidenum">
              <a:rPr lang="id-ID" smtClean="0"/>
              <a:t>‹#›</a:t>
            </a:fld>
            <a:endParaRPr lang="id-ID"/>
          </a:p>
        </p:txBody>
      </p:sp>
    </p:spTree>
    <p:extLst>
      <p:ext uri="{BB962C8B-B14F-4D97-AF65-F5344CB8AC3E}">
        <p14:creationId xmlns:p14="http://schemas.microsoft.com/office/powerpoint/2010/main" val="2777306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AAA7A9C-5F4C-4BA0-B2B1-9E874F692E7B}"/>
              </a:ext>
            </a:extLst>
          </p:cNvPr>
          <p:cNvSpPr>
            <a:spLocks noGrp="1"/>
          </p:cNvSpPr>
          <p:nvPr>
            <p:ph type="dt" sz="half" idx="10"/>
          </p:nvPr>
        </p:nvSpPr>
        <p:spPr/>
        <p:txBody>
          <a:bodyPr/>
          <a:lstStyle/>
          <a:p>
            <a:fld id="{A243DDE5-1E13-4AB9-BD8F-AABBA1D45C91}" type="datetimeFigureOut">
              <a:rPr lang="id-ID" smtClean="0"/>
              <a:t>17/05/2022</a:t>
            </a:fld>
            <a:endParaRPr lang="id-ID"/>
          </a:p>
        </p:txBody>
      </p:sp>
      <p:sp>
        <p:nvSpPr>
          <p:cNvPr id="3" name="Footer Placeholder 2">
            <a:extLst>
              <a:ext uri="{FF2B5EF4-FFF2-40B4-BE49-F238E27FC236}">
                <a16:creationId xmlns:a16="http://schemas.microsoft.com/office/drawing/2014/main" xmlns="" id="{F77F458E-ED9E-4526-A898-0185132A9FF7}"/>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ADBB9720-4681-40FF-8B6C-BBC904244FCB}"/>
              </a:ext>
            </a:extLst>
          </p:cNvPr>
          <p:cNvSpPr>
            <a:spLocks noGrp="1"/>
          </p:cNvSpPr>
          <p:nvPr>
            <p:ph type="sldNum" sz="quarter" idx="12"/>
          </p:nvPr>
        </p:nvSpPr>
        <p:spPr/>
        <p:txBody>
          <a:bodyPr/>
          <a:lstStyle/>
          <a:p>
            <a:fld id="{76F00471-209C-49C1-B11F-90D979D80000}" type="slidenum">
              <a:rPr lang="id-ID" smtClean="0"/>
              <a:t>‹#›</a:t>
            </a:fld>
            <a:endParaRPr lang="id-ID"/>
          </a:p>
        </p:txBody>
      </p:sp>
    </p:spTree>
    <p:extLst>
      <p:ext uri="{BB962C8B-B14F-4D97-AF65-F5344CB8AC3E}">
        <p14:creationId xmlns:p14="http://schemas.microsoft.com/office/powerpoint/2010/main" val="1775704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81DC3B-7101-454F-B257-26B988CC9A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7298CAD2-BFAA-4F41-AB9D-83138F49C7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FDCBC140-9197-4AE6-87EA-D33B5F4940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14FDD90-3039-44CC-B5EC-606640DEF5EA}"/>
              </a:ext>
            </a:extLst>
          </p:cNvPr>
          <p:cNvSpPr>
            <a:spLocks noGrp="1"/>
          </p:cNvSpPr>
          <p:nvPr>
            <p:ph type="dt" sz="half" idx="10"/>
          </p:nvPr>
        </p:nvSpPr>
        <p:spPr/>
        <p:txBody>
          <a:bodyPr/>
          <a:lstStyle/>
          <a:p>
            <a:fld id="{A243DDE5-1E13-4AB9-BD8F-AABBA1D45C91}" type="datetimeFigureOut">
              <a:rPr lang="id-ID" smtClean="0"/>
              <a:t>17/05/2022</a:t>
            </a:fld>
            <a:endParaRPr lang="id-ID"/>
          </a:p>
        </p:txBody>
      </p:sp>
      <p:sp>
        <p:nvSpPr>
          <p:cNvPr id="6" name="Footer Placeholder 5">
            <a:extLst>
              <a:ext uri="{FF2B5EF4-FFF2-40B4-BE49-F238E27FC236}">
                <a16:creationId xmlns:a16="http://schemas.microsoft.com/office/drawing/2014/main" xmlns="" id="{84EE2B00-4F93-4E8D-B163-9D296D89A4D9}"/>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71EDC91C-7F59-48B4-B329-4DD92A0FD15D}"/>
              </a:ext>
            </a:extLst>
          </p:cNvPr>
          <p:cNvSpPr>
            <a:spLocks noGrp="1"/>
          </p:cNvSpPr>
          <p:nvPr>
            <p:ph type="sldNum" sz="quarter" idx="12"/>
          </p:nvPr>
        </p:nvSpPr>
        <p:spPr/>
        <p:txBody>
          <a:bodyPr/>
          <a:lstStyle/>
          <a:p>
            <a:fld id="{76F00471-209C-49C1-B11F-90D979D80000}" type="slidenum">
              <a:rPr lang="id-ID" smtClean="0"/>
              <a:t>‹#›</a:t>
            </a:fld>
            <a:endParaRPr lang="id-ID"/>
          </a:p>
        </p:txBody>
      </p:sp>
    </p:spTree>
    <p:extLst>
      <p:ext uri="{BB962C8B-B14F-4D97-AF65-F5344CB8AC3E}">
        <p14:creationId xmlns:p14="http://schemas.microsoft.com/office/powerpoint/2010/main" val="3450611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B10FF4-D919-4A5D-A6A3-295A8CFECD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0DFCA0C8-94DB-49D6-AB76-9FB30D305C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7E82A50B-01AA-475A-91EB-49DA74ED30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47CFDB4-71A9-4342-BE36-6EB07EBA56C1}"/>
              </a:ext>
            </a:extLst>
          </p:cNvPr>
          <p:cNvSpPr>
            <a:spLocks noGrp="1"/>
          </p:cNvSpPr>
          <p:nvPr>
            <p:ph type="dt" sz="half" idx="10"/>
          </p:nvPr>
        </p:nvSpPr>
        <p:spPr/>
        <p:txBody>
          <a:bodyPr/>
          <a:lstStyle/>
          <a:p>
            <a:fld id="{A243DDE5-1E13-4AB9-BD8F-AABBA1D45C91}" type="datetimeFigureOut">
              <a:rPr lang="id-ID" smtClean="0"/>
              <a:t>17/05/2022</a:t>
            </a:fld>
            <a:endParaRPr lang="id-ID"/>
          </a:p>
        </p:txBody>
      </p:sp>
      <p:sp>
        <p:nvSpPr>
          <p:cNvPr id="6" name="Footer Placeholder 5">
            <a:extLst>
              <a:ext uri="{FF2B5EF4-FFF2-40B4-BE49-F238E27FC236}">
                <a16:creationId xmlns:a16="http://schemas.microsoft.com/office/drawing/2014/main" xmlns="" id="{8FFA232A-E527-4523-9B88-266F4EB95C65}"/>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03EC1EE4-7216-48A8-8B78-A40721D3C5E8}"/>
              </a:ext>
            </a:extLst>
          </p:cNvPr>
          <p:cNvSpPr>
            <a:spLocks noGrp="1"/>
          </p:cNvSpPr>
          <p:nvPr>
            <p:ph type="sldNum" sz="quarter" idx="12"/>
          </p:nvPr>
        </p:nvSpPr>
        <p:spPr/>
        <p:txBody>
          <a:bodyPr/>
          <a:lstStyle/>
          <a:p>
            <a:fld id="{76F00471-209C-49C1-B11F-90D979D80000}" type="slidenum">
              <a:rPr lang="id-ID" smtClean="0"/>
              <a:t>‹#›</a:t>
            </a:fld>
            <a:endParaRPr lang="id-ID"/>
          </a:p>
        </p:txBody>
      </p:sp>
    </p:spTree>
    <p:extLst>
      <p:ext uri="{BB962C8B-B14F-4D97-AF65-F5344CB8AC3E}">
        <p14:creationId xmlns:p14="http://schemas.microsoft.com/office/powerpoint/2010/main" val="2620459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9F41097-C116-4BC1-80C3-E9A91EF52C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77321BAB-FEDA-4A97-B15D-191ED4F6BC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5C8ADADD-0192-44C4-A9B1-A1DFAA5F40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43DDE5-1E13-4AB9-BD8F-AABBA1D45C91}" type="datetimeFigureOut">
              <a:rPr lang="id-ID" smtClean="0"/>
              <a:t>17/05/2022</a:t>
            </a:fld>
            <a:endParaRPr lang="id-ID"/>
          </a:p>
        </p:txBody>
      </p:sp>
      <p:sp>
        <p:nvSpPr>
          <p:cNvPr id="5" name="Footer Placeholder 4">
            <a:extLst>
              <a:ext uri="{FF2B5EF4-FFF2-40B4-BE49-F238E27FC236}">
                <a16:creationId xmlns:a16="http://schemas.microsoft.com/office/drawing/2014/main" xmlns="" id="{7656E4F6-5B2B-43DA-92A9-BC4B195FA6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D95EB527-E349-4989-A47F-6125001B69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F00471-209C-49C1-B11F-90D979D80000}" type="slidenum">
              <a:rPr lang="id-ID" smtClean="0"/>
              <a:t>‹#›</a:t>
            </a:fld>
            <a:endParaRPr lang="id-ID"/>
          </a:p>
        </p:txBody>
      </p:sp>
    </p:spTree>
    <p:extLst>
      <p:ext uri="{BB962C8B-B14F-4D97-AF65-F5344CB8AC3E}">
        <p14:creationId xmlns:p14="http://schemas.microsoft.com/office/powerpoint/2010/main" val="3400591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5C746F-3319-4514-ABF3-4F25DFB3A25D}"/>
              </a:ext>
            </a:extLst>
          </p:cNvPr>
          <p:cNvSpPr>
            <a:spLocks noGrp="1"/>
          </p:cNvSpPr>
          <p:nvPr>
            <p:ph type="ctrTitle"/>
          </p:nvPr>
        </p:nvSpPr>
        <p:spPr/>
        <p:txBody>
          <a:bodyPr>
            <a:normAutofit/>
          </a:bodyPr>
          <a:lstStyle/>
          <a:p>
            <a:r>
              <a:rPr lang="id-ID" dirty="0"/>
              <a:t>PEMANFAATAN SIG DALAM BERBAGAI BIDANG</a:t>
            </a:r>
          </a:p>
        </p:txBody>
      </p:sp>
      <p:sp>
        <p:nvSpPr>
          <p:cNvPr id="3" name="Subtitle 2">
            <a:extLst>
              <a:ext uri="{FF2B5EF4-FFF2-40B4-BE49-F238E27FC236}">
                <a16:creationId xmlns:a16="http://schemas.microsoft.com/office/drawing/2014/main" xmlns="" id="{F5A6DB28-D0EE-403F-9054-3ECCBB6B0BD0}"/>
              </a:ext>
            </a:extLst>
          </p:cNvPr>
          <p:cNvSpPr>
            <a:spLocks noGrp="1"/>
          </p:cNvSpPr>
          <p:nvPr>
            <p:ph type="subTitle" idx="1"/>
          </p:nvPr>
        </p:nvSpPr>
        <p:spPr/>
        <p:txBody>
          <a:bodyPr/>
          <a:lstStyle/>
          <a:p>
            <a:endParaRPr lang="id-ID"/>
          </a:p>
        </p:txBody>
      </p:sp>
    </p:spTree>
    <p:extLst>
      <p:ext uri="{BB962C8B-B14F-4D97-AF65-F5344CB8AC3E}">
        <p14:creationId xmlns:p14="http://schemas.microsoft.com/office/powerpoint/2010/main" val="1042231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AE885A-AA46-42A5-A837-088846DD4BD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3DAF0CC-44A3-4A3E-BFE3-61231C623A07}"/>
              </a:ext>
            </a:extLst>
          </p:cNvPr>
          <p:cNvSpPr>
            <a:spLocks noGrp="1"/>
          </p:cNvSpPr>
          <p:nvPr>
            <p:ph idx="1"/>
          </p:nvPr>
        </p:nvSpPr>
        <p:spPr/>
        <p:txBody>
          <a:bodyPr/>
          <a:lstStyle/>
          <a:p>
            <a:pPr marL="0" indent="0">
              <a:buNone/>
            </a:pPr>
            <a:r>
              <a:rPr lang="id-ID" b="1" dirty="0"/>
              <a:t>C. Mengawasi Daerah Rawan Bencana Alam</a:t>
            </a:r>
            <a:br>
              <a:rPr lang="id-ID" b="1" dirty="0"/>
            </a:br>
            <a:r>
              <a:rPr lang="id-ID" sz="4000" dirty="0"/>
              <a:t>SIG dapat dimanfaatkan dalam pemantauan, pencegahan, dan rencana pembangunan kembali daerah bencana.</a:t>
            </a:r>
          </a:p>
          <a:p>
            <a:endParaRPr lang="id-ID" dirty="0"/>
          </a:p>
        </p:txBody>
      </p:sp>
    </p:spTree>
    <p:extLst>
      <p:ext uri="{BB962C8B-B14F-4D97-AF65-F5344CB8AC3E}">
        <p14:creationId xmlns:p14="http://schemas.microsoft.com/office/powerpoint/2010/main" val="3384558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CA3B32-0482-4195-9FA9-9C4AB4A253C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BDBB116-8B11-44CC-9CA2-AABF9BA5BC2D}"/>
              </a:ext>
            </a:extLst>
          </p:cNvPr>
          <p:cNvSpPr>
            <a:spLocks noGrp="1"/>
          </p:cNvSpPr>
          <p:nvPr>
            <p:ph idx="1"/>
          </p:nvPr>
        </p:nvSpPr>
        <p:spPr/>
        <p:txBody>
          <a:bodyPr>
            <a:normAutofit lnSpcReduction="10000"/>
          </a:bodyPr>
          <a:lstStyle/>
          <a:p>
            <a:pPr marL="0" indent="0">
              <a:buNone/>
            </a:pPr>
            <a:r>
              <a:rPr lang="id-ID" sz="3600" b="1" dirty="0"/>
              <a:t>d. Bidang Sosial Budaya</a:t>
            </a:r>
          </a:p>
          <a:p>
            <a:pPr marL="0" indent="0">
              <a:buNone/>
            </a:pPr>
            <a:r>
              <a:rPr lang="id-ID" sz="3600" dirty="0"/>
              <a:t>Dalam bidang sosial budaya, SIG dapat dimanfaatkan untuk :</a:t>
            </a:r>
          </a:p>
          <a:p>
            <a:pPr marL="0" indent="0">
              <a:buNone/>
            </a:pPr>
            <a:r>
              <a:rPr lang="id-ID" sz="3600" dirty="0"/>
              <a:t>Mengetahui potensi dan persebaran penduduk.</a:t>
            </a:r>
          </a:p>
          <a:p>
            <a:pPr marL="0" indent="0">
              <a:buNone/>
            </a:pPr>
            <a:r>
              <a:rPr lang="id-ID" sz="3600" dirty="0"/>
              <a:t>Mengetahui pendataan dan pengembangan jaringan transportasi, pusat pertumbuhan dan pembangunan penduduk, kawasan industri, sekolah, serta pendataan dan pengembangan permukiman.</a:t>
            </a:r>
          </a:p>
          <a:p>
            <a:endParaRPr lang="id-ID" dirty="0"/>
          </a:p>
        </p:txBody>
      </p:sp>
    </p:spTree>
    <p:extLst>
      <p:ext uri="{BB962C8B-B14F-4D97-AF65-F5344CB8AC3E}">
        <p14:creationId xmlns:p14="http://schemas.microsoft.com/office/powerpoint/2010/main" val="4290278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2F86E3-42DD-4FC7-8A2A-5DE7E2F80EB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349733B0-0A1F-4C00-8A6C-4110DEBD7AE6}"/>
              </a:ext>
            </a:extLst>
          </p:cNvPr>
          <p:cNvSpPr>
            <a:spLocks noGrp="1"/>
          </p:cNvSpPr>
          <p:nvPr>
            <p:ph idx="1"/>
          </p:nvPr>
        </p:nvSpPr>
        <p:spPr/>
        <p:txBody>
          <a:bodyPr>
            <a:normAutofit/>
          </a:bodyPr>
          <a:lstStyle/>
          <a:p>
            <a:r>
              <a:rPr lang="id-ID" b="1" dirty="0"/>
              <a:t>e. Pengelolaan Lingkungan</a:t>
            </a:r>
          </a:p>
          <a:p>
            <a:pPr marL="0" indent="0">
              <a:buNone/>
            </a:pPr>
            <a:r>
              <a:rPr lang="id-ID" sz="3600" dirty="0"/>
              <a:t>Manfaat SIG dalam upaya memetakan kondisi lingkungan, melakukan pengukuran, </a:t>
            </a:r>
            <a:r>
              <a:rPr lang="id-ID" sz="3600" i="1" dirty="0"/>
              <a:t>monitoring</a:t>
            </a:r>
            <a:r>
              <a:rPr lang="id-ID" sz="3600" dirty="0"/>
              <a:t> dan melakukan pemodelan, misalnya:</a:t>
            </a:r>
          </a:p>
          <a:p>
            <a:pPr marL="0" indent="0">
              <a:buNone/>
            </a:pPr>
            <a:r>
              <a:rPr lang="id-ID" sz="3600" dirty="0"/>
              <a:t>Pemetaan wilayah erosi</a:t>
            </a:r>
          </a:p>
          <a:p>
            <a:pPr marL="0" indent="0">
              <a:buNone/>
            </a:pPr>
            <a:r>
              <a:rPr lang="id-ID" sz="3600" dirty="0"/>
              <a:t>Penentuan arah pemanfaatan lahan</a:t>
            </a:r>
          </a:p>
          <a:p>
            <a:pPr marL="0" indent="0">
              <a:buNone/>
            </a:pPr>
            <a:r>
              <a:rPr lang="id-ID" sz="3600" dirty="0"/>
              <a:t>Pemantauan perubahan lingkungan</a:t>
            </a:r>
          </a:p>
          <a:p>
            <a:endParaRPr lang="id-ID" dirty="0"/>
          </a:p>
        </p:txBody>
      </p:sp>
    </p:spTree>
    <p:extLst>
      <p:ext uri="{BB962C8B-B14F-4D97-AF65-F5344CB8AC3E}">
        <p14:creationId xmlns:p14="http://schemas.microsoft.com/office/powerpoint/2010/main" val="4275052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B0080E-40FF-479F-85F8-E079E34302C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962EAE3-DE07-4745-B492-98E4B8B57BA7}"/>
              </a:ext>
            </a:extLst>
          </p:cNvPr>
          <p:cNvSpPr>
            <a:spLocks noGrp="1"/>
          </p:cNvSpPr>
          <p:nvPr>
            <p:ph idx="1"/>
          </p:nvPr>
        </p:nvSpPr>
        <p:spPr/>
        <p:txBody>
          <a:bodyPr/>
          <a:lstStyle/>
          <a:p>
            <a:pPr marL="0" indent="0">
              <a:buNone/>
            </a:pPr>
            <a:r>
              <a:rPr lang="id-ID" sz="4000" dirty="0"/>
              <a:t>Pemetaaan daerah bahaya bencana alam</a:t>
            </a:r>
          </a:p>
          <a:p>
            <a:pPr marL="0" indent="0">
              <a:buNone/>
            </a:pPr>
            <a:r>
              <a:rPr lang="id-ID" sz="4000" dirty="0"/>
              <a:t>Pemetaan wilayah potensial SDA dan lingkungan hidup</a:t>
            </a:r>
          </a:p>
          <a:p>
            <a:pPr marL="0" indent="0">
              <a:buNone/>
            </a:pPr>
            <a:r>
              <a:rPr lang="id-ID" sz="4000" dirty="0"/>
              <a:t>Pemetaan kawasan budidaya</a:t>
            </a:r>
          </a:p>
          <a:p>
            <a:pPr marL="0" indent="0">
              <a:buNone/>
            </a:pPr>
            <a:r>
              <a:rPr lang="id-ID" sz="4000" dirty="0"/>
              <a:t>Pemetaan kawasan lindung</a:t>
            </a:r>
          </a:p>
          <a:p>
            <a:pPr marL="0" indent="0">
              <a:buNone/>
            </a:pPr>
            <a:r>
              <a:rPr lang="id-ID" sz="4000" dirty="0"/>
              <a:t>Pemetaan tata ruang</a:t>
            </a:r>
          </a:p>
          <a:p>
            <a:endParaRPr lang="id-ID" dirty="0"/>
          </a:p>
        </p:txBody>
      </p:sp>
    </p:spTree>
    <p:extLst>
      <p:ext uri="{BB962C8B-B14F-4D97-AF65-F5344CB8AC3E}">
        <p14:creationId xmlns:p14="http://schemas.microsoft.com/office/powerpoint/2010/main" val="444420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9BDE1E-D376-4A95-859A-BADC1987FF0F}"/>
              </a:ext>
            </a:extLst>
          </p:cNvPr>
          <p:cNvSpPr>
            <a:spLocks noGrp="1"/>
          </p:cNvSpPr>
          <p:nvPr>
            <p:ph type="title"/>
          </p:nvPr>
        </p:nvSpPr>
        <p:spPr/>
        <p:txBody>
          <a:bodyPr/>
          <a:lstStyle/>
          <a:p>
            <a:r>
              <a:rPr lang="id-ID" dirty="0"/>
              <a:t>PEMANFAATAN SIG UNTUK KAJIAN KESEHATAN LINGKUNGAN</a:t>
            </a:r>
          </a:p>
        </p:txBody>
      </p:sp>
      <p:sp>
        <p:nvSpPr>
          <p:cNvPr id="3" name="Content Placeholder 2">
            <a:extLst>
              <a:ext uri="{FF2B5EF4-FFF2-40B4-BE49-F238E27FC236}">
                <a16:creationId xmlns:a16="http://schemas.microsoft.com/office/drawing/2014/main" xmlns="" id="{09013F16-51D8-49EB-BF51-66D519C26EBF}"/>
              </a:ext>
            </a:extLst>
          </p:cNvPr>
          <p:cNvSpPr>
            <a:spLocks noGrp="1"/>
          </p:cNvSpPr>
          <p:nvPr>
            <p:ph idx="1"/>
          </p:nvPr>
        </p:nvSpPr>
        <p:spPr/>
        <p:txBody>
          <a:bodyPr>
            <a:normAutofit/>
          </a:bodyPr>
          <a:lstStyle/>
          <a:p>
            <a:pPr marL="0" indent="0">
              <a:buNone/>
            </a:pPr>
            <a:r>
              <a:rPr lang="id-ID" sz="4400" dirty="0"/>
              <a:t>Kesehatan lingkungan adalah suatu keseimbangan ekologi yang harus tercipta diantara manusia dengan lingkungannya agar bisa menjamin keadaan sehat dari manusia.</a:t>
            </a:r>
          </a:p>
        </p:txBody>
      </p:sp>
    </p:spTree>
    <p:extLst>
      <p:ext uri="{BB962C8B-B14F-4D97-AF65-F5344CB8AC3E}">
        <p14:creationId xmlns:p14="http://schemas.microsoft.com/office/powerpoint/2010/main" val="1307898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2BAC35-9B15-482D-8700-3624BC638B8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EFD2FF9A-9957-4506-8F20-161190750659}"/>
              </a:ext>
            </a:extLst>
          </p:cNvPr>
          <p:cNvSpPr>
            <a:spLocks noGrp="1"/>
          </p:cNvSpPr>
          <p:nvPr>
            <p:ph idx="1"/>
          </p:nvPr>
        </p:nvSpPr>
        <p:spPr/>
        <p:txBody>
          <a:bodyPr/>
          <a:lstStyle/>
          <a:p>
            <a:pPr marL="0" indent="0">
              <a:buNone/>
            </a:pPr>
            <a:r>
              <a:rPr lang="id-ID" sz="3600" b="1" dirty="0"/>
              <a:t>Tujuan kesehatan lingkungan:</a:t>
            </a:r>
            <a:endParaRPr lang="id-ID" sz="3600" dirty="0"/>
          </a:p>
          <a:p>
            <a:pPr marL="0" indent="0">
              <a:buNone/>
            </a:pPr>
            <a:r>
              <a:rPr lang="id-ID" sz="3600" dirty="0"/>
              <a:t>Memperkecil kemungkinan terjadinya bahaya dari lingkungan terhadap kesehatan serta kesejahteraan hidup manusia.</a:t>
            </a:r>
          </a:p>
          <a:p>
            <a:pPr marL="0" indent="0">
              <a:buNone/>
            </a:pPr>
            <a:r>
              <a:rPr lang="id-ID" sz="3600" dirty="0"/>
              <a:t>Mencegah dan mengefisiensikan pengaturan berbagai sumber lingkungan untuk meningkatkan kesehatan dan kesejahteraan hidup manusia sehingga terhindar dari penyakit karena lingkungan yang tidak sehat.</a:t>
            </a:r>
          </a:p>
          <a:p>
            <a:endParaRPr lang="id-ID" dirty="0"/>
          </a:p>
        </p:txBody>
      </p:sp>
    </p:spTree>
    <p:extLst>
      <p:ext uri="{BB962C8B-B14F-4D97-AF65-F5344CB8AC3E}">
        <p14:creationId xmlns:p14="http://schemas.microsoft.com/office/powerpoint/2010/main" val="2368526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B88FC9-57F4-4546-A5BD-A82556AD774A}"/>
              </a:ext>
            </a:extLst>
          </p:cNvPr>
          <p:cNvSpPr>
            <a:spLocks noGrp="1"/>
          </p:cNvSpPr>
          <p:nvPr>
            <p:ph type="title"/>
          </p:nvPr>
        </p:nvSpPr>
        <p:spPr/>
        <p:txBody>
          <a:bodyPr>
            <a:normAutofit fontScale="90000"/>
          </a:bodyPr>
          <a:lstStyle/>
          <a:p>
            <a:r>
              <a:rPr lang="id-ID" dirty="0"/>
              <a:t/>
            </a:r>
            <a:br>
              <a:rPr lang="id-ID" dirty="0"/>
            </a:br>
            <a:r>
              <a:rPr lang="id-ID" dirty="0"/>
              <a:t>Menurut Pasal 22 ayat 3 UU No 23 tahun 1992 , </a:t>
            </a:r>
            <a:r>
              <a:rPr lang="id-ID" b="1" dirty="0"/>
              <a:t>ruang lingkup kesehatan lingkungan </a:t>
            </a:r>
            <a:r>
              <a:rPr lang="id-ID" dirty="0"/>
              <a:t>mencakup:</a:t>
            </a:r>
            <a:br>
              <a:rPr lang="id-ID" dirty="0"/>
            </a:br>
            <a:endParaRPr lang="id-ID" dirty="0"/>
          </a:p>
        </p:txBody>
      </p:sp>
      <p:sp>
        <p:nvSpPr>
          <p:cNvPr id="3" name="Content Placeholder 2">
            <a:extLst>
              <a:ext uri="{FF2B5EF4-FFF2-40B4-BE49-F238E27FC236}">
                <a16:creationId xmlns:a16="http://schemas.microsoft.com/office/drawing/2014/main" xmlns="" id="{37ABF9B5-A520-4C33-B132-FF4B320B2757}"/>
              </a:ext>
            </a:extLst>
          </p:cNvPr>
          <p:cNvSpPr>
            <a:spLocks noGrp="1"/>
          </p:cNvSpPr>
          <p:nvPr>
            <p:ph idx="1"/>
          </p:nvPr>
        </p:nvSpPr>
        <p:spPr/>
        <p:txBody>
          <a:bodyPr>
            <a:normAutofit lnSpcReduction="10000"/>
          </a:bodyPr>
          <a:lstStyle/>
          <a:p>
            <a:r>
              <a:rPr lang="id-ID" dirty="0"/>
              <a:t>Penyehatan air dan udara;</a:t>
            </a:r>
          </a:p>
          <a:p>
            <a:r>
              <a:rPr lang="id-ID" dirty="0"/>
              <a:t>Pengamanan limbah padat/sampah;</a:t>
            </a:r>
          </a:p>
          <a:p>
            <a:r>
              <a:rPr lang="id-ID" dirty="0"/>
              <a:t>Pengamanan limbah cair;</a:t>
            </a:r>
          </a:p>
          <a:p>
            <a:r>
              <a:rPr lang="id-ID" dirty="0"/>
              <a:t>Pengamanan limbah gas;</a:t>
            </a:r>
          </a:p>
          <a:p>
            <a:r>
              <a:rPr lang="id-ID" dirty="0"/>
              <a:t>Pengamanan radiasi;</a:t>
            </a:r>
          </a:p>
          <a:p>
            <a:r>
              <a:rPr lang="id-ID" dirty="0"/>
              <a:t>Pengamanan kebisingan;</a:t>
            </a:r>
          </a:p>
          <a:p>
            <a:r>
              <a:rPr lang="id-ID" dirty="0"/>
              <a:t>Pengamanan vektor penyakit;</a:t>
            </a:r>
          </a:p>
          <a:p>
            <a:r>
              <a:rPr lang="id-ID" dirty="0"/>
              <a:t>Penyehatan dan pengamanan lainnya, seperti keadaan pasca bencana.</a:t>
            </a:r>
          </a:p>
          <a:p>
            <a:endParaRPr lang="id-ID" dirty="0"/>
          </a:p>
        </p:txBody>
      </p:sp>
    </p:spTree>
    <p:extLst>
      <p:ext uri="{BB962C8B-B14F-4D97-AF65-F5344CB8AC3E}">
        <p14:creationId xmlns:p14="http://schemas.microsoft.com/office/powerpoint/2010/main" val="3787080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3B45C2-0712-48AE-BB74-A437BA3487AF}"/>
              </a:ext>
            </a:extLst>
          </p:cNvPr>
          <p:cNvSpPr>
            <a:spLocks noGrp="1"/>
          </p:cNvSpPr>
          <p:nvPr>
            <p:ph type="title"/>
          </p:nvPr>
        </p:nvSpPr>
        <p:spPr/>
        <p:txBody>
          <a:bodyPr/>
          <a:lstStyle/>
          <a:p>
            <a:r>
              <a:rPr lang="id-ID" b="1" dirty="0"/>
              <a:t>B. Manfaat Sistem Informasi Geografis Terkait Kesehatan Lingkungan</a:t>
            </a:r>
            <a:endParaRPr lang="id-ID" dirty="0"/>
          </a:p>
        </p:txBody>
      </p:sp>
      <p:sp>
        <p:nvSpPr>
          <p:cNvPr id="3" name="Content Placeholder 2">
            <a:extLst>
              <a:ext uri="{FF2B5EF4-FFF2-40B4-BE49-F238E27FC236}">
                <a16:creationId xmlns:a16="http://schemas.microsoft.com/office/drawing/2014/main" xmlns="" id="{9263D27D-ECC4-4406-AFB6-A24A11AB2123}"/>
              </a:ext>
            </a:extLst>
          </p:cNvPr>
          <p:cNvSpPr>
            <a:spLocks noGrp="1"/>
          </p:cNvSpPr>
          <p:nvPr>
            <p:ph idx="1"/>
          </p:nvPr>
        </p:nvSpPr>
        <p:spPr/>
        <p:txBody>
          <a:bodyPr/>
          <a:lstStyle/>
          <a:p>
            <a:r>
              <a:rPr lang="id-ID" b="1" dirty="0"/>
              <a:t>1. Menyediakan Informasi Tentang Penyedia Pelayanan Kesehatan</a:t>
            </a:r>
            <a:endParaRPr lang="id-ID" dirty="0"/>
          </a:p>
          <a:p>
            <a:r>
              <a:rPr lang="id-ID" dirty="0"/>
              <a:t>SIG dapat dimanfaatkan untuk mengevaluasi kualitas, efektifitas, dan aksebilitas layanan kesehatan di masyarakat seperti keberadaan rumah sakit dan puskemas. Selai itu SIG juga dapat menyediakan data potensi tiap daerah serta karakteristik demografis masyarakatnya, sehingga dapat dievaluasi kesesuaian antara jumlah masyarakat dengan sarana pelayanan kesehatan yang ada. Contoh integrasi SIG dalam bidang kesehatan dapat dilihat pada situs gis.depkes.go.id.</a:t>
            </a:r>
          </a:p>
          <a:p>
            <a:r>
              <a:rPr lang="id-ID" dirty="0"/>
              <a:t/>
            </a:r>
            <a:br>
              <a:rPr lang="id-ID" dirty="0"/>
            </a:br>
            <a:endParaRPr lang="id-ID" dirty="0"/>
          </a:p>
        </p:txBody>
      </p:sp>
    </p:spTree>
    <p:extLst>
      <p:ext uri="{BB962C8B-B14F-4D97-AF65-F5344CB8AC3E}">
        <p14:creationId xmlns:p14="http://schemas.microsoft.com/office/powerpoint/2010/main" val="340336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DE9055-F36C-4E1C-B66B-47B840E75914}"/>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80ACBF3-1F28-4316-AA1F-27E0BF7B6802}"/>
              </a:ext>
            </a:extLst>
          </p:cNvPr>
          <p:cNvSpPr>
            <a:spLocks noGrp="1"/>
          </p:cNvSpPr>
          <p:nvPr>
            <p:ph idx="1"/>
          </p:nvPr>
        </p:nvSpPr>
        <p:spPr/>
        <p:txBody>
          <a:bodyPr/>
          <a:lstStyle/>
          <a:p>
            <a:r>
              <a:rPr lang="id-ID" b="1" dirty="0"/>
              <a:t>2. Mengawasi dan Menganalisis Penyebaran Penyakit Berbahaya</a:t>
            </a:r>
            <a:endParaRPr lang="id-ID" dirty="0"/>
          </a:p>
          <a:p>
            <a:r>
              <a:rPr lang="id-ID" dirty="0"/>
              <a:t>SIG mampu mengidentifikasi kemana kemungkinan penyakit selanjutnya akan menyebar. Sehingga suatu wilayah dapat bersiap dan mengurangi resiko terdampak penyakit tersebut. Situs penyedia layanan ini misalnya </a:t>
            </a:r>
            <a:r>
              <a:rPr lang="id-ID" i="1" dirty="0"/>
              <a:t>healthmap.org </a:t>
            </a:r>
            <a:r>
              <a:rPr lang="id-ID" dirty="0"/>
              <a:t>atau </a:t>
            </a:r>
            <a:r>
              <a:rPr lang="id-ID" i="1" dirty="0"/>
              <a:t>nccd.cdc.gov</a:t>
            </a:r>
            <a:r>
              <a:rPr lang="id-ID" dirty="0"/>
              <a:t> milik Amerika Serikat, serta dari situs resmi WHO.</a:t>
            </a:r>
          </a:p>
          <a:p>
            <a:endParaRPr lang="id-ID" dirty="0"/>
          </a:p>
        </p:txBody>
      </p:sp>
    </p:spTree>
    <p:extLst>
      <p:ext uri="{BB962C8B-B14F-4D97-AF65-F5344CB8AC3E}">
        <p14:creationId xmlns:p14="http://schemas.microsoft.com/office/powerpoint/2010/main" val="881409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F391D2-FF09-453E-8AF7-94A9C1503E2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A995867-83F5-4E3F-9D14-E08518C34C74}"/>
              </a:ext>
            </a:extLst>
          </p:cNvPr>
          <p:cNvSpPr>
            <a:spLocks noGrp="1"/>
          </p:cNvSpPr>
          <p:nvPr>
            <p:ph idx="1"/>
          </p:nvPr>
        </p:nvSpPr>
        <p:spPr/>
        <p:txBody>
          <a:bodyPr>
            <a:normAutofit lnSpcReduction="10000"/>
          </a:bodyPr>
          <a:lstStyle/>
          <a:p>
            <a:pPr marL="0" indent="0">
              <a:buNone/>
            </a:pPr>
            <a:r>
              <a:rPr lang="id-ID" sz="4000" b="1" dirty="0"/>
              <a:t>3. Menginvestigasi Masalah serta Resiko Kesehatan di Masyarakat</a:t>
            </a:r>
            <a:endParaRPr lang="id-ID" sz="4000" dirty="0"/>
          </a:p>
          <a:p>
            <a:pPr marL="0" indent="0">
              <a:buNone/>
            </a:pPr>
            <a:r>
              <a:rPr lang="id-ID" sz="4000" dirty="0"/>
              <a:t>SIG dapat digunakan untuk memberikan data mengenai penyebaran limbah perusahaan yang berdampak pada kesehatan masyarakat. Selain itu, SIG juga dapat digunakan untuk menyajikan data polusi udara, data penguraian cahaya dan penyebarannya</a:t>
            </a:r>
            <a:r>
              <a:rPr lang="id-ID" dirty="0"/>
              <a:t>.</a:t>
            </a:r>
          </a:p>
          <a:p>
            <a:endParaRPr lang="id-ID" dirty="0"/>
          </a:p>
        </p:txBody>
      </p:sp>
    </p:spTree>
    <p:extLst>
      <p:ext uri="{BB962C8B-B14F-4D97-AF65-F5344CB8AC3E}">
        <p14:creationId xmlns:p14="http://schemas.microsoft.com/office/powerpoint/2010/main" val="3228534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B289AB-BBF6-4DEE-BFEE-FF59868B8238}"/>
              </a:ext>
            </a:extLst>
          </p:cNvPr>
          <p:cNvSpPr>
            <a:spLocks noGrp="1"/>
          </p:cNvSpPr>
          <p:nvPr>
            <p:ph type="title"/>
          </p:nvPr>
        </p:nvSpPr>
        <p:spPr/>
        <p:txBody>
          <a:bodyPr>
            <a:normAutofit/>
          </a:bodyPr>
          <a:lstStyle/>
          <a:p>
            <a:r>
              <a:rPr lang="id-ID" sz="3200" dirty="0"/>
              <a:t>1. PEMANFAATAN SIG UNTUK KAJIAN POTENSI WILAYAH</a:t>
            </a:r>
          </a:p>
        </p:txBody>
      </p:sp>
      <p:sp>
        <p:nvSpPr>
          <p:cNvPr id="3" name="Content Placeholder 2">
            <a:extLst>
              <a:ext uri="{FF2B5EF4-FFF2-40B4-BE49-F238E27FC236}">
                <a16:creationId xmlns:a16="http://schemas.microsoft.com/office/drawing/2014/main" xmlns="" id="{44AE0419-9CBD-411A-B65A-0B73A81B0D31}"/>
              </a:ext>
            </a:extLst>
          </p:cNvPr>
          <p:cNvSpPr>
            <a:spLocks noGrp="1"/>
          </p:cNvSpPr>
          <p:nvPr>
            <p:ph idx="1"/>
          </p:nvPr>
        </p:nvSpPr>
        <p:spPr/>
        <p:txBody>
          <a:bodyPr>
            <a:normAutofit fontScale="92500" lnSpcReduction="20000"/>
          </a:bodyPr>
          <a:lstStyle/>
          <a:p>
            <a:r>
              <a:rPr lang="id-ID" sz="4000" b="1" dirty="0"/>
              <a:t>Potensi wilayah adalah kemampuan </a:t>
            </a:r>
          </a:p>
          <a:p>
            <a:r>
              <a:rPr lang="id-ID" sz="4000" b="1" dirty="0"/>
              <a:t>suatu daerah yang berupa sumber daya</a:t>
            </a:r>
          </a:p>
          <a:p>
            <a:r>
              <a:rPr lang="id-ID" sz="4000" dirty="0"/>
              <a:t> yang bisa digunakan, dieksploitasi, dan </a:t>
            </a:r>
          </a:p>
          <a:p>
            <a:r>
              <a:rPr lang="id-ID" sz="4000" dirty="0"/>
              <a:t>diambil manfaatnya untuk dikembangkan </a:t>
            </a:r>
          </a:p>
          <a:p>
            <a:r>
              <a:rPr lang="id-ID" sz="4000" dirty="0"/>
              <a:t>secara lebih lanjut sehingga bisa </a:t>
            </a:r>
          </a:p>
          <a:p>
            <a:r>
              <a:rPr lang="id-ID" sz="4000" dirty="0"/>
              <a:t>meningkatkan dan menciptakan</a:t>
            </a:r>
          </a:p>
          <a:p>
            <a:r>
              <a:rPr lang="id-ID" sz="4000" dirty="0"/>
              <a:t> kemampuan wilayah yang memadai</a:t>
            </a:r>
          </a:p>
          <a:p>
            <a:r>
              <a:rPr lang="id-ID" sz="4000" dirty="0"/>
              <a:t> (Sujali: 1989</a:t>
            </a:r>
            <a:r>
              <a:rPr lang="id-ID" dirty="0"/>
              <a:t>).</a:t>
            </a:r>
          </a:p>
        </p:txBody>
      </p:sp>
    </p:spTree>
    <p:extLst>
      <p:ext uri="{BB962C8B-B14F-4D97-AF65-F5344CB8AC3E}">
        <p14:creationId xmlns:p14="http://schemas.microsoft.com/office/powerpoint/2010/main" val="250290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26EB99-3DF0-457A-99DB-01B25E8441E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C334BE0-1011-475B-9676-F1A6391F5DD7}"/>
              </a:ext>
            </a:extLst>
          </p:cNvPr>
          <p:cNvSpPr>
            <a:spLocks noGrp="1"/>
          </p:cNvSpPr>
          <p:nvPr>
            <p:ph idx="1"/>
          </p:nvPr>
        </p:nvSpPr>
        <p:spPr/>
        <p:txBody>
          <a:bodyPr/>
          <a:lstStyle/>
          <a:p>
            <a:pPr marL="0" indent="0">
              <a:buNone/>
            </a:pPr>
            <a:r>
              <a:rPr lang="id-ID" b="1" dirty="0"/>
              <a:t>4. Memonitor Status Kesehatan Masyarakat</a:t>
            </a:r>
            <a:endParaRPr lang="id-ID" dirty="0"/>
          </a:p>
          <a:p>
            <a:pPr marL="0" indent="0">
              <a:buNone/>
            </a:pPr>
            <a:r>
              <a:rPr lang="id-ID" dirty="0"/>
              <a:t/>
            </a:r>
            <a:br>
              <a:rPr lang="id-ID" dirty="0"/>
            </a:br>
            <a:r>
              <a:rPr lang="id-ID" dirty="0"/>
              <a:t>Memetakan kelompok masyarakat di suatu wilayah berdasarkan status kesehatan tertentu, misalnya status kehamilan atau status gizi buruk. Dengan SIG, peta status kesehatan dapat digunakan untuk perencanaan program pelayanan kesehatan yang dibutuhkan masyarakat di wilayah tersebut. Misalnya Peta Sebaran Balita Gizi Buruk di situs </a:t>
            </a:r>
            <a:r>
              <a:rPr lang="id-ID" i="1" dirty="0"/>
              <a:t>gizi.depkes.go.id.</a:t>
            </a:r>
            <a:endParaRPr lang="id-ID" dirty="0"/>
          </a:p>
          <a:p>
            <a:endParaRPr lang="id-ID" dirty="0"/>
          </a:p>
        </p:txBody>
      </p:sp>
    </p:spTree>
    <p:extLst>
      <p:ext uri="{BB962C8B-B14F-4D97-AF65-F5344CB8AC3E}">
        <p14:creationId xmlns:p14="http://schemas.microsoft.com/office/powerpoint/2010/main" val="2782134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B0DC7-0466-4FC3-AE38-E68C8A5871E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385A927-E319-4DC4-ACCE-6A9B56409228}"/>
              </a:ext>
            </a:extLst>
          </p:cNvPr>
          <p:cNvSpPr>
            <a:spLocks noGrp="1"/>
          </p:cNvSpPr>
          <p:nvPr>
            <p:ph idx="1"/>
          </p:nvPr>
        </p:nvSpPr>
        <p:spPr/>
        <p:txBody>
          <a:bodyPr/>
          <a:lstStyle/>
          <a:p>
            <a:pPr marL="0" indent="0">
              <a:buNone/>
            </a:pPr>
            <a:r>
              <a:rPr lang="id-ID" sz="4400" b="1" dirty="0"/>
              <a:t>5. Membantu Menanggulangi Bencana</a:t>
            </a:r>
            <a:endParaRPr lang="id-ID" sz="4400" dirty="0"/>
          </a:p>
          <a:p>
            <a:pPr marL="0" indent="0">
              <a:buNone/>
            </a:pPr>
            <a:r>
              <a:rPr lang="id-ID" sz="4400" dirty="0"/>
              <a:t>Membantu masyarakat pada masa pemulihan pasca bencana. Misalnya, mengidentifikasi populasi rentan pasca bencana</a:t>
            </a:r>
          </a:p>
          <a:p>
            <a:endParaRPr lang="id-ID" dirty="0"/>
          </a:p>
        </p:txBody>
      </p:sp>
    </p:spTree>
    <p:extLst>
      <p:ext uri="{BB962C8B-B14F-4D97-AF65-F5344CB8AC3E}">
        <p14:creationId xmlns:p14="http://schemas.microsoft.com/office/powerpoint/2010/main" val="38575276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D1AF5A-91BF-4C96-97CF-DD26F57F879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36847DE6-22C1-462F-820B-81F71893876C}"/>
              </a:ext>
            </a:extLst>
          </p:cNvPr>
          <p:cNvSpPr>
            <a:spLocks noGrp="1"/>
          </p:cNvSpPr>
          <p:nvPr>
            <p:ph idx="1"/>
          </p:nvPr>
        </p:nvSpPr>
        <p:spPr/>
        <p:txBody>
          <a:bodyPr/>
          <a:lstStyle/>
          <a:p>
            <a:r>
              <a:rPr lang="nb-NO" b="1" dirty="0"/>
              <a:t>6. Menyediakan Informasi Tentang Aksebilitas dan Ketersediaan Air </a:t>
            </a:r>
            <a:endParaRPr lang="nb-NO" dirty="0"/>
          </a:p>
          <a:p>
            <a:endParaRPr lang="id-ID" dirty="0"/>
          </a:p>
        </p:txBody>
      </p:sp>
    </p:spTree>
    <p:extLst>
      <p:ext uri="{BB962C8B-B14F-4D97-AF65-F5344CB8AC3E}">
        <p14:creationId xmlns:p14="http://schemas.microsoft.com/office/powerpoint/2010/main" val="2142241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8431AA-E217-4C26-9315-135B87CDF49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1300549-E285-44F9-9978-7C4338722695}"/>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4019499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91BE96-7204-4469-9CCF-8D9515BABCC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C7FBBFE-88A5-417F-841C-58A33611DDAC}"/>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563474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0E14D3-1FCF-450C-B036-FD5DFFA140E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20956D5-9B36-47DF-8A53-62E1823D9E6F}"/>
              </a:ext>
            </a:extLst>
          </p:cNvPr>
          <p:cNvSpPr>
            <a:spLocks noGrp="1"/>
          </p:cNvSpPr>
          <p:nvPr>
            <p:ph idx="1"/>
          </p:nvPr>
        </p:nvSpPr>
        <p:spPr/>
        <p:txBody>
          <a:bodyPr>
            <a:normAutofit fontScale="92500" lnSpcReduction="10000"/>
          </a:bodyPr>
          <a:lstStyle/>
          <a:p>
            <a:r>
              <a:rPr lang="id-ID" b="1" dirty="0"/>
              <a:t>Jenis potensi wilayah:</a:t>
            </a:r>
            <a:endParaRPr lang="id-ID" dirty="0"/>
          </a:p>
          <a:p>
            <a:r>
              <a:rPr lang="id-ID" b="1" dirty="0"/>
              <a:t>a. Sumber Daya Alam</a:t>
            </a:r>
            <a:endParaRPr lang="id-ID" dirty="0"/>
          </a:p>
          <a:p>
            <a:r>
              <a:rPr lang="id-ID" b="1" dirty="0"/>
              <a:t>Ruang angkasa: </a:t>
            </a:r>
            <a:r>
              <a:rPr lang="id-ID" dirty="0"/>
              <a:t>pengorbitan satelit untuk riset dan penginderaan wilayah.</a:t>
            </a:r>
          </a:p>
          <a:p>
            <a:r>
              <a:rPr lang="id-ID" b="1" dirty="0"/>
              <a:t>Hutan: </a:t>
            </a:r>
            <a:r>
              <a:rPr lang="id-ID" dirty="0"/>
              <a:t>hutan lindung, hutan produksi, dan hutan konservasi.</a:t>
            </a:r>
          </a:p>
          <a:p>
            <a:r>
              <a:rPr lang="id-ID" b="1" dirty="0"/>
              <a:t>Laut: </a:t>
            </a:r>
            <a:r>
              <a:rPr lang="id-ID" dirty="0"/>
              <a:t>potensi ikan, dan keragaman biota laut.</a:t>
            </a:r>
          </a:p>
          <a:p>
            <a:r>
              <a:rPr lang="id-ID" b="1" dirty="0"/>
              <a:t>Tambang: </a:t>
            </a:r>
            <a:r>
              <a:rPr lang="id-ID" dirty="0"/>
              <a:t>minyak bumi, batu bara, emas, besi, belerang, dan batu gamping.</a:t>
            </a:r>
          </a:p>
          <a:p>
            <a:r>
              <a:rPr lang="id-ID" b="1" dirty="0"/>
              <a:t>Tanah:</a:t>
            </a:r>
            <a:r>
              <a:rPr lang="id-ID" dirty="0"/>
              <a:t> vulkanik, humus, dan gambut.</a:t>
            </a:r>
          </a:p>
          <a:p>
            <a:r>
              <a:rPr lang="id-ID" b="1" dirty="0"/>
              <a:t>Air</a:t>
            </a:r>
            <a:r>
              <a:rPr lang="id-ID" dirty="0"/>
              <a:t>: minum, MCK, pertanian, dan industri.</a:t>
            </a:r>
          </a:p>
          <a:p>
            <a:r>
              <a:rPr lang="id-ID" b="1" dirty="0"/>
              <a:t>Pertanian: </a:t>
            </a:r>
            <a:r>
              <a:rPr lang="id-ID" dirty="0"/>
              <a:t>makanan pokok, perkebunan, peternakan, dan perikanan.</a:t>
            </a:r>
          </a:p>
          <a:p>
            <a:endParaRPr lang="id-ID" dirty="0"/>
          </a:p>
        </p:txBody>
      </p:sp>
    </p:spTree>
    <p:extLst>
      <p:ext uri="{BB962C8B-B14F-4D97-AF65-F5344CB8AC3E}">
        <p14:creationId xmlns:p14="http://schemas.microsoft.com/office/powerpoint/2010/main" val="4199372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11D164-DE25-4BF2-BFE2-B91F3DD4287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32D86C7-747A-4E2C-BBFB-97675450847E}"/>
              </a:ext>
            </a:extLst>
          </p:cNvPr>
          <p:cNvSpPr>
            <a:spLocks noGrp="1"/>
          </p:cNvSpPr>
          <p:nvPr>
            <p:ph idx="1"/>
          </p:nvPr>
        </p:nvSpPr>
        <p:spPr/>
        <p:txBody>
          <a:bodyPr/>
          <a:lstStyle/>
          <a:p>
            <a:pPr marL="0" indent="0">
              <a:buNone/>
            </a:pPr>
            <a:r>
              <a:rPr lang="id-ID" b="1" dirty="0"/>
              <a:t>b. Sumber Daya Manusia: </a:t>
            </a:r>
            <a:r>
              <a:rPr lang="id-ID" dirty="0"/>
              <a:t>Kemampuan, keahlian, dan keterampilan yang dimiliki oleh penduduk suatu negara merupakan modal utama dalam mengelola SDA.</a:t>
            </a:r>
          </a:p>
          <a:p>
            <a:r>
              <a:rPr lang="id-ID" b="1" dirty="0"/>
              <a:t>c. Pariwisata: </a:t>
            </a:r>
            <a:r>
              <a:rPr lang="id-ID" dirty="0"/>
              <a:t>cagar alam, pantai, pegunungan, dan kawasan budaya.</a:t>
            </a:r>
            <a:br>
              <a:rPr lang="id-ID" dirty="0"/>
            </a:br>
            <a:endParaRPr lang="id-ID" dirty="0"/>
          </a:p>
          <a:p>
            <a:r>
              <a:rPr lang="id-ID" b="1" dirty="0"/>
              <a:t>d. Sarana-prasarana wilayah: </a:t>
            </a:r>
            <a:r>
              <a:rPr lang="id-ID" dirty="0"/>
              <a:t>jaringan air bersih, listrik, dan </a:t>
            </a:r>
          </a:p>
          <a:p>
            <a:r>
              <a:rPr lang="id-ID" dirty="0"/>
              <a:t>jalan.</a:t>
            </a:r>
            <a:br>
              <a:rPr lang="id-ID" dirty="0"/>
            </a:br>
            <a:endParaRPr lang="id-ID" dirty="0"/>
          </a:p>
          <a:p>
            <a:r>
              <a:rPr lang="id-ID" b="1" dirty="0"/>
              <a:t>e. Transportasi: </a:t>
            </a:r>
            <a:r>
              <a:rPr lang="id-ID" dirty="0"/>
              <a:t>transportasi publik dan bandara.</a:t>
            </a:r>
          </a:p>
          <a:p>
            <a:endParaRPr lang="id-ID" dirty="0"/>
          </a:p>
        </p:txBody>
      </p:sp>
    </p:spTree>
    <p:extLst>
      <p:ext uri="{BB962C8B-B14F-4D97-AF65-F5344CB8AC3E}">
        <p14:creationId xmlns:p14="http://schemas.microsoft.com/office/powerpoint/2010/main" val="3150026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2CAD0B-D792-409C-B65C-1BCBF5AFED74}"/>
              </a:ext>
            </a:extLst>
          </p:cNvPr>
          <p:cNvSpPr>
            <a:spLocks noGrp="1"/>
          </p:cNvSpPr>
          <p:nvPr>
            <p:ph type="title"/>
          </p:nvPr>
        </p:nvSpPr>
        <p:spPr/>
        <p:txBody>
          <a:bodyPr>
            <a:normAutofit fontScale="90000"/>
          </a:bodyPr>
          <a:lstStyle/>
          <a:p>
            <a:r>
              <a:rPr lang="id-ID" b="1" dirty="0"/>
              <a:t/>
            </a:r>
            <a:br>
              <a:rPr lang="id-ID" b="1" dirty="0"/>
            </a:br>
            <a:r>
              <a:rPr lang="id-ID" sz="3100" b="1" dirty="0"/>
              <a:t>2. Manfaat Sistem Informasi Geografis (SIG) Terhadap Potensi Wilayah</a:t>
            </a:r>
            <a:r>
              <a:rPr lang="id-ID" sz="3100" dirty="0"/>
              <a:t/>
            </a:r>
            <a:br>
              <a:rPr lang="id-ID" sz="3100" dirty="0"/>
            </a:br>
            <a:endParaRPr lang="id-ID" dirty="0"/>
          </a:p>
        </p:txBody>
      </p:sp>
      <p:sp>
        <p:nvSpPr>
          <p:cNvPr id="3" name="Content Placeholder 2">
            <a:extLst>
              <a:ext uri="{FF2B5EF4-FFF2-40B4-BE49-F238E27FC236}">
                <a16:creationId xmlns:a16="http://schemas.microsoft.com/office/drawing/2014/main" xmlns="" id="{48483529-9F62-40A1-A6B5-E782F2209B1E}"/>
              </a:ext>
            </a:extLst>
          </p:cNvPr>
          <p:cNvSpPr>
            <a:spLocks noGrp="1"/>
          </p:cNvSpPr>
          <p:nvPr>
            <p:ph idx="1"/>
          </p:nvPr>
        </p:nvSpPr>
        <p:spPr/>
        <p:txBody>
          <a:bodyPr/>
          <a:lstStyle/>
          <a:p>
            <a:r>
              <a:rPr lang="id-ID" b="1" dirty="0"/>
              <a:t>a. Manajemen Tata Guna Lahan/Ruangan</a:t>
            </a:r>
            <a:endParaRPr lang="id-ID" dirty="0"/>
          </a:p>
          <a:p>
            <a:r>
              <a:rPr lang="id-ID" b="1" dirty="0"/>
              <a:t>SIG digunakan untuk menemukan</a:t>
            </a:r>
            <a:r>
              <a:rPr lang="id-ID" dirty="0"/>
              <a:t> </a:t>
            </a:r>
            <a:r>
              <a:rPr lang="id-ID" b="1" dirty="0"/>
              <a:t>zonifikasi lahan</a:t>
            </a:r>
            <a:r>
              <a:rPr lang="id-ID" dirty="0"/>
              <a:t> yang sesuai karakteristik lahan yang ada. Misalnya zonifikasi perkotaan diperuntukkan sebagai daerah permukiman, industri, perdagangan, perkantoran, fasilitas umum dan jalur hijau. Sedangkan zonifikasi perdesaan lebih banyak mengarah ke sektor pertanian dan permukiman.</a:t>
            </a:r>
          </a:p>
          <a:p>
            <a:endParaRPr lang="id-ID" dirty="0"/>
          </a:p>
        </p:txBody>
      </p:sp>
    </p:spTree>
    <p:extLst>
      <p:ext uri="{BB962C8B-B14F-4D97-AF65-F5344CB8AC3E}">
        <p14:creationId xmlns:p14="http://schemas.microsoft.com/office/powerpoint/2010/main" val="2581139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EC6067-E1EF-4ADC-984A-A90C525CDC7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DA5F2335-1D1C-41E3-9AA5-5C4F25F146AF}"/>
              </a:ext>
            </a:extLst>
          </p:cNvPr>
          <p:cNvSpPr>
            <a:spLocks noGrp="1"/>
          </p:cNvSpPr>
          <p:nvPr>
            <p:ph idx="1"/>
          </p:nvPr>
        </p:nvSpPr>
        <p:spPr/>
        <p:txBody>
          <a:bodyPr>
            <a:normAutofit lnSpcReduction="10000"/>
          </a:bodyPr>
          <a:lstStyle/>
          <a:p>
            <a:r>
              <a:rPr lang="id-ID" sz="4400" b="1" dirty="0"/>
              <a:t>SIG digunakan untuk pemanfaatan ruang</a:t>
            </a:r>
            <a:r>
              <a:rPr lang="id-ID" sz="4400" dirty="0"/>
              <a:t> agar sesuai dengan kondisi fisik dan sosial yang ada. Misalnya penataan ruang perkotaan, perdesaan, permukiman, kawasan industri, kawasan pertanian, dll.</a:t>
            </a:r>
          </a:p>
          <a:p>
            <a:pPr marL="0" indent="0">
              <a:buNone/>
            </a:pPr>
            <a:r>
              <a:rPr lang="id-ID" sz="4400" dirty="0"/>
              <a:t/>
            </a:r>
            <a:br>
              <a:rPr lang="id-ID" sz="4400" dirty="0"/>
            </a:br>
            <a:endParaRPr lang="id-ID" sz="4400" dirty="0"/>
          </a:p>
        </p:txBody>
      </p:sp>
    </p:spTree>
    <p:extLst>
      <p:ext uri="{BB962C8B-B14F-4D97-AF65-F5344CB8AC3E}">
        <p14:creationId xmlns:p14="http://schemas.microsoft.com/office/powerpoint/2010/main" val="176945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4296E9-F767-42E6-8074-4908B5C0EF2D}"/>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569EFE1-5772-4C76-85D5-C945E2AA23D0}"/>
              </a:ext>
            </a:extLst>
          </p:cNvPr>
          <p:cNvSpPr>
            <a:spLocks noGrp="1"/>
          </p:cNvSpPr>
          <p:nvPr>
            <p:ph idx="1"/>
          </p:nvPr>
        </p:nvSpPr>
        <p:spPr/>
        <p:txBody>
          <a:bodyPr>
            <a:normAutofit fontScale="92500" lnSpcReduction="20000"/>
          </a:bodyPr>
          <a:lstStyle/>
          <a:p>
            <a:pPr marL="0" indent="0">
              <a:buNone/>
            </a:pPr>
            <a:r>
              <a:rPr lang="id-ID" sz="4200" b="1" dirty="0"/>
              <a:t>b. Inventarisasi Sumber Daya Alam</a:t>
            </a:r>
          </a:p>
          <a:p>
            <a:pPr marL="0" indent="0">
              <a:buNone/>
            </a:pPr>
            <a:r>
              <a:rPr lang="id-ID" sz="4200" dirty="0"/>
              <a:t>Dalam inventarisasi sumber daya alam, SIG berfungsi untuk:</a:t>
            </a:r>
          </a:p>
          <a:p>
            <a:pPr marL="0" indent="0">
              <a:buNone/>
            </a:pPr>
            <a:r>
              <a:rPr lang="id-ID" sz="4200" dirty="0"/>
              <a:t>1. Mengetahui potensi dan persebaran sumber daya alam.</a:t>
            </a:r>
          </a:p>
          <a:p>
            <a:pPr marL="0" indent="0">
              <a:buNone/>
            </a:pPr>
            <a:r>
              <a:rPr lang="id-ID" sz="4200" dirty="0"/>
              <a:t>2. Mengetahui persebaran kawasan lahan, seperti:</a:t>
            </a:r>
            <a:r>
              <a:rPr lang="id-ID" sz="4200" b="1" dirty="0"/>
              <a:t/>
            </a:r>
            <a:br>
              <a:rPr lang="id-ID" sz="4200" b="1" dirty="0"/>
            </a:br>
            <a:endParaRPr lang="id-ID" sz="4200" dirty="0"/>
          </a:p>
          <a:p>
            <a:pPr marL="0" indent="0">
              <a:buNone/>
            </a:pPr>
            <a:r>
              <a:rPr lang="id-ID" dirty="0"/>
              <a:t/>
            </a:r>
            <a:br>
              <a:rPr lang="id-ID" dirty="0"/>
            </a:br>
            <a:endParaRPr lang="id-ID" dirty="0"/>
          </a:p>
        </p:txBody>
      </p:sp>
    </p:spTree>
    <p:extLst>
      <p:ext uri="{BB962C8B-B14F-4D97-AF65-F5344CB8AC3E}">
        <p14:creationId xmlns:p14="http://schemas.microsoft.com/office/powerpoint/2010/main" val="847763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04C919-1D8B-41C7-8C7C-D8A6FC7D07B4}"/>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CFE5F26-A12B-440E-A0EC-7BFD8C9DD04D}"/>
              </a:ext>
            </a:extLst>
          </p:cNvPr>
          <p:cNvSpPr>
            <a:spLocks noGrp="1"/>
          </p:cNvSpPr>
          <p:nvPr>
            <p:ph idx="1"/>
          </p:nvPr>
        </p:nvSpPr>
        <p:spPr/>
        <p:txBody>
          <a:bodyPr>
            <a:normAutofit fontScale="92500" lnSpcReduction="10000"/>
          </a:bodyPr>
          <a:lstStyle/>
          <a:p>
            <a:r>
              <a:rPr lang="id-ID" sz="4400" dirty="0"/>
              <a:t>Kawasan lahan yang mengalami perubahan (alih fungsi lahan)</a:t>
            </a:r>
          </a:p>
          <a:p>
            <a:r>
              <a:rPr lang="id-ID" sz="4400" dirty="0"/>
              <a:t>Kawasan lahan pertanian, perkebunan, dan peternakan</a:t>
            </a:r>
          </a:p>
          <a:p>
            <a:r>
              <a:rPr lang="id-ID" sz="4400" dirty="0"/>
              <a:t>Kawasan hutan yang masih baik dan </a:t>
            </a:r>
          </a:p>
          <a:p>
            <a:r>
              <a:rPr lang="id-ID" sz="4400" dirty="0"/>
              <a:t>sudah rusak</a:t>
            </a:r>
          </a:p>
          <a:p>
            <a:r>
              <a:rPr lang="id-ID" sz="4400" dirty="0"/>
              <a:t>Kawasan lahan potensial dan lahan kritis</a:t>
            </a:r>
          </a:p>
          <a:p>
            <a:pPr marL="0" indent="0">
              <a:buNone/>
            </a:pPr>
            <a:endParaRPr lang="id-ID" sz="3200" dirty="0"/>
          </a:p>
          <a:p>
            <a:endParaRPr lang="id-ID" sz="4000" dirty="0"/>
          </a:p>
          <a:p>
            <a:endParaRPr lang="id-ID" dirty="0"/>
          </a:p>
        </p:txBody>
      </p:sp>
    </p:spTree>
    <p:extLst>
      <p:ext uri="{BB962C8B-B14F-4D97-AF65-F5344CB8AC3E}">
        <p14:creationId xmlns:p14="http://schemas.microsoft.com/office/powerpoint/2010/main" val="637376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5D49ED-BE73-47D7-AA90-D28519B4D80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3868AB8-D1BA-4292-913B-F67217E82BC8}"/>
              </a:ext>
            </a:extLst>
          </p:cNvPr>
          <p:cNvSpPr>
            <a:spLocks noGrp="1"/>
          </p:cNvSpPr>
          <p:nvPr>
            <p:ph idx="1"/>
          </p:nvPr>
        </p:nvSpPr>
        <p:spPr/>
        <p:txBody>
          <a:bodyPr/>
          <a:lstStyle/>
          <a:p>
            <a:pPr marL="0" indent="0">
              <a:buNone/>
            </a:pPr>
            <a:r>
              <a:rPr lang="id-ID" sz="4400" dirty="0"/>
              <a:t>3. </a:t>
            </a:r>
            <a:r>
              <a:rPr lang="fi-FI" sz="4400" dirty="0"/>
              <a:t>Rehabilitasi dan konservasi lahan.</a:t>
            </a:r>
          </a:p>
          <a:p>
            <a:pPr marL="0" indent="0">
              <a:buNone/>
            </a:pPr>
            <a:r>
              <a:rPr lang="id-ID" sz="4400" dirty="0"/>
              <a:t>4. </a:t>
            </a:r>
            <a:r>
              <a:rPr lang="fi-FI" sz="4400" dirty="0"/>
              <a:t>Pemanfaatan perubahan penggunaan lahan.</a:t>
            </a:r>
          </a:p>
          <a:p>
            <a:pPr marL="0" indent="0">
              <a:buNone/>
            </a:pPr>
            <a:endParaRPr lang="id-ID" dirty="0"/>
          </a:p>
        </p:txBody>
      </p:sp>
      <p:sp>
        <p:nvSpPr>
          <p:cNvPr id="4" name="Rectangle 3">
            <a:extLst>
              <a:ext uri="{FF2B5EF4-FFF2-40B4-BE49-F238E27FC236}">
                <a16:creationId xmlns:a16="http://schemas.microsoft.com/office/drawing/2014/main" xmlns="" id="{1C8BA71A-F6A5-44EE-B671-612A112D7A18}"/>
              </a:ext>
            </a:extLst>
          </p:cNvPr>
          <p:cNvSpPr/>
          <p:nvPr/>
        </p:nvSpPr>
        <p:spPr>
          <a:xfrm>
            <a:off x="1041400" y="2185085"/>
            <a:ext cx="7880178" cy="584775"/>
          </a:xfrm>
          <a:prstGeom prst="rect">
            <a:avLst/>
          </a:prstGeom>
        </p:spPr>
        <p:txBody>
          <a:bodyPr wrap="square">
            <a:spAutoFit/>
          </a:bodyPr>
          <a:lstStyle/>
          <a:p>
            <a:r>
              <a:rPr lang="fi-FI" sz="3200" dirty="0"/>
              <a:t>.</a:t>
            </a:r>
          </a:p>
        </p:txBody>
      </p:sp>
    </p:spTree>
    <p:extLst>
      <p:ext uri="{BB962C8B-B14F-4D97-AF65-F5344CB8AC3E}">
        <p14:creationId xmlns:p14="http://schemas.microsoft.com/office/powerpoint/2010/main" val="532067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TotalTime>
  <Words>510</Words>
  <Application>Microsoft Office PowerPoint</Application>
  <PresentationFormat>Custom</PresentationFormat>
  <Paragraphs>85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PEMANFAATAN SIG DALAM BERBAGAI BIDANG</vt:lpstr>
      <vt:lpstr>1. PEMANFAATAN SIG UNTUK KAJIAN POTENSI WILAYAH</vt:lpstr>
      <vt:lpstr>PowerPoint Presentation</vt:lpstr>
      <vt:lpstr>PowerPoint Presentation</vt:lpstr>
      <vt:lpstr> 2. Manfaat Sistem Informasi Geografis (SIG) Terhadap Potensi Wilayah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PEMANFAATAN SIG UNTUK KAJIAN KESEHATAN LINGKUNGAN</vt:lpstr>
      <vt:lpstr>PowerPoint Presentation</vt:lpstr>
      <vt:lpstr> Menurut Pasal 22 ayat 3 UU No 23 tahun 1992 , ruang lingkup kesehatan lingkungan mencakup: </vt:lpstr>
      <vt:lpstr>B. Manfaat Sistem Informasi Geografis Terkait Kesehatan Lingkungan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PEMANFAATAN SIG DALAM BERBAGAI KEHIDUPAN MANUSIA</dc:title>
  <dc:creator>ACER</dc:creator>
  <cp:lastModifiedBy>acer</cp:lastModifiedBy>
  <cp:revision>9</cp:revision>
  <dcterms:created xsi:type="dcterms:W3CDTF">2021-10-10T13:38:34Z</dcterms:created>
  <dcterms:modified xsi:type="dcterms:W3CDTF">2022-05-17T10:03:22Z</dcterms:modified>
</cp:coreProperties>
</file>