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5" r:id="rId4"/>
    <p:sldId id="264" r:id="rId5"/>
    <p:sldId id="263" r:id="rId6"/>
    <p:sldId id="261" r:id="rId7"/>
    <p:sldId id="260" r:id="rId8"/>
    <p:sldId id="259" r:id="rId9"/>
    <p:sldId id="258" r:id="rId10"/>
    <p:sldId id="257" r:id="rId11"/>
    <p:sldId id="273" r:id="rId12"/>
    <p:sldId id="272" r:id="rId13"/>
    <p:sldId id="271" r:id="rId14"/>
    <p:sldId id="270" r:id="rId15"/>
    <p:sldId id="269" r:id="rId16"/>
    <p:sldId id="268" r:id="rId17"/>
    <p:sldId id="266" r:id="rId18"/>
    <p:sldId id="267" r:id="rId19"/>
    <p:sldId id="281" r:id="rId20"/>
    <p:sldId id="280" r:id="rId21"/>
    <p:sldId id="285" r:id="rId22"/>
    <p:sldId id="284" r:id="rId23"/>
    <p:sldId id="283" r:id="rId24"/>
    <p:sldId id="288" r:id="rId25"/>
    <p:sldId id="293" r:id="rId26"/>
    <p:sldId id="292" r:id="rId27"/>
    <p:sldId id="291" r:id="rId28"/>
    <p:sldId id="290" r:id="rId29"/>
    <p:sldId id="296" r:id="rId30"/>
    <p:sldId id="295" r:id="rId31"/>
    <p:sldId id="297" r:id="rId32"/>
    <p:sldId id="298" r:id="rId33"/>
    <p:sldId id="299" r:id="rId34"/>
    <p:sldId id="300" r:id="rId3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4" d="100"/>
          <a:sy n="44" d="100"/>
        </p:scale>
        <p:origin x="-25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87BD3-89EC-4E27-9719-77A59D5DCB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xmlns="" id="{A868D183-9CB7-4FDF-B94F-B7AF55794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xmlns="" id="{29314D90-6777-4CCB-B926-F77523DEE820}"/>
              </a:ext>
            </a:extLst>
          </p:cNvPr>
          <p:cNvSpPr>
            <a:spLocks noGrp="1"/>
          </p:cNvSpPr>
          <p:nvPr>
            <p:ph type="dt" sz="half" idx="10"/>
          </p:nvPr>
        </p:nvSpPr>
        <p:spPr/>
        <p:txBody>
          <a:bodyPr/>
          <a:lstStyle/>
          <a:p>
            <a:fld id="{725A420C-706E-4573-AFCE-B51FBE48339E}" type="datetimeFigureOut">
              <a:rPr lang="id-ID" smtClean="0"/>
              <a:t>17/05/2022</a:t>
            </a:fld>
            <a:endParaRPr lang="id-ID"/>
          </a:p>
        </p:txBody>
      </p:sp>
      <p:sp>
        <p:nvSpPr>
          <p:cNvPr id="5" name="Footer Placeholder 4">
            <a:extLst>
              <a:ext uri="{FF2B5EF4-FFF2-40B4-BE49-F238E27FC236}">
                <a16:creationId xmlns:a16="http://schemas.microsoft.com/office/drawing/2014/main" xmlns="" id="{1E9BEB96-8FE6-49B8-8A0A-FE40834D0E85}"/>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5EF6A234-B6A1-4AE7-8819-172C1AC52BBC}"/>
              </a:ext>
            </a:extLst>
          </p:cNvPr>
          <p:cNvSpPr>
            <a:spLocks noGrp="1"/>
          </p:cNvSpPr>
          <p:nvPr>
            <p:ph type="sldNum" sz="quarter" idx="12"/>
          </p:nvPr>
        </p:nvSpPr>
        <p:spPr/>
        <p:txBody>
          <a:bodyPr/>
          <a:lstStyle/>
          <a:p>
            <a:fld id="{C89A94A2-7E96-43FF-8CEE-F6E0F3034C0C}" type="slidenum">
              <a:rPr lang="id-ID" smtClean="0"/>
              <a:t>‹#›</a:t>
            </a:fld>
            <a:endParaRPr lang="id-ID"/>
          </a:p>
        </p:txBody>
      </p:sp>
    </p:spTree>
    <p:extLst>
      <p:ext uri="{BB962C8B-B14F-4D97-AF65-F5344CB8AC3E}">
        <p14:creationId xmlns:p14="http://schemas.microsoft.com/office/powerpoint/2010/main" val="232098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E38A0-8FAC-43DC-AB5A-6A92846B6F41}"/>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84FDEA64-FF98-463C-BD31-28DEAEAAB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A010281E-A609-4BE4-BBCB-10183F69D3DB}"/>
              </a:ext>
            </a:extLst>
          </p:cNvPr>
          <p:cNvSpPr>
            <a:spLocks noGrp="1"/>
          </p:cNvSpPr>
          <p:nvPr>
            <p:ph type="dt" sz="half" idx="10"/>
          </p:nvPr>
        </p:nvSpPr>
        <p:spPr/>
        <p:txBody>
          <a:bodyPr/>
          <a:lstStyle/>
          <a:p>
            <a:fld id="{725A420C-706E-4573-AFCE-B51FBE48339E}" type="datetimeFigureOut">
              <a:rPr lang="id-ID" smtClean="0"/>
              <a:t>17/05/2022</a:t>
            </a:fld>
            <a:endParaRPr lang="id-ID"/>
          </a:p>
        </p:txBody>
      </p:sp>
      <p:sp>
        <p:nvSpPr>
          <p:cNvPr id="5" name="Footer Placeholder 4">
            <a:extLst>
              <a:ext uri="{FF2B5EF4-FFF2-40B4-BE49-F238E27FC236}">
                <a16:creationId xmlns:a16="http://schemas.microsoft.com/office/drawing/2014/main" xmlns="" id="{5DD33DDF-5614-4618-9DF3-4E4652BB08B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B72DFD69-F338-4244-8B14-28249F475B08}"/>
              </a:ext>
            </a:extLst>
          </p:cNvPr>
          <p:cNvSpPr>
            <a:spLocks noGrp="1"/>
          </p:cNvSpPr>
          <p:nvPr>
            <p:ph type="sldNum" sz="quarter" idx="12"/>
          </p:nvPr>
        </p:nvSpPr>
        <p:spPr/>
        <p:txBody>
          <a:bodyPr/>
          <a:lstStyle/>
          <a:p>
            <a:fld id="{C89A94A2-7E96-43FF-8CEE-F6E0F3034C0C}" type="slidenum">
              <a:rPr lang="id-ID" smtClean="0"/>
              <a:t>‹#›</a:t>
            </a:fld>
            <a:endParaRPr lang="id-ID"/>
          </a:p>
        </p:txBody>
      </p:sp>
    </p:spTree>
    <p:extLst>
      <p:ext uri="{BB962C8B-B14F-4D97-AF65-F5344CB8AC3E}">
        <p14:creationId xmlns:p14="http://schemas.microsoft.com/office/powerpoint/2010/main" val="283613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854C9CC-9711-4225-810E-B049E72D5E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DA775B83-3CB4-40B0-8189-82F03F7BC6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46FD852D-545C-4CA0-879C-3CDD1B0BE083}"/>
              </a:ext>
            </a:extLst>
          </p:cNvPr>
          <p:cNvSpPr>
            <a:spLocks noGrp="1"/>
          </p:cNvSpPr>
          <p:nvPr>
            <p:ph type="dt" sz="half" idx="10"/>
          </p:nvPr>
        </p:nvSpPr>
        <p:spPr/>
        <p:txBody>
          <a:bodyPr/>
          <a:lstStyle/>
          <a:p>
            <a:fld id="{725A420C-706E-4573-AFCE-B51FBE48339E}" type="datetimeFigureOut">
              <a:rPr lang="id-ID" smtClean="0"/>
              <a:t>17/05/2022</a:t>
            </a:fld>
            <a:endParaRPr lang="id-ID"/>
          </a:p>
        </p:txBody>
      </p:sp>
      <p:sp>
        <p:nvSpPr>
          <p:cNvPr id="5" name="Footer Placeholder 4">
            <a:extLst>
              <a:ext uri="{FF2B5EF4-FFF2-40B4-BE49-F238E27FC236}">
                <a16:creationId xmlns:a16="http://schemas.microsoft.com/office/drawing/2014/main" xmlns="" id="{45364C17-2FCE-47D9-862D-1F6525306BBB}"/>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AE1D7977-B13E-499E-9122-8C4C38367A9D}"/>
              </a:ext>
            </a:extLst>
          </p:cNvPr>
          <p:cNvSpPr>
            <a:spLocks noGrp="1"/>
          </p:cNvSpPr>
          <p:nvPr>
            <p:ph type="sldNum" sz="quarter" idx="12"/>
          </p:nvPr>
        </p:nvSpPr>
        <p:spPr/>
        <p:txBody>
          <a:bodyPr/>
          <a:lstStyle/>
          <a:p>
            <a:fld id="{C89A94A2-7E96-43FF-8CEE-F6E0F3034C0C}" type="slidenum">
              <a:rPr lang="id-ID" smtClean="0"/>
              <a:t>‹#›</a:t>
            </a:fld>
            <a:endParaRPr lang="id-ID"/>
          </a:p>
        </p:txBody>
      </p:sp>
    </p:spTree>
    <p:extLst>
      <p:ext uri="{BB962C8B-B14F-4D97-AF65-F5344CB8AC3E}">
        <p14:creationId xmlns:p14="http://schemas.microsoft.com/office/powerpoint/2010/main" val="235374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A2A81C-43A2-4AC7-9949-8CAB1DCF2058}"/>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1B9AF680-206E-41FA-9DBD-79C5ECC606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64776939-0E09-4194-B7C2-D01ABEF23D92}"/>
              </a:ext>
            </a:extLst>
          </p:cNvPr>
          <p:cNvSpPr>
            <a:spLocks noGrp="1"/>
          </p:cNvSpPr>
          <p:nvPr>
            <p:ph type="dt" sz="half" idx="10"/>
          </p:nvPr>
        </p:nvSpPr>
        <p:spPr/>
        <p:txBody>
          <a:bodyPr/>
          <a:lstStyle/>
          <a:p>
            <a:fld id="{725A420C-706E-4573-AFCE-B51FBE48339E}" type="datetimeFigureOut">
              <a:rPr lang="id-ID" smtClean="0"/>
              <a:t>17/05/2022</a:t>
            </a:fld>
            <a:endParaRPr lang="id-ID"/>
          </a:p>
        </p:txBody>
      </p:sp>
      <p:sp>
        <p:nvSpPr>
          <p:cNvPr id="5" name="Footer Placeholder 4">
            <a:extLst>
              <a:ext uri="{FF2B5EF4-FFF2-40B4-BE49-F238E27FC236}">
                <a16:creationId xmlns:a16="http://schemas.microsoft.com/office/drawing/2014/main" xmlns="" id="{68CAE23E-7B93-4B8C-920E-40328DEF5911}"/>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AC64771A-8CF5-4D77-B083-0C45AEBEAB32}"/>
              </a:ext>
            </a:extLst>
          </p:cNvPr>
          <p:cNvSpPr>
            <a:spLocks noGrp="1"/>
          </p:cNvSpPr>
          <p:nvPr>
            <p:ph type="sldNum" sz="quarter" idx="12"/>
          </p:nvPr>
        </p:nvSpPr>
        <p:spPr/>
        <p:txBody>
          <a:bodyPr/>
          <a:lstStyle/>
          <a:p>
            <a:fld id="{C89A94A2-7E96-43FF-8CEE-F6E0F3034C0C}" type="slidenum">
              <a:rPr lang="id-ID" smtClean="0"/>
              <a:t>‹#›</a:t>
            </a:fld>
            <a:endParaRPr lang="id-ID"/>
          </a:p>
        </p:txBody>
      </p:sp>
    </p:spTree>
    <p:extLst>
      <p:ext uri="{BB962C8B-B14F-4D97-AF65-F5344CB8AC3E}">
        <p14:creationId xmlns:p14="http://schemas.microsoft.com/office/powerpoint/2010/main" val="307696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DC3BF3-8FE2-4485-9600-45667D540C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xmlns="" id="{6323D7B7-0228-43BF-9A4C-47905DA166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F0B09BF-C25C-4720-8F9D-8F4D427F1C95}"/>
              </a:ext>
            </a:extLst>
          </p:cNvPr>
          <p:cNvSpPr>
            <a:spLocks noGrp="1"/>
          </p:cNvSpPr>
          <p:nvPr>
            <p:ph type="dt" sz="half" idx="10"/>
          </p:nvPr>
        </p:nvSpPr>
        <p:spPr/>
        <p:txBody>
          <a:bodyPr/>
          <a:lstStyle/>
          <a:p>
            <a:fld id="{725A420C-706E-4573-AFCE-B51FBE48339E}" type="datetimeFigureOut">
              <a:rPr lang="id-ID" smtClean="0"/>
              <a:t>17/05/2022</a:t>
            </a:fld>
            <a:endParaRPr lang="id-ID"/>
          </a:p>
        </p:txBody>
      </p:sp>
      <p:sp>
        <p:nvSpPr>
          <p:cNvPr id="5" name="Footer Placeholder 4">
            <a:extLst>
              <a:ext uri="{FF2B5EF4-FFF2-40B4-BE49-F238E27FC236}">
                <a16:creationId xmlns:a16="http://schemas.microsoft.com/office/drawing/2014/main" xmlns="" id="{E17A2D85-A4E5-4DC9-A515-A1F73CF22F80}"/>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D0D07BEA-D788-47A5-BECD-487981E8E980}"/>
              </a:ext>
            </a:extLst>
          </p:cNvPr>
          <p:cNvSpPr>
            <a:spLocks noGrp="1"/>
          </p:cNvSpPr>
          <p:nvPr>
            <p:ph type="sldNum" sz="quarter" idx="12"/>
          </p:nvPr>
        </p:nvSpPr>
        <p:spPr/>
        <p:txBody>
          <a:bodyPr/>
          <a:lstStyle/>
          <a:p>
            <a:fld id="{C89A94A2-7E96-43FF-8CEE-F6E0F3034C0C}" type="slidenum">
              <a:rPr lang="id-ID" smtClean="0"/>
              <a:t>‹#›</a:t>
            </a:fld>
            <a:endParaRPr lang="id-ID"/>
          </a:p>
        </p:txBody>
      </p:sp>
    </p:spTree>
    <p:extLst>
      <p:ext uri="{BB962C8B-B14F-4D97-AF65-F5344CB8AC3E}">
        <p14:creationId xmlns:p14="http://schemas.microsoft.com/office/powerpoint/2010/main" val="286148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925BCB-2DBE-46CE-944A-20C1E33990A7}"/>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FDFF25C6-2813-4A51-ADF4-833660DBD9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xmlns="" id="{970D0830-0DAE-483E-9849-F2309AF698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xmlns="" id="{41D2513B-CAF3-4627-8823-19FE0041E910}"/>
              </a:ext>
            </a:extLst>
          </p:cNvPr>
          <p:cNvSpPr>
            <a:spLocks noGrp="1"/>
          </p:cNvSpPr>
          <p:nvPr>
            <p:ph type="dt" sz="half" idx="10"/>
          </p:nvPr>
        </p:nvSpPr>
        <p:spPr/>
        <p:txBody>
          <a:bodyPr/>
          <a:lstStyle/>
          <a:p>
            <a:fld id="{725A420C-706E-4573-AFCE-B51FBE48339E}" type="datetimeFigureOut">
              <a:rPr lang="id-ID" smtClean="0"/>
              <a:t>17/05/2022</a:t>
            </a:fld>
            <a:endParaRPr lang="id-ID"/>
          </a:p>
        </p:txBody>
      </p:sp>
      <p:sp>
        <p:nvSpPr>
          <p:cNvPr id="6" name="Footer Placeholder 5">
            <a:extLst>
              <a:ext uri="{FF2B5EF4-FFF2-40B4-BE49-F238E27FC236}">
                <a16:creationId xmlns:a16="http://schemas.microsoft.com/office/drawing/2014/main" xmlns="" id="{72957328-F945-4DA6-92A1-95064364C90D}"/>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24F3D71A-743D-40DE-B40B-1CCE73D41ED8}"/>
              </a:ext>
            </a:extLst>
          </p:cNvPr>
          <p:cNvSpPr>
            <a:spLocks noGrp="1"/>
          </p:cNvSpPr>
          <p:nvPr>
            <p:ph type="sldNum" sz="quarter" idx="12"/>
          </p:nvPr>
        </p:nvSpPr>
        <p:spPr/>
        <p:txBody>
          <a:bodyPr/>
          <a:lstStyle/>
          <a:p>
            <a:fld id="{C89A94A2-7E96-43FF-8CEE-F6E0F3034C0C}" type="slidenum">
              <a:rPr lang="id-ID" smtClean="0"/>
              <a:t>‹#›</a:t>
            </a:fld>
            <a:endParaRPr lang="id-ID"/>
          </a:p>
        </p:txBody>
      </p:sp>
    </p:spTree>
    <p:extLst>
      <p:ext uri="{BB962C8B-B14F-4D97-AF65-F5344CB8AC3E}">
        <p14:creationId xmlns:p14="http://schemas.microsoft.com/office/powerpoint/2010/main" val="165908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4F84DD-B02A-4F2F-85A0-E335980BE3BC}"/>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F41B665B-5DC2-41DB-99C4-3EDDCA195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206968-3113-4A1C-A4BB-C47EC237BF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xmlns="" id="{16623F72-B178-44D6-A82D-4927AD66D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C56FF8C-3103-4947-88F5-DEC099208C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xmlns="" id="{43D6AC56-AF34-40FA-8950-7EED2D2C54AA}"/>
              </a:ext>
            </a:extLst>
          </p:cNvPr>
          <p:cNvSpPr>
            <a:spLocks noGrp="1"/>
          </p:cNvSpPr>
          <p:nvPr>
            <p:ph type="dt" sz="half" idx="10"/>
          </p:nvPr>
        </p:nvSpPr>
        <p:spPr/>
        <p:txBody>
          <a:bodyPr/>
          <a:lstStyle/>
          <a:p>
            <a:fld id="{725A420C-706E-4573-AFCE-B51FBE48339E}" type="datetimeFigureOut">
              <a:rPr lang="id-ID" smtClean="0"/>
              <a:t>17/05/2022</a:t>
            </a:fld>
            <a:endParaRPr lang="id-ID"/>
          </a:p>
        </p:txBody>
      </p:sp>
      <p:sp>
        <p:nvSpPr>
          <p:cNvPr id="8" name="Footer Placeholder 7">
            <a:extLst>
              <a:ext uri="{FF2B5EF4-FFF2-40B4-BE49-F238E27FC236}">
                <a16:creationId xmlns:a16="http://schemas.microsoft.com/office/drawing/2014/main" xmlns="" id="{913628E1-F886-48E3-BF1C-2D1EA0BE58B2}"/>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xmlns="" id="{826A35D7-E5F8-45B2-BFF1-B323A7C1540E}"/>
              </a:ext>
            </a:extLst>
          </p:cNvPr>
          <p:cNvSpPr>
            <a:spLocks noGrp="1"/>
          </p:cNvSpPr>
          <p:nvPr>
            <p:ph type="sldNum" sz="quarter" idx="12"/>
          </p:nvPr>
        </p:nvSpPr>
        <p:spPr/>
        <p:txBody>
          <a:bodyPr/>
          <a:lstStyle/>
          <a:p>
            <a:fld id="{C89A94A2-7E96-43FF-8CEE-F6E0F3034C0C}" type="slidenum">
              <a:rPr lang="id-ID" smtClean="0"/>
              <a:t>‹#›</a:t>
            </a:fld>
            <a:endParaRPr lang="id-ID"/>
          </a:p>
        </p:txBody>
      </p:sp>
    </p:spTree>
    <p:extLst>
      <p:ext uri="{BB962C8B-B14F-4D97-AF65-F5344CB8AC3E}">
        <p14:creationId xmlns:p14="http://schemas.microsoft.com/office/powerpoint/2010/main" val="424980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D430AB-52EE-4162-8201-D269E339383B}"/>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xmlns="" id="{D8EDE74B-F4FD-43A2-8994-C60E470F2ABB}"/>
              </a:ext>
            </a:extLst>
          </p:cNvPr>
          <p:cNvSpPr>
            <a:spLocks noGrp="1"/>
          </p:cNvSpPr>
          <p:nvPr>
            <p:ph type="dt" sz="half" idx="10"/>
          </p:nvPr>
        </p:nvSpPr>
        <p:spPr/>
        <p:txBody>
          <a:bodyPr/>
          <a:lstStyle/>
          <a:p>
            <a:fld id="{725A420C-706E-4573-AFCE-B51FBE48339E}" type="datetimeFigureOut">
              <a:rPr lang="id-ID" smtClean="0"/>
              <a:t>17/05/2022</a:t>
            </a:fld>
            <a:endParaRPr lang="id-ID"/>
          </a:p>
        </p:txBody>
      </p:sp>
      <p:sp>
        <p:nvSpPr>
          <p:cNvPr id="4" name="Footer Placeholder 3">
            <a:extLst>
              <a:ext uri="{FF2B5EF4-FFF2-40B4-BE49-F238E27FC236}">
                <a16:creationId xmlns:a16="http://schemas.microsoft.com/office/drawing/2014/main" xmlns="" id="{DAAADD31-4785-439B-AFEB-DCED05F0C9EE}"/>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xmlns="" id="{B0A53361-94C3-4C91-A0DB-3CC38236F806}"/>
              </a:ext>
            </a:extLst>
          </p:cNvPr>
          <p:cNvSpPr>
            <a:spLocks noGrp="1"/>
          </p:cNvSpPr>
          <p:nvPr>
            <p:ph type="sldNum" sz="quarter" idx="12"/>
          </p:nvPr>
        </p:nvSpPr>
        <p:spPr/>
        <p:txBody>
          <a:bodyPr/>
          <a:lstStyle/>
          <a:p>
            <a:fld id="{C89A94A2-7E96-43FF-8CEE-F6E0F3034C0C}" type="slidenum">
              <a:rPr lang="id-ID" smtClean="0"/>
              <a:t>‹#›</a:t>
            </a:fld>
            <a:endParaRPr lang="id-ID"/>
          </a:p>
        </p:txBody>
      </p:sp>
    </p:spTree>
    <p:extLst>
      <p:ext uri="{BB962C8B-B14F-4D97-AF65-F5344CB8AC3E}">
        <p14:creationId xmlns:p14="http://schemas.microsoft.com/office/powerpoint/2010/main" val="399614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0042FB0-0369-47F6-A783-E001EE021306}"/>
              </a:ext>
            </a:extLst>
          </p:cNvPr>
          <p:cNvSpPr>
            <a:spLocks noGrp="1"/>
          </p:cNvSpPr>
          <p:nvPr>
            <p:ph type="dt" sz="half" idx="10"/>
          </p:nvPr>
        </p:nvSpPr>
        <p:spPr/>
        <p:txBody>
          <a:bodyPr/>
          <a:lstStyle/>
          <a:p>
            <a:fld id="{725A420C-706E-4573-AFCE-B51FBE48339E}" type="datetimeFigureOut">
              <a:rPr lang="id-ID" smtClean="0"/>
              <a:t>17/05/2022</a:t>
            </a:fld>
            <a:endParaRPr lang="id-ID"/>
          </a:p>
        </p:txBody>
      </p:sp>
      <p:sp>
        <p:nvSpPr>
          <p:cNvPr id="3" name="Footer Placeholder 2">
            <a:extLst>
              <a:ext uri="{FF2B5EF4-FFF2-40B4-BE49-F238E27FC236}">
                <a16:creationId xmlns:a16="http://schemas.microsoft.com/office/drawing/2014/main" xmlns="" id="{AE3840D0-DE84-4EE4-81FD-44A4C5AF3FE6}"/>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xmlns="" id="{D8F16160-254F-40E8-9D07-DEEEB35827F4}"/>
              </a:ext>
            </a:extLst>
          </p:cNvPr>
          <p:cNvSpPr>
            <a:spLocks noGrp="1"/>
          </p:cNvSpPr>
          <p:nvPr>
            <p:ph type="sldNum" sz="quarter" idx="12"/>
          </p:nvPr>
        </p:nvSpPr>
        <p:spPr/>
        <p:txBody>
          <a:bodyPr/>
          <a:lstStyle/>
          <a:p>
            <a:fld id="{C89A94A2-7E96-43FF-8CEE-F6E0F3034C0C}" type="slidenum">
              <a:rPr lang="id-ID" smtClean="0"/>
              <a:t>‹#›</a:t>
            </a:fld>
            <a:endParaRPr lang="id-ID"/>
          </a:p>
        </p:txBody>
      </p:sp>
    </p:spTree>
    <p:extLst>
      <p:ext uri="{BB962C8B-B14F-4D97-AF65-F5344CB8AC3E}">
        <p14:creationId xmlns:p14="http://schemas.microsoft.com/office/powerpoint/2010/main" val="95162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E5C53F-14EE-40C3-BE68-54A6927FD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7F263D3A-4EA5-4738-B697-A7E3D6379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xmlns="" id="{5943F51A-76D1-4A7B-9659-B76554FEA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7E0965E-078E-4286-93B8-27BB64BD5BD2}"/>
              </a:ext>
            </a:extLst>
          </p:cNvPr>
          <p:cNvSpPr>
            <a:spLocks noGrp="1"/>
          </p:cNvSpPr>
          <p:nvPr>
            <p:ph type="dt" sz="half" idx="10"/>
          </p:nvPr>
        </p:nvSpPr>
        <p:spPr/>
        <p:txBody>
          <a:bodyPr/>
          <a:lstStyle/>
          <a:p>
            <a:fld id="{725A420C-706E-4573-AFCE-B51FBE48339E}" type="datetimeFigureOut">
              <a:rPr lang="id-ID" smtClean="0"/>
              <a:t>17/05/2022</a:t>
            </a:fld>
            <a:endParaRPr lang="id-ID"/>
          </a:p>
        </p:txBody>
      </p:sp>
      <p:sp>
        <p:nvSpPr>
          <p:cNvPr id="6" name="Footer Placeholder 5">
            <a:extLst>
              <a:ext uri="{FF2B5EF4-FFF2-40B4-BE49-F238E27FC236}">
                <a16:creationId xmlns:a16="http://schemas.microsoft.com/office/drawing/2014/main" xmlns="" id="{D0B43B3B-7418-4D45-8E6C-975E643BF4FA}"/>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D9FA3C39-2D70-4BA7-861F-67B011F2E80A}"/>
              </a:ext>
            </a:extLst>
          </p:cNvPr>
          <p:cNvSpPr>
            <a:spLocks noGrp="1"/>
          </p:cNvSpPr>
          <p:nvPr>
            <p:ph type="sldNum" sz="quarter" idx="12"/>
          </p:nvPr>
        </p:nvSpPr>
        <p:spPr/>
        <p:txBody>
          <a:bodyPr/>
          <a:lstStyle/>
          <a:p>
            <a:fld id="{C89A94A2-7E96-43FF-8CEE-F6E0F3034C0C}" type="slidenum">
              <a:rPr lang="id-ID" smtClean="0"/>
              <a:t>‹#›</a:t>
            </a:fld>
            <a:endParaRPr lang="id-ID"/>
          </a:p>
        </p:txBody>
      </p:sp>
    </p:spTree>
    <p:extLst>
      <p:ext uri="{BB962C8B-B14F-4D97-AF65-F5344CB8AC3E}">
        <p14:creationId xmlns:p14="http://schemas.microsoft.com/office/powerpoint/2010/main" val="29900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6C0274-1309-489A-B981-A78C50AD3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xmlns="" id="{EA50A6A0-EE23-45F9-A23E-846C6A9B6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xmlns="" id="{49F11EA2-BA7C-43A2-81ED-2129703FF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D1D9F26-7BBD-401A-9319-EF0141B65CE3}"/>
              </a:ext>
            </a:extLst>
          </p:cNvPr>
          <p:cNvSpPr>
            <a:spLocks noGrp="1"/>
          </p:cNvSpPr>
          <p:nvPr>
            <p:ph type="dt" sz="half" idx="10"/>
          </p:nvPr>
        </p:nvSpPr>
        <p:spPr/>
        <p:txBody>
          <a:bodyPr/>
          <a:lstStyle/>
          <a:p>
            <a:fld id="{725A420C-706E-4573-AFCE-B51FBE48339E}" type="datetimeFigureOut">
              <a:rPr lang="id-ID" smtClean="0"/>
              <a:t>17/05/2022</a:t>
            </a:fld>
            <a:endParaRPr lang="id-ID"/>
          </a:p>
        </p:txBody>
      </p:sp>
      <p:sp>
        <p:nvSpPr>
          <p:cNvPr id="6" name="Footer Placeholder 5">
            <a:extLst>
              <a:ext uri="{FF2B5EF4-FFF2-40B4-BE49-F238E27FC236}">
                <a16:creationId xmlns:a16="http://schemas.microsoft.com/office/drawing/2014/main" xmlns="" id="{AE1A3B15-A113-451A-968B-B19E7F5D9D0E}"/>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55679C3C-528C-44F0-89C0-832229268662}"/>
              </a:ext>
            </a:extLst>
          </p:cNvPr>
          <p:cNvSpPr>
            <a:spLocks noGrp="1"/>
          </p:cNvSpPr>
          <p:nvPr>
            <p:ph type="sldNum" sz="quarter" idx="12"/>
          </p:nvPr>
        </p:nvSpPr>
        <p:spPr/>
        <p:txBody>
          <a:bodyPr/>
          <a:lstStyle/>
          <a:p>
            <a:fld id="{C89A94A2-7E96-43FF-8CEE-F6E0F3034C0C}" type="slidenum">
              <a:rPr lang="id-ID" smtClean="0"/>
              <a:t>‹#›</a:t>
            </a:fld>
            <a:endParaRPr lang="id-ID"/>
          </a:p>
        </p:txBody>
      </p:sp>
    </p:spTree>
    <p:extLst>
      <p:ext uri="{BB962C8B-B14F-4D97-AF65-F5344CB8AC3E}">
        <p14:creationId xmlns:p14="http://schemas.microsoft.com/office/powerpoint/2010/main" val="49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933164B-D8F2-4C93-ADAD-BA05C32635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032B01AB-15B4-4AEF-918D-A3E3B65D1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E79FB770-68D4-4697-BB9C-F191E502B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A420C-706E-4573-AFCE-B51FBE48339E}" type="datetimeFigureOut">
              <a:rPr lang="id-ID" smtClean="0"/>
              <a:t>17/05/2022</a:t>
            </a:fld>
            <a:endParaRPr lang="id-ID"/>
          </a:p>
        </p:txBody>
      </p:sp>
      <p:sp>
        <p:nvSpPr>
          <p:cNvPr id="5" name="Footer Placeholder 4">
            <a:extLst>
              <a:ext uri="{FF2B5EF4-FFF2-40B4-BE49-F238E27FC236}">
                <a16:creationId xmlns:a16="http://schemas.microsoft.com/office/drawing/2014/main" xmlns="" id="{657A3700-2325-4D50-A85B-88A0A4D6E3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xmlns="" id="{6D33CAD6-CF56-4DFB-A3AA-A9F0274B35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A94A2-7E96-43FF-8CEE-F6E0F3034C0C}" type="slidenum">
              <a:rPr lang="id-ID" smtClean="0"/>
              <a:t>‹#›</a:t>
            </a:fld>
            <a:endParaRPr lang="id-ID"/>
          </a:p>
        </p:txBody>
      </p:sp>
    </p:spTree>
    <p:extLst>
      <p:ext uri="{BB962C8B-B14F-4D97-AF65-F5344CB8AC3E}">
        <p14:creationId xmlns:p14="http://schemas.microsoft.com/office/powerpoint/2010/main" val="2513296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012D2-858E-4EC2-9C4A-637D256EC94C}"/>
              </a:ext>
            </a:extLst>
          </p:cNvPr>
          <p:cNvSpPr>
            <a:spLocks noGrp="1"/>
          </p:cNvSpPr>
          <p:nvPr>
            <p:ph type="ctrTitle"/>
          </p:nvPr>
        </p:nvSpPr>
        <p:spPr/>
        <p:txBody>
          <a:bodyPr>
            <a:normAutofit fontScale="90000"/>
          </a:bodyPr>
          <a:lstStyle/>
          <a:p>
            <a:r>
              <a:rPr lang="id-ID" dirty="0"/>
              <a:t>PEMANFAATAN PETA, PENGINDERAAN JAUH DAN SIG</a:t>
            </a:r>
          </a:p>
        </p:txBody>
      </p:sp>
      <p:sp>
        <p:nvSpPr>
          <p:cNvPr id="3" name="Subtitle 2">
            <a:extLst>
              <a:ext uri="{FF2B5EF4-FFF2-40B4-BE49-F238E27FC236}">
                <a16:creationId xmlns:a16="http://schemas.microsoft.com/office/drawing/2014/main" xmlns="" id="{6C113A19-24F7-40C7-8D0C-B21AD218C920}"/>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72968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1E778-ED8D-4260-B43F-94C4CA997AF6}"/>
              </a:ext>
            </a:extLst>
          </p:cNvPr>
          <p:cNvSpPr>
            <a:spLocks noGrp="1"/>
          </p:cNvSpPr>
          <p:nvPr>
            <p:ph type="title"/>
          </p:nvPr>
        </p:nvSpPr>
        <p:spPr/>
        <p:txBody>
          <a:bodyPr/>
          <a:lstStyle/>
          <a:p>
            <a:r>
              <a:rPr lang="id-ID" dirty="0"/>
              <a:t>                        c. Pola jalan raya</a:t>
            </a:r>
          </a:p>
        </p:txBody>
      </p:sp>
      <p:sp>
        <p:nvSpPr>
          <p:cNvPr id="3" name="Content Placeholder 2">
            <a:extLst>
              <a:ext uri="{FF2B5EF4-FFF2-40B4-BE49-F238E27FC236}">
                <a16:creationId xmlns:a16="http://schemas.microsoft.com/office/drawing/2014/main" xmlns="" id="{D5BD8414-90C5-4E53-B950-E911979C82B1}"/>
              </a:ext>
            </a:extLst>
          </p:cNvPr>
          <p:cNvSpPr>
            <a:spLocks noGrp="1"/>
          </p:cNvSpPr>
          <p:nvPr>
            <p:ph idx="1"/>
          </p:nvPr>
        </p:nvSpPr>
        <p:spPr/>
        <p:txBody>
          <a:bodyPr>
            <a:normAutofit/>
          </a:bodyPr>
          <a:lstStyle/>
          <a:p>
            <a:pPr marL="0" indent="0">
              <a:buNone/>
            </a:pPr>
            <a:r>
              <a:rPr lang="id-ID" sz="4000" dirty="0"/>
              <a:t>Pola jalan raya pada peta dicirikan dengan simbol garisberwarna merah. Perbedaan ketebalan garis menunjukkan jenis jalan yang berbeda. Jalan provinsi di cirikan dengan garis yang lebih tebal jika ibandingkan dengan jalan desa atau gang. Pola pola jalan raya yang dapat di amati pada peta adalah  :</a:t>
            </a:r>
          </a:p>
        </p:txBody>
      </p:sp>
    </p:spTree>
    <p:extLst>
      <p:ext uri="{BB962C8B-B14F-4D97-AF65-F5344CB8AC3E}">
        <p14:creationId xmlns:p14="http://schemas.microsoft.com/office/powerpoint/2010/main" val="123124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B8016-961B-444E-B165-936504755458}"/>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802F8179-E6DC-49AA-9E39-7F511F81DEE8}"/>
              </a:ext>
            </a:extLst>
          </p:cNvPr>
          <p:cNvSpPr>
            <a:spLocks noGrp="1"/>
          </p:cNvSpPr>
          <p:nvPr>
            <p:ph idx="1"/>
          </p:nvPr>
        </p:nvSpPr>
        <p:spPr/>
        <p:txBody>
          <a:bodyPr>
            <a:normAutofit fontScale="92500" lnSpcReduction="10000"/>
          </a:bodyPr>
          <a:lstStyle/>
          <a:p>
            <a:pPr marL="514350" indent="-514350">
              <a:buAutoNum type="arabicPeriod"/>
            </a:pPr>
            <a:r>
              <a:rPr lang="id-ID" sz="3600" dirty="0"/>
              <a:t>Pola jalan raya berkelok kelokmenandakan daerah tersebut merupakan dataran tinggi atau daerah perbukitan.</a:t>
            </a:r>
          </a:p>
          <a:p>
            <a:pPr marL="514350" indent="-514350">
              <a:buAutoNum type="arabicPeriod"/>
            </a:pPr>
            <a:r>
              <a:rPr lang="id-ID" sz="3600" dirty="0"/>
              <a:t>Pola jalan raya yang lurus menandskan bahwa daerah tersebut merupakan dataran rendah.</a:t>
            </a:r>
          </a:p>
          <a:p>
            <a:pPr marL="514350" indent="-514350">
              <a:buAutoNum type="arabicPeriod"/>
            </a:pPr>
            <a:r>
              <a:rPr lang="id-ID" sz="3600" dirty="0"/>
              <a:t>Pola jalan membentuk sudut yang teratur. Menandakan bahwa daerah tersebut merupakan komplek perumahan atau real astate. Pola jalan membentuk sudut yang teratur banyak terdapat di daerah perkotaan.</a:t>
            </a:r>
          </a:p>
          <a:p>
            <a:endParaRPr lang="id-ID" dirty="0"/>
          </a:p>
        </p:txBody>
      </p:sp>
    </p:spTree>
    <p:extLst>
      <p:ext uri="{BB962C8B-B14F-4D97-AF65-F5344CB8AC3E}">
        <p14:creationId xmlns:p14="http://schemas.microsoft.com/office/powerpoint/2010/main" val="2555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6AFC4-D4A5-4792-9162-5DAB7CA2B05C}"/>
              </a:ext>
            </a:extLst>
          </p:cNvPr>
          <p:cNvSpPr>
            <a:spLocks noGrp="1"/>
          </p:cNvSpPr>
          <p:nvPr>
            <p:ph type="title"/>
          </p:nvPr>
        </p:nvSpPr>
        <p:spPr/>
        <p:txBody>
          <a:bodyPr>
            <a:normAutofit fontScale="90000"/>
          </a:bodyPr>
          <a:lstStyle/>
          <a:p>
            <a:r>
              <a:rPr lang="id-ID" dirty="0"/>
              <a:t/>
            </a:r>
            <a:br>
              <a:rPr lang="id-ID" dirty="0"/>
            </a:br>
            <a:r>
              <a:rPr lang="id-ID" dirty="0"/>
              <a:t>2. </a:t>
            </a:r>
            <a:r>
              <a:rPr lang="fi-FI" b="1" dirty="0"/>
              <a:t>Fungsi Peta Sebagai Komponen Penginderaan </a:t>
            </a:r>
            <a:r>
              <a:rPr lang="id-ID" b="1" dirty="0"/>
              <a:t>			</a:t>
            </a:r>
            <a:r>
              <a:rPr lang="fi-FI" b="1" dirty="0"/>
              <a:t>Jauh</a:t>
            </a:r>
            <a:br>
              <a:rPr lang="fi-FI" b="1" dirty="0"/>
            </a:br>
            <a:endParaRPr lang="id-ID" dirty="0"/>
          </a:p>
        </p:txBody>
      </p:sp>
      <p:sp>
        <p:nvSpPr>
          <p:cNvPr id="3" name="Content Placeholder 2">
            <a:extLst>
              <a:ext uri="{FF2B5EF4-FFF2-40B4-BE49-F238E27FC236}">
                <a16:creationId xmlns:a16="http://schemas.microsoft.com/office/drawing/2014/main" xmlns="" id="{534E8017-1333-4B2A-B908-1C31680DDEA9}"/>
              </a:ext>
            </a:extLst>
          </p:cNvPr>
          <p:cNvSpPr>
            <a:spLocks noGrp="1"/>
          </p:cNvSpPr>
          <p:nvPr>
            <p:ph idx="1"/>
          </p:nvPr>
        </p:nvSpPr>
        <p:spPr/>
        <p:txBody>
          <a:bodyPr>
            <a:normAutofit/>
          </a:bodyPr>
          <a:lstStyle/>
          <a:p>
            <a:pPr marL="0" indent="0">
              <a:buNone/>
            </a:pPr>
            <a:r>
              <a:rPr lang="id-ID" sz="4400" dirty="0"/>
              <a:t>Secara umum, peta merupakan gambaran permukaan bumi yang ditampilkan pada suatu bidang datar dengan skala tertentu. Ada beberapa fungsi atau kegunaan peta, yaitu:</a:t>
            </a:r>
          </a:p>
        </p:txBody>
      </p:sp>
    </p:spTree>
    <p:extLst>
      <p:ext uri="{BB962C8B-B14F-4D97-AF65-F5344CB8AC3E}">
        <p14:creationId xmlns:p14="http://schemas.microsoft.com/office/powerpoint/2010/main" val="2806674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10A6AF-E85E-4519-9E8C-808B9F162900}"/>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8E94A876-371C-4617-AAB5-0940A57DB433}"/>
              </a:ext>
            </a:extLst>
          </p:cNvPr>
          <p:cNvSpPr>
            <a:spLocks noGrp="1"/>
          </p:cNvSpPr>
          <p:nvPr>
            <p:ph idx="1"/>
          </p:nvPr>
        </p:nvSpPr>
        <p:spPr/>
        <p:txBody>
          <a:bodyPr/>
          <a:lstStyle/>
          <a:p>
            <a:r>
              <a:rPr lang="id-ID" b="1" dirty="0"/>
              <a:t>Menunjukkan Posisi dan Lokasi</a:t>
            </a:r>
          </a:p>
          <a:p>
            <a:r>
              <a:rPr lang="id-ID" b="1" dirty="0"/>
              <a:t>Memberi Gambaran Permukaan Bumi</a:t>
            </a:r>
            <a:endParaRPr lang="id-ID" dirty="0"/>
          </a:p>
          <a:p>
            <a:r>
              <a:rPr lang="id-ID" b="1" dirty="0"/>
              <a:t>Memberi Data Potensi Daerah</a:t>
            </a:r>
            <a:endParaRPr lang="id-ID" dirty="0"/>
          </a:p>
          <a:p>
            <a:r>
              <a:rPr lang="id-ID" b="1" dirty="0"/>
              <a:t>Menunjukkan Ukuran, Luas dan Jarak</a:t>
            </a:r>
            <a:endParaRPr lang="id-ID" dirty="0"/>
          </a:p>
          <a:p>
            <a:endParaRPr lang="id-ID" dirty="0"/>
          </a:p>
          <a:p>
            <a:endParaRPr lang="id-ID" dirty="0"/>
          </a:p>
        </p:txBody>
      </p:sp>
    </p:spTree>
    <p:extLst>
      <p:ext uri="{BB962C8B-B14F-4D97-AF65-F5344CB8AC3E}">
        <p14:creationId xmlns:p14="http://schemas.microsoft.com/office/powerpoint/2010/main" val="382500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8FBB5D-135D-481D-818C-B276C57DE1A1}"/>
              </a:ext>
            </a:extLst>
          </p:cNvPr>
          <p:cNvSpPr>
            <a:spLocks noGrp="1"/>
          </p:cNvSpPr>
          <p:nvPr>
            <p:ph type="title"/>
          </p:nvPr>
        </p:nvSpPr>
        <p:spPr/>
        <p:txBody>
          <a:bodyPr>
            <a:normAutofit fontScale="90000"/>
          </a:bodyPr>
          <a:lstStyle/>
          <a:p>
            <a:r>
              <a:rPr lang="id-ID" b="1" dirty="0"/>
              <a:t/>
            </a:r>
            <a:br>
              <a:rPr lang="id-ID" b="1" dirty="0"/>
            </a:br>
            <a:r>
              <a:rPr lang="id-ID" b="1" dirty="0"/>
              <a:t>                       Cara Membaca Peta</a:t>
            </a:r>
            <a:r>
              <a:rPr lang="id-ID" dirty="0"/>
              <a:t/>
            </a:r>
            <a:br>
              <a:rPr lang="id-ID" dirty="0"/>
            </a:br>
            <a:endParaRPr lang="id-ID" dirty="0"/>
          </a:p>
        </p:txBody>
      </p:sp>
      <p:sp>
        <p:nvSpPr>
          <p:cNvPr id="3" name="Content Placeholder 2">
            <a:extLst>
              <a:ext uri="{FF2B5EF4-FFF2-40B4-BE49-F238E27FC236}">
                <a16:creationId xmlns:a16="http://schemas.microsoft.com/office/drawing/2014/main" xmlns="" id="{2F04AE20-15A1-46E2-AB1E-C5EE5C9B23FD}"/>
              </a:ext>
            </a:extLst>
          </p:cNvPr>
          <p:cNvSpPr>
            <a:spLocks noGrp="1"/>
          </p:cNvSpPr>
          <p:nvPr>
            <p:ph idx="1"/>
          </p:nvPr>
        </p:nvSpPr>
        <p:spPr/>
        <p:txBody>
          <a:bodyPr>
            <a:normAutofit/>
          </a:bodyPr>
          <a:lstStyle/>
          <a:p>
            <a:pPr marL="0" indent="0">
              <a:buNone/>
            </a:pPr>
            <a:r>
              <a:rPr lang="id-ID" sz="4400" dirty="0"/>
              <a:t>Seperti yang dijelaskan di awal, terkadang kita harus menggunakan peta konvensional untuk mencari lokasi atau mengetahui posisi. Tapi bagaimana cara membacanya ya? Ada beberapa cara membaca peta yang bisa kamu gunakan antara lain:</a:t>
            </a:r>
          </a:p>
        </p:txBody>
      </p:sp>
    </p:spTree>
    <p:extLst>
      <p:ext uri="{BB962C8B-B14F-4D97-AF65-F5344CB8AC3E}">
        <p14:creationId xmlns:p14="http://schemas.microsoft.com/office/powerpoint/2010/main" val="4155178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54C5EA-76FC-4045-A6F7-70135CB5B717}"/>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B3BE04B5-590F-4440-AC6E-A873EBC898C8}"/>
              </a:ext>
            </a:extLst>
          </p:cNvPr>
          <p:cNvSpPr>
            <a:spLocks noGrp="1"/>
          </p:cNvSpPr>
          <p:nvPr>
            <p:ph idx="1"/>
          </p:nvPr>
        </p:nvSpPr>
        <p:spPr/>
        <p:txBody>
          <a:bodyPr/>
          <a:lstStyle/>
          <a:p>
            <a:r>
              <a:rPr lang="id-ID" b="1" dirty="0"/>
              <a:t>Parallel dan Meridian</a:t>
            </a:r>
            <a:endParaRPr lang="id-ID" dirty="0"/>
          </a:p>
          <a:p>
            <a:endParaRPr lang="id-ID" dirty="0"/>
          </a:p>
        </p:txBody>
      </p:sp>
    </p:spTree>
    <p:extLst>
      <p:ext uri="{BB962C8B-B14F-4D97-AF65-F5344CB8AC3E}">
        <p14:creationId xmlns:p14="http://schemas.microsoft.com/office/powerpoint/2010/main" val="309707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4E477D-B09D-4F1F-88D8-D212D428B0A9}"/>
              </a:ext>
            </a:extLst>
          </p:cNvPr>
          <p:cNvSpPr>
            <a:spLocks noGrp="1"/>
          </p:cNvSpPr>
          <p:nvPr>
            <p:ph type="title"/>
          </p:nvPr>
        </p:nvSpPr>
        <p:spPr/>
        <p:txBody>
          <a:bodyPr>
            <a:normAutofit fontScale="90000"/>
          </a:bodyPr>
          <a:lstStyle/>
          <a:p>
            <a:r>
              <a:rPr lang="id-ID" b="1" dirty="0"/>
              <a:t/>
            </a:r>
            <a:br>
              <a:rPr lang="id-ID" b="1" dirty="0"/>
            </a:br>
            <a:r>
              <a:rPr lang="id-ID" b="1" dirty="0"/>
              <a:t>                1. Parallel dan Meridian</a:t>
            </a:r>
            <a:r>
              <a:rPr lang="id-ID" dirty="0"/>
              <a:t/>
            </a:r>
            <a:br>
              <a:rPr lang="id-ID" dirty="0"/>
            </a:br>
            <a:endParaRPr lang="id-ID" dirty="0"/>
          </a:p>
        </p:txBody>
      </p:sp>
      <p:sp>
        <p:nvSpPr>
          <p:cNvPr id="3" name="Content Placeholder 2">
            <a:extLst>
              <a:ext uri="{FF2B5EF4-FFF2-40B4-BE49-F238E27FC236}">
                <a16:creationId xmlns:a16="http://schemas.microsoft.com/office/drawing/2014/main" xmlns="" id="{97413251-0E3B-4701-B917-4D2BC1EE8470}"/>
              </a:ext>
            </a:extLst>
          </p:cNvPr>
          <p:cNvSpPr>
            <a:spLocks noGrp="1"/>
          </p:cNvSpPr>
          <p:nvPr>
            <p:ph idx="1"/>
          </p:nvPr>
        </p:nvSpPr>
        <p:spPr/>
        <p:txBody>
          <a:bodyPr>
            <a:normAutofit/>
          </a:bodyPr>
          <a:lstStyle/>
          <a:p>
            <a:pPr marL="0" indent="0">
              <a:buNone/>
            </a:pPr>
            <a:r>
              <a:rPr lang="id-ID" sz="4000" dirty="0"/>
              <a:t>Paralel dan meridian sering juga disebut sebagai lintang dan bujur. Paralel dan meridian merupakan satu di antara metode penentuan lokasi yang sistematis dan tertua di dunia Pahamifren. Metode pembacaan peta ini didasarkan pada sistem koordinat geografis, yang kalau ditulis akan seperti ini:</a:t>
            </a:r>
          </a:p>
        </p:txBody>
      </p:sp>
    </p:spTree>
    <p:extLst>
      <p:ext uri="{BB962C8B-B14F-4D97-AF65-F5344CB8AC3E}">
        <p14:creationId xmlns:p14="http://schemas.microsoft.com/office/powerpoint/2010/main" val="3951373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6F5F11-543D-4CDB-90CE-28F096A0D592}"/>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063C84B2-9107-48DA-AA6B-7BA281CB081C}"/>
              </a:ext>
            </a:extLst>
          </p:cNvPr>
          <p:cNvPicPr>
            <a:picLocks noGrp="1" noChangeAspect="1"/>
          </p:cNvPicPr>
          <p:nvPr>
            <p:ph idx="1"/>
          </p:nvPr>
        </p:nvPicPr>
        <p:blipFill>
          <a:blip r:embed="rId2"/>
          <a:stretch>
            <a:fillRect/>
          </a:stretch>
        </p:blipFill>
        <p:spPr>
          <a:xfrm>
            <a:off x="838200" y="1690688"/>
            <a:ext cx="10515600" cy="5041416"/>
          </a:xfrm>
          <a:prstGeom prst="rect">
            <a:avLst/>
          </a:prstGeom>
        </p:spPr>
      </p:pic>
    </p:spTree>
    <p:extLst>
      <p:ext uri="{BB962C8B-B14F-4D97-AF65-F5344CB8AC3E}">
        <p14:creationId xmlns:p14="http://schemas.microsoft.com/office/powerpoint/2010/main" val="2071413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7527F3-7BB9-4D97-BCBD-4596DDDAE783}"/>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627E91B3-586F-421E-9914-B9C43ADD975D}"/>
              </a:ext>
            </a:extLst>
          </p:cNvPr>
          <p:cNvSpPr>
            <a:spLocks noGrp="1"/>
          </p:cNvSpPr>
          <p:nvPr>
            <p:ph idx="1"/>
          </p:nvPr>
        </p:nvSpPr>
        <p:spPr/>
        <p:txBody>
          <a:bodyPr>
            <a:normAutofit/>
          </a:bodyPr>
          <a:lstStyle/>
          <a:p>
            <a:pPr marL="0" indent="0">
              <a:buNone/>
            </a:pPr>
            <a:r>
              <a:rPr lang="id-ID" sz="3600" dirty="0"/>
              <a:t>Sistem koordinat geografis ini terbentuk dengan menggambar seperangkat lingkaran timur-barat di seluruh dunia, yang sejajar dengan khatulistiwa dan seperangkat lingkaran utara-selatan yang melintasi khatulistiwa dengan sudut-sudut yang tepat dan menyatu di Kutub. Dengan demikian akan terbentuk jaringan garis referensi untuk menemukan titik-titik lokasi di permukaan bumi.</a:t>
            </a:r>
          </a:p>
        </p:txBody>
      </p:sp>
    </p:spTree>
    <p:extLst>
      <p:ext uri="{BB962C8B-B14F-4D97-AF65-F5344CB8AC3E}">
        <p14:creationId xmlns:p14="http://schemas.microsoft.com/office/powerpoint/2010/main" val="2127832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742D69-8223-44E4-8D13-F8486B86AED9}"/>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27CB8103-D9AE-43F1-AF01-C30865CAE373}"/>
              </a:ext>
            </a:extLst>
          </p:cNvPr>
          <p:cNvSpPr>
            <a:spLocks noGrp="1"/>
          </p:cNvSpPr>
          <p:nvPr>
            <p:ph idx="1"/>
          </p:nvPr>
        </p:nvSpPr>
        <p:spPr/>
        <p:txBody>
          <a:bodyPr>
            <a:normAutofit lnSpcReduction="10000"/>
          </a:bodyPr>
          <a:lstStyle/>
          <a:p>
            <a:pPr marL="0" indent="0">
              <a:buNone/>
            </a:pPr>
            <a:r>
              <a:rPr lang="id-ID" sz="4000" dirty="0"/>
              <a:t>Parallel atau lintang adalah garis yang sejajar dengan garis khatulistiwa. Jadi arahnya timur-barat, lalu lintang ini akan melingkar semakin ke kutub, semakin kecil lingkarannya. Kalau meridian atau bujur adalah garis yang menghubungkan Kutub Utara dengan Kutub Selatan. Garis meridian ini juga membentuk lingkaran, tapi besar lingkarannya sama semua.</a:t>
            </a:r>
          </a:p>
        </p:txBody>
      </p:sp>
    </p:spTree>
    <p:extLst>
      <p:ext uri="{BB962C8B-B14F-4D97-AF65-F5344CB8AC3E}">
        <p14:creationId xmlns:p14="http://schemas.microsoft.com/office/powerpoint/2010/main" val="176425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40F06-FE5E-4A10-8AA1-6A92E8D22E71}"/>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E2F85BF8-52F0-4744-888A-0788B7AF2E5A}"/>
              </a:ext>
            </a:extLst>
          </p:cNvPr>
          <p:cNvPicPr>
            <a:picLocks noGrp="1" noChangeAspect="1"/>
          </p:cNvPicPr>
          <p:nvPr>
            <p:ph idx="1"/>
          </p:nvPr>
        </p:nvPicPr>
        <p:blipFill>
          <a:blip r:embed="rId2"/>
          <a:stretch>
            <a:fillRect/>
          </a:stretch>
        </p:blipFill>
        <p:spPr>
          <a:xfrm>
            <a:off x="838200" y="1690688"/>
            <a:ext cx="11353800" cy="5319712"/>
          </a:xfrm>
          <a:prstGeom prst="rect">
            <a:avLst/>
          </a:prstGeom>
        </p:spPr>
      </p:pic>
    </p:spTree>
    <p:extLst>
      <p:ext uri="{BB962C8B-B14F-4D97-AF65-F5344CB8AC3E}">
        <p14:creationId xmlns:p14="http://schemas.microsoft.com/office/powerpoint/2010/main" val="2218454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7ED86C-43DE-46E9-9493-ED3EE402E041}"/>
              </a:ext>
            </a:extLst>
          </p:cNvPr>
          <p:cNvSpPr>
            <a:spLocks noGrp="1"/>
          </p:cNvSpPr>
          <p:nvPr>
            <p:ph type="title"/>
          </p:nvPr>
        </p:nvSpPr>
        <p:spPr/>
        <p:txBody>
          <a:bodyPr>
            <a:normAutofit fontScale="90000"/>
          </a:bodyPr>
          <a:lstStyle/>
          <a:p>
            <a:r>
              <a:rPr lang="id-ID" b="1" dirty="0"/>
              <a:t>                   </a:t>
            </a:r>
            <a:br>
              <a:rPr lang="id-ID" b="1" dirty="0"/>
            </a:br>
            <a:r>
              <a:rPr lang="id-ID" b="1" dirty="0"/>
              <a:t>                 2. </a:t>
            </a:r>
            <a:r>
              <a:rPr lang="nl-NL" b="1" dirty="0"/>
              <a:t>Arah dan Jarak Dalam Kuadran</a:t>
            </a:r>
            <a:r>
              <a:rPr lang="nl-NL" dirty="0"/>
              <a:t/>
            </a:r>
            <a:br>
              <a:rPr lang="nl-NL" dirty="0"/>
            </a:br>
            <a:endParaRPr lang="id-ID" dirty="0"/>
          </a:p>
        </p:txBody>
      </p:sp>
      <p:sp>
        <p:nvSpPr>
          <p:cNvPr id="3" name="Content Placeholder 2">
            <a:extLst>
              <a:ext uri="{FF2B5EF4-FFF2-40B4-BE49-F238E27FC236}">
                <a16:creationId xmlns:a16="http://schemas.microsoft.com/office/drawing/2014/main" xmlns="" id="{388BE090-8FBF-489E-AB11-276E98A66FCE}"/>
              </a:ext>
            </a:extLst>
          </p:cNvPr>
          <p:cNvSpPr>
            <a:spLocks noGrp="1"/>
          </p:cNvSpPr>
          <p:nvPr>
            <p:ph idx="1"/>
          </p:nvPr>
        </p:nvSpPr>
        <p:spPr/>
        <p:txBody>
          <a:bodyPr>
            <a:normAutofit/>
          </a:bodyPr>
          <a:lstStyle/>
          <a:p>
            <a:pPr marL="0" indent="0">
              <a:buNone/>
            </a:pPr>
            <a:r>
              <a:rPr lang="id-ID" sz="4800" dirty="0"/>
              <a:t>Lokasi bisa ditentukan dengan mengacu pada arah dan jarak dari suatu tempat. Acuan arah dan jarak ini sering kamu temukan di kehidupan kamu sehari-hari Pahamifren. </a:t>
            </a:r>
          </a:p>
        </p:txBody>
      </p:sp>
    </p:spTree>
    <p:extLst>
      <p:ext uri="{BB962C8B-B14F-4D97-AF65-F5344CB8AC3E}">
        <p14:creationId xmlns:p14="http://schemas.microsoft.com/office/powerpoint/2010/main" val="561416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D2EA4-9887-4C18-9BC8-B84AE6458931}"/>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AEA5D6A8-A671-4A9A-9CA0-25828A1C6574}"/>
              </a:ext>
            </a:extLst>
          </p:cNvPr>
          <p:cNvSpPr>
            <a:spLocks noGrp="1"/>
          </p:cNvSpPr>
          <p:nvPr>
            <p:ph idx="1"/>
          </p:nvPr>
        </p:nvSpPr>
        <p:spPr/>
        <p:txBody>
          <a:bodyPr>
            <a:normAutofit lnSpcReduction="10000"/>
          </a:bodyPr>
          <a:lstStyle/>
          <a:p>
            <a:pPr marL="0" indent="0">
              <a:buNone/>
            </a:pPr>
            <a:r>
              <a:rPr lang="id-ID" sz="4000" dirty="0"/>
              <a:t>Saat kamu bertanya pada orang mengenai lokasi suatu tempat, biasanya orang yang kamu tanya itu akan memberitahu tempat yang kamu cari itu ada di sebelah mana, kamu harus mengambil jalan yang mana saja, patokan tempat tersebut dekat apa saja, dan jaraknya kurang lebih berapa meter atau kilometer dari tempat kamu dan orang tersebut berada. </a:t>
            </a:r>
          </a:p>
        </p:txBody>
      </p:sp>
    </p:spTree>
    <p:extLst>
      <p:ext uri="{BB962C8B-B14F-4D97-AF65-F5344CB8AC3E}">
        <p14:creationId xmlns:p14="http://schemas.microsoft.com/office/powerpoint/2010/main" val="2848403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6D9420-51D6-4CCD-90FB-E48289A2E522}"/>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7FA152A0-4AF1-40C5-820B-98DE7FC4C317}"/>
              </a:ext>
            </a:extLst>
          </p:cNvPr>
          <p:cNvSpPr>
            <a:spLocks noGrp="1"/>
          </p:cNvSpPr>
          <p:nvPr>
            <p:ph idx="1"/>
          </p:nvPr>
        </p:nvSpPr>
        <p:spPr/>
        <p:txBody>
          <a:bodyPr>
            <a:normAutofit/>
          </a:bodyPr>
          <a:lstStyle/>
          <a:p>
            <a:pPr marL="0" indent="0">
              <a:buNone/>
            </a:pPr>
            <a:r>
              <a:rPr lang="id-ID" sz="4800" dirty="0"/>
              <a:t>kalau dalam peta, arah dan jarak tersebut diterapkan dengan menentukan sudut azimuth dan back azimuth, juga letak suatu lokasi berdasarkan jarak lokasi tersebut terhadap lokasi awal. Apa itu azimuth?</a:t>
            </a:r>
          </a:p>
        </p:txBody>
      </p:sp>
    </p:spTree>
    <p:extLst>
      <p:ext uri="{BB962C8B-B14F-4D97-AF65-F5344CB8AC3E}">
        <p14:creationId xmlns:p14="http://schemas.microsoft.com/office/powerpoint/2010/main" val="3139976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E81855-5FA8-4F79-A4CB-B93B20624179}"/>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DB8359CA-AF7F-48D5-AEDE-684C207CE063}"/>
              </a:ext>
            </a:extLst>
          </p:cNvPr>
          <p:cNvPicPr>
            <a:picLocks noGrp="1" noChangeAspect="1"/>
          </p:cNvPicPr>
          <p:nvPr>
            <p:ph idx="1"/>
          </p:nvPr>
        </p:nvPicPr>
        <p:blipFill>
          <a:blip r:embed="rId2"/>
          <a:stretch>
            <a:fillRect/>
          </a:stretch>
        </p:blipFill>
        <p:spPr>
          <a:xfrm>
            <a:off x="838200" y="1417983"/>
            <a:ext cx="10515600" cy="5440017"/>
          </a:xfrm>
          <a:prstGeom prst="rect">
            <a:avLst/>
          </a:prstGeom>
        </p:spPr>
      </p:pic>
    </p:spTree>
    <p:extLst>
      <p:ext uri="{BB962C8B-B14F-4D97-AF65-F5344CB8AC3E}">
        <p14:creationId xmlns:p14="http://schemas.microsoft.com/office/powerpoint/2010/main" val="839541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63175-1E4B-434B-AA93-F9E7ADD5D916}"/>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BB4183AD-4FC7-4B97-8532-9F9CBB55F642}"/>
              </a:ext>
            </a:extLst>
          </p:cNvPr>
          <p:cNvSpPr>
            <a:spLocks noGrp="1"/>
          </p:cNvSpPr>
          <p:nvPr>
            <p:ph idx="1"/>
          </p:nvPr>
        </p:nvSpPr>
        <p:spPr/>
        <p:txBody>
          <a:bodyPr>
            <a:normAutofit lnSpcReduction="10000"/>
          </a:bodyPr>
          <a:lstStyle/>
          <a:p>
            <a:pPr marL="0" indent="0">
              <a:buNone/>
            </a:pPr>
            <a:r>
              <a:rPr lang="id-ID" sz="4000" dirty="0"/>
              <a:t>Azimuth juga sering disebut sebagai sudut kompas, yaitu besar sudut yang ada di antara satu titik dengan arah utara pengamat, yang dihitung searah jarum jam. Misalnya, jika kamu membidik sebuah objek menggunakan kompas, kamu akan mendapatkan sudut yang tercipta di antara objek dengan arah utara kamu. Nah, sudut itulah yang dinamakan azimuth.</a:t>
            </a:r>
          </a:p>
        </p:txBody>
      </p:sp>
    </p:spTree>
    <p:extLst>
      <p:ext uri="{BB962C8B-B14F-4D97-AF65-F5344CB8AC3E}">
        <p14:creationId xmlns:p14="http://schemas.microsoft.com/office/powerpoint/2010/main" val="1966550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2EE28B-5F3F-4998-8883-E9A3BEE2C5C6}"/>
              </a:ext>
            </a:extLst>
          </p:cNvPr>
          <p:cNvSpPr>
            <a:spLocks noGrp="1"/>
          </p:cNvSpPr>
          <p:nvPr>
            <p:ph type="title"/>
          </p:nvPr>
        </p:nvSpPr>
        <p:spPr/>
        <p:txBody>
          <a:bodyPr>
            <a:normAutofit fontScale="90000"/>
          </a:bodyPr>
          <a:lstStyle/>
          <a:p>
            <a:r>
              <a:rPr lang="id-ID" b="1" dirty="0"/>
              <a:t>    </a:t>
            </a:r>
            <a:br>
              <a:rPr lang="id-ID" b="1" dirty="0"/>
            </a:br>
            <a:r>
              <a:rPr lang="id-ID" b="1" dirty="0"/>
              <a:t>              3.</a:t>
            </a:r>
            <a:r>
              <a:rPr lang="nl-NL" b="1" dirty="0"/>
              <a:t>Jarak dan Jarak Dalam Koordinat Kartesius</a:t>
            </a:r>
            <a:r>
              <a:rPr lang="nl-NL" dirty="0"/>
              <a:t/>
            </a:r>
            <a:br>
              <a:rPr lang="nl-NL" dirty="0"/>
            </a:br>
            <a:endParaRPr lang="id-ID" dirty="0"/>
          </a:p>
        </p:txBody>
      </p:sp>
      <p:sp>
        <p:nvSpPr>
          <p:cNvPr id="3" name="Content Placeholder 2">
            <a:extLst>
              <a:ext uri="{FF2B5EF4-FFF2-40B4-BE49-F238E27FC236}">
                <a16:creationId xmlns:a16="http://schemas.microsoft.com/office/drawing/2014/main" xmlns="" id="{E4315533-B8D0-462A-8278-BDD469E49D93}"/>
              </a:ext>
            </a:extLst>
          </p:cNvPr>
          <p:cNvSpPr>
            <a:spLocks noGrp="1"/>
          </p:cNvSpPr>
          <p:nvPr>
            <p:ph idx="1"/>
          </p:nvPr>
        </p:nvSpPr>
        <p:spPr/>
        <p:txBody>
          <a:bodyPr>
            <a:normAutofit/>
          </a:bodyPr>
          <a:lstStyle/>
          <a:p>
            <a:pPr marL="0" indent="0">
              <a:buNone/>
            </a:pPr>
            <a:r>
              <a:rPr lang="id-ID" sz="4000" dirty="0"/>
              <a:t>Coordinat kartesius menggunakan sumbu horizontal x dan sumbu vertikal. Cara membaca peta yang satu ini digunakan pada jarak yang diambil dari sumbu x dan y. Misalnya nih, kamu mau mengetahui lokasi kota Bekasi kalau dilihat dari kota Bogor, maka kamu tinggal gambar koordinat kartesius mulai dari kota Bogor. </a:t>
            </a:r>
          </a:p>
        </p:txBody>
      </p:sp>
    </p:spTree>
    <p:extLst>
      <p:ext uri="{BB962C8B-B14F-4D97-AF65-F5344CB8AC3E}">
        <p14:creationId xmlns:p14="http://schemas.microsoft.com/office/powerpoint/2010/main" val="1766886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48BC9-35AB-4229-80B9-AF0451AC84D0}"/>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E75A29C9-0BB0-4438-978B-A243480F86E4}"/>
              </a:ext>
            </a:extLst>
          </p:cNvPr>
          <p:cNvSpPr>
            <a:spLocks noGrp="1"/>
          </p:cNvSpPr>
          <p:nvPr>
            <p:ph idx="1"/>
          </p:nvPr>
        </p:nvSpPr>
        <p:spPr/>
        <p:txBody>
          <a:bodyPr>
            <a:normAutofit/>
          </a:bodyPr>
          <a:lstStyle/>
          <a:p>
            <a:r>
              <a:rPr lang="id-ID" sz="4400" dirty="0"/>
              <a:t>Kamu harus mencari jarak dari sumbu x dan sumbu y. Dari situ akan ketahuan jarak dari x dan y itu berapa. Misalnya, kalau kita dapat x itu 3 cm dan dari y 7 cm, kita bisa menyajikan kalau lokasi kota Bekasi kalau dari Bogor itu adanya di titik (3,7).</a:t>
            </a:r>
          </a:p>
        </p:txBody>
      </p:sp>
    </p:spTree>
    <p:extLst>
      <p:ext uri="{BB962C8B-B14F-4D97-AF65-F5344CB8AC3E}">
        <p14:creationId xmlns:p14="http://schemas.microsoft.com/office/powerpoint/2010/main" val="4292591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B4D48-52C7-4186-99E6-47F42A18990C}"/>
              </a:ext>
            </a:extLst>
          </p:cNvPr>
          <p:cNvSpPr>
            <a:spLocks noGrp="1"/>
          </p:cNvSpPr>
          <p:nvPr>
            <p:ph type="title"/>
          </p:nvPr>
        </p:nvSpPr>
        <p:spPr/>
        <p:txBody>
          <a:bodyPr>
            <a:normAutofit fontScale="90000"/>
          </a:bodyPr>
          <a:lstStyle/>
          <a:p>
            <a:r>
              <a:rPr lang="id-ID" b="1" dirty="0"/>
              <a:t>                    </a:t>
            </a:r>
            <a:br>
              <a:rPr lang="id-ID" b="1" dirty="0"/>
            </a:br>
            <a:r>
              <a:rPr lang="id-ID" b="1" dirty="0"/>
              <a:t>                               4.Arah dan Arah</a:t>
            </a:r>
            <a:r>
              <a:rPr lang="id-ID" dirty="0"/>
              <a:t/>
            </a:r>
            <a:br>
              <a:rPr lang="id-ID" dirty="0"/>
            </a:br>
            <a:endParaRPr lang="id-ID" dirty="0"/>
          </a:p>
        </p:txBody>
      </p:sp>
      <p:sp>
        <p:nvSpPr>
          <p:cNvPr id="3" name="Content Placeholder 2">
            <a:extLst>
              <a:ext uri="{FF2B5EF4-FFF2-40B4-BE49-F238E27FC236}">
                <a16:creationId xmlns:a16="http://schemas.microsoft.com/office/drawing/2014/main" xmlns="" id="{8470224F-50D7-4EEF-BE34-2863C8F8B161}"/>
              </a:ext>
            </a:extLst>
          </p:cNvPr>
          <p:cNvSpPr>
            <a:spLocks noGrp="1"/>
          </p:cNvSpPr>
          <p:nvPr>
            <p:ph idx="1"/>
          </p:nvPr>
        </p:nvSpPr>
        <p:spPr/>
        <p:txBody>
          <a:bodyPr>
            <a:normAutofit fontScale="92500" lnSpcReduction="10000"/>
          </a:bodyPr>
          <a:lstStyle/>
          <a:p>
            <a:pPr marL="0" indent="0">
              <a:buNone/>
            </a:pPr>
            <a:r>
              <a:rPr lang="id-ID" sz="4000" dirty="0"/>
              <a:t>Dalam menentukan arah, ada dua cara yang bisa kamu gunakan, yaitu dengan menggunakan </a:t>
            </a:r>
            <a:r>
              <a:rPr lang="id-ID" sz="4000" i="1" dirty="0"/>
              <a:t>resection</a:t>
            </a:r>
            <a:r>
              <a:rPr lang="id-ID" sz="4000" dirty="0"/>
              <a:t> dan dengan menggunakan kompas. </a:t>
            </a:r>
            <a:r>
              <a:rPr lang="id-ID" sz="4000" i="1" dirty="0"/>
              <a:t>Resection</a:t>
            </a:r>
            <a:r>
              <a:rPr lang="id-ID" sz="4000" dirty="0"/>
              <a:t> kamu gunakan untuk menemukan lokasi pengamat peta dengan menentukan sudut </a:t>
            </a:r>
            <a:r>
              <a:rPr lang="id-ID" sz="4000" i="1" dirty="0"/>
              <a:t>bearing</a:t>
            </a:r>
            <a:r>
              <a:rPr lang="id-ID" sz="4000" dirty="0"/>
              <a:t> dari dua lokasi yang sudah diketahui dengan baik di peta. Semakin banyak lokasi pengamat peta yang sudah diketahui, maka semakin akurat lokasi tempat pengamat tersebut berada. </a:t>
            </a:r>
          </a:p>
        </p:txBody>
      </p:sp>
    </p:spTree>
    <p:extLst>
      <p:ext uri="{BB962C8B-B14F-4D97-AF65-F5344CB8AC3E}">
        <p14:creationId xmlns:p14="http://schemas.microsoft.com/office/powerpoint/2010/main" val="976532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B4B49-011B-4A61-9B73-300B4915FBBD}"/>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79966953-B50B-4F1D-B6C1-5903FF59B28E}"/>
              </a:ext>
            </a:extLst>
          </p:cNvPr>
          <p:cNvSpPr>
            <a:spLocks noGrp="1"/>
          </p:cNvSpPr>
          <p:nvPr>
            <p:ph idx="1"/>
          </p:nvPr>
        </p:nvSpPr>
        <p:spPr/>
        <p:txBody>
          <a:bodyPr>
            <a:normAutofit fontScale="92500"/>
          </a:bodyPr>
          <a:lstStyle/>
          <a:p>
            <a:pPr marL="0" indent="0">
              <a:buNone/>
            </a:pPr>
            <a:r>
              <a:rPr lang="id-ID" sz="4000" dirty="0"/>
              <a:t>Tentukan minimal dua lokasi yang sudah diketahui atau gampang dikenali, seperti gunung, bangunan, atau belokan sungai. Jadi, setelah kamu menentukan dua patokan tersebut, barulah kamu bisa menggunakan kompas. Gunakan kompas kamu untuk menghitung sudut azimuth (sudut bidikan dari kompas) lokasi-lokasi yang kamu jadikan patokan tadi dan arahkan kompas kamu ke patokan tersebut.</a:t>
            </a:r>
          </a:p>
        </p:txBody>
      </p:sp>
    </p:spTree>
    <p:extLst>
      <p:ext uri="{BB962C8B-B14F-4D97-AF65-F5344CB8AC3E}">
        <p14:creationId xmlns:p14="http://schemas.microsoft.com/office/powerpoint/2010/main" val="234466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E33B7-F56F-4914-8BFE-FF262D1D60D8}"/>
              </a:ext>
            </a:extLst>
          </p:cNvPr>
          <p:cNvSpPr>
            <a:spLocks noGrp="1"/>
          </p:cNvSpPr>
          <p:nvPr>
            <p:ph type="title"/>
          </p:nvPr>
        </p:nvSpPr>
        <p:spPr/>
        <p:txBody>
          <a:bodyPr>
            <a:normAutofit fontScale="90000"/>
          </a:bodyPr>
          <a:lstStyle/>
          <a:p>
            <a:r>
              <a:rPr lang="id-ID" b="1" dirty="0"/>
              <a:t>   </a:t>
            </a:r>
            <a:br>
              <a:rPr lang="id-ID" b="1" dirty="0"/>
            </a:br>
            <a:r>
              <a:rPr lang="id-ID" b="1" dirty="0"/>
              <a:t>           5.  Pengolahan Citra Penginderaan Jarak Jauh</a:t>
            </a:r>
            <a:r>
              <a:rPr lang="id-ID" dirty="0"/>
              <a:t/>
            </a:r>
            <a:br>
              <a:rPr lang="id-ID" dirty="0"/>
            </a:br>
            <a:endParaRPr lang="id-ID" dirty="0"/>
          </a:p>
        </p:txBody>
      </p:sp>
      <p:sp>
        <p:nvSpPr>
          <p:cNvPr id="3" name="Content Placeholder 2">
            <a:extLst>
              <a:ext uri="{FF2B5EF4-FFF2-40B4-BE49-F238E27FC236}">
                <a16:creationId xmlns:a16="http://schemas.microsoft.com/office/drawing/2014/main" xmlns="" id="{AA638523-012B-4AB1-B770-B66F7471ABAD}"/>
              </a:ext>
            </a:extLst>
          </p:cNvPr>
          <p:cNvSpPr>
            <a:spLocks noGrp="1"/>
          </p:cNvSpPr>
          <p:nvPr>
            <p:ph idx="1"/>
          </p:nvPr>
        </p:nvSpPr>
        <p:spPr/>
        <p:txBody>
          <a:bodyPr>
            <a:normAutofit/>
          </a:bodyPr>
          <a:lstStyle/>
          <a:p>
            <a:r>
              <a:rPr lang="id-ID" sz="4400" dirty="0"/>
              <a:t>Manfaat proses pemetaan sebagai komponen penginderaan jauh adalah, untuk mendapatkan informasi mengenai suatu objek daerah atau fenomena, melalui analisis data yang didapatkan melalui alat, tanpa kontak langsung dengan objek, daerah, atau fenomena yang dikaji. </a:t>
            </a:r>
          </a:p>
        </p:txBody>
      </p:sp>
    </p:spTree>
    <p:extLst>
      <p:ext uri="{BB962C8B-B14F-4D97-AF65-F5344CB8AC3E}">
        <p14:creationId xmlns:p14="http://schemas.microsoft.com/office/powerpoint/2010/main" val="290624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7E8D84-45AE-4E82-AC28-D07B37055D2B}"/>
              </a:ext>
            </a:extLst>
          </p:cNvPr>
          <p:cNvSpPr>
            <a:spLocks noGrp="1"/>
          </p:cNvSpPr>
          <p:nvPr>
            <p:ph type="title"/>
          </p:nvPr>
        </p:nvSpPr>
        <p:spPr/>
        <p:txBody>
          <a:bodyPr/>
          <a:lstStyle/>
          <a:p>
            <a:r>
              <a:rPr lang="id-ID" dirty="0"/>
              <a:t>      1. INTERPRETASI PETA DAN 								PENGINDRAAN JAUH</a:t>
            </a:r>
          </a:p>
        </p:txBody>
      </p:sp>
      <p:sp>
        <p:nvSpPr>
          <p:cNvPr id="3" name="Content Placeholder 2">
            <a:extLst>
              <a:ext uri="{FF2B5EF4-FFF2-40B4-BE49-F238E27FC236}">
                <a16:creationId xmlns:a16="http://schemas.microsoft.com/office/drawing/2014/main" xmlns="" id="{A66DA978-B236-4DA0-ADDD-A17FDB04C889}"/>
              </a:ext>
            </a:extLst>
          </p:cNvPr>
          <p:cNvSpPr>
            <a:spLocks noGrp="1"/>
          </p:cNvSpPr>
          <p:nvPr>
            <p:ph idx="1"/>
          </p:nvPr>
        </p:nvSpPr>
        <p:spPr/>
        <p:txBody>
          <a:bodyPr>
            <a:normAutofit/>
          </a:bodyPr>
          <a:lstStyle/>
          <a:p>
            <a:r>
              <a:rPr lang="id-ID" sz="6600" b="1" dirty="0"/>
              <a:t>Interpretasi peta</a:t>
            </a:r>
            <a:r>
              <a:rPr lang="id-ID" sz="6600" dirty="0"/>
              <a:t> adalah upaya memahami atau menafsirkan simbol-simbol dalam </a:t>
            </a:r>
            <a:r>
              <a:rPr lang="id-ID" sz="6600" b="1" dirty="0"/>
              <a:t>peta</a:t>
            </a:r>
            <a:r>
              <a:rPr lang="id-ID" sz="6600" dirty="0"/>
              <a:t>. </a:t>
            </a:r>
          </a:p>
        </p:txBody>
      </p:sp>
    </p:spTree>
    <p:extLst>
      <p:ext uri="{BB962C8B-B14F-4D97-AF65-F5344CB8AC3E}">
        <p14:creationId xmlns:p14="http://schemas.microsoft.com/office/powerpoint/2010/main" val="2474940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D6DA0-C100-4A22-B53C-7DF315F0A526}"/>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9DCC0559-BA3B-4112-AD8D-04E8F5BAAB85}"/>
              </a:ext>
            </a:extLst>
          </p:cNvPr>
          <p:cNvSpPr>
            <a:spLocks noGrp="1"/>
          </p:cNvSpPr>
          <p:nvPr>
            <p:ph idx="1"/>
          </p:nvPr>
        </p:nvSpPr>
        <p:spPr/>
        <p:txBody>
          <a:bodyPr>
            <a:normAutofit lnSpcReduction="10000"/>
          </a:bodyPr>
          <a:lstStyle/>
          <a:p>
            <a:pPr marL="0" indent="0">
              <a:buNone/>
            </a:pPr>
            <a:r>
              <a:rPr lang="id-ID" sz="4000" dirty="0"/>
              <a:t>untuk melakukan fungsinya, penginderaan jarak jauh ini membutuhkan energi Pahamifren. Energi yang dibutuhkan penginderaan jarak jauh ini berbentuk energi elektromagnetik yang didapat dari matahari, yang nantinya akan sampai ke objek yang ada di permukaan bumi, seperti bangunan, jalanan, sungai, rerumputan, atau hutan</a:t>
            </a:r>
          </a:p>
        </p:txBody>
      </p:sp>
    </p:spTree>
    <p:extLst>
      <p:ext uri="{BB962C8B-B14F-4D97-AF65-F5344CB8AC3E}">
        <p14:creationId xmlns:p14="http://schemas.microsoft.com/office/powerpoint/2010/main" val="203905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C6F8D-9A75-457F-90E7-90FBB8B45EE9}"/>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ED49E3E7-8E32-4C1E-A3E0-A97F5F92A070}"/>
              </a:ext>
            </a:extLst>
          </p:cNvPr>
          <p:cNvSpPr>
            <a:spLocks noGrp="1"/>
          </p:cNvSpPr>
          <p:nvPr>
            <p:ph idx="1"/>
          </p:nvPr>
        </p:nvSpPr>
        <p:spPr/>
        <p:txBody>
          <a:bodyPr>
            <a:normAutofit lnSpcReduction="10000"/>
          </a:bodyPr>
          <a:lstStyle/>
          <a:p>
            <a:r>
              <a:rPr lang="id-ID" sz="4000" dirty="0"/>
              <a:t>Dari objek tersebut, energinya akan memantul ke arah atmosfer dan pantulan tersebut akan ditangkap oleh sensor yang ada di satelit. Karena daya pantul atau reflektansi setiap objek berbeda, sensor pada satelit juga akan menangkapnya sebagai objek yang berbeda. Hasil tangkapan sensor satelit inilah yang disebut citra. </a:t>
            </a:r>
          </a:p>
        </p:txBody>
      </p:sp>
    </p:spTree>
    <p:extLst>
      <p:ext uri="{BB962C8B-B14F-4D97-AF65-F5344CB8AC3E}">
        <p14:creationId xmlns:p14="http://schemas.microsoft.com/office/powerpoint/2010/main" val="884537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DB0E5-C194-4B55-B6B3-D9E815507853}"/>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93BBA461-6B83-4AB8-A326-169C496BC1E8}"/>
              </a:ext>
            </a:extLst>
          </p:cNvPr>
          <p:cNvSpPr>
            <a:spLocks noGrp="1"/>
          </p:cNvSpPr>
          <p:nvPr>
            <p:ph idx="1"/>
          </p:nvPr>
        </p:nvSpPr>
        <p:spPr/>
        <p:txBody>
          <a:bodyPr>
            <a:normAutofit fontScale="92500"/>
          </a:bodyPr>
          <a:lstStyle/>
          <a:p>
            <a:pPr marL="0" indent="0">
              <a:buNone/>
            </a:pPr>
            <a:r>
              <a:rPr lang="id-ID" sz="4000" dirty="0"/>
              <a:t>Citra ini memperlihatkan objek-objek yang tertangkap di bumi. Misalnya nih, di peta ada objek berupa kotak-kotak. Tandanya objek kotak-kotak tersebut adalah bangunan-bangunan yang ada di suatu wilayah. Atau kalau ada garis yang melengkung-lengkung, itu bisa jadi jalan atau sungai. Ada juga bagian yang bentuknya petak-petak berwarna hijau, yang bisa jadi adalah persawahan.</a:t>
            </a:r>
          </a:p>
        </p:txBody>
      </p:sp>
    </p:spTree>
    <p:extLst>
      <p:ext uri="{BB962C8B-B14F-4D97-AF65-F5344CB8AC3E}">
        <p14:creationId xmlns:p14="http://schemas.microsoft.com/office/powerpoint/2010/main" val="2455309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13804E-1147-4D2C-9775-7657439299E8}"/>
              </a:ext>
            </a:extLst>
          </p:cNvPr>
          <p:cNvSpPr>
            <a:spLocks noGrp="1"/>
          </p:cNvSpPr>
          <p:nvPr>
            <p:ph type="title"/>
          </p:nvPr>
        </p:nvSpPr>
        <p:spPr/>
        <p:txBody>
          <a:bodyPr>
            <a:normAutofit fontScale="90000"/>
          </a:bodyPr>
          <a:lstStyle/>
          <a:p>
            <a:r>
              <a:rPr lang="id-ID" b="1" dirty="0"/>
              <a:t>                             </a:t>
            </a:r>
            <a:br>
              <a:rPr lang="id-ID" b="1" dirty="0"/>
            </a:br>
            <a:r>
              <a:rPr lang="id-ID" b="1" dirty="0"/>
              <a:t>                                           Citra</a:t>
            </a:r>
            <a:r>
              <a:rPr lang="id-ID" dirty="0"/>
              <a:t/>
            </a:r>
            <a:br>
              <a:rPr lang="id-ID" dirty="0"/>
            </a:br>
            <a:endParaRPr lang="id-ID" dirty="0"/>
          </a:p>
        </p:txBody>
      </p:sp>
      <p:sp>
        <p:nvSpPr>
          <p:cNvPr id="3" name="Content Placeholder 2">
            <a:extLst>
              <a:ext uri="{FF2B5EF4-FFF2-40B4-BE49-F238E27FC236}">
                <a16:creationId xmlns:a16="http://schemas.microsoft.com/office/drawing/2014/main" xmlns="" id="{E2A0507D-FB9F-43C6-9ED2-E17312149873}"/>
              </a:ext>
            </a:extLst>
          </p:cNvPr>
          <p:cNvSpPr>
            <a:spLocks noGrp="1"/>
          </p:cNvSpPr>
          <p:nvPr>
            <p:ph idx="1"/>
          </p:nvPr>
        </p:nvSpPr>
        <p:spPr/>
        <p:txBody>
          <a:bodyPr/>
          <a:lstStyle/>
          <a:p>
            <a:r>
              <a:rPr lang="id-ID" dirty="0"/>
              <a:t>Citra sendiri merupakan gambaran objek yang terlihat pada lensa kamera atau hasil cetakan. Jenis citra ada dua, yaitu citra foto dan citra nonfoto. Citra foto adalah citra yang dihasilkan oleh sensor kamera. </a:t>
            </a:r>
          </a:p>
        </p:txBody>
      </p:sp>
    </p:spTree>
    <p:extLst>
      <p:ext uri="{BB962C8B-B14F-4D97-AF65-F5344CB8AC3E}">
        <p14:creationId xmlns:p14="http://schemas.microsoft.com/office/powerpoint/2010/main" val="4102120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13804E-1147-4D2C-9775-7657439299E8}"/>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E2A0507D-FB9F-43C6-9ED2-E17312149873}"/>
              </a:ext>
            </a:extLst>
          </p:cNvPr>
          <p:cNvSpPr>
            <a:spLocks noGrp="1"/>
          </p:cNvSpPr>
          <p:nvPr>
            <p:ph idx="1"/>
          </p:nvPr>
        </p:nvSpPr>
        <p:spPr/>
        <p:txBody>
          <a:bodyPr/>
          <a:lstStyle/>
          <a:p>
            <a:endParaRPr lang="id-ID"/>
          </a:p>
        </p:txBody>
      </p:sp>
    </p:spTree>
    <p:extLst>
      <p:ext uri="{BB962C8B-B14F-4D97-AF65-F5344CB8AC3E}">
        <p14:creationId xmlns:p14="http://schemas.microsoft.com/office/powerpoint/2010/main" val="419358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B5008D-204B-413A-8BA1-FCD2A7604CCE}"/>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DBAB3C44-CA83-422E-9586-8A47FED4D7C9}"/>
              </a:ext>
            </a:extLst>
          </p:cNvPr>
          <p:cNvSpPr>
            <a:spLocks noGrp="1"/>
          </p:cNvSpPr>
          <p:nvPr>
            <p:ph idx="1"/>
          </p:nvPr>
        </p:nvSpPr>
        <p:spPr/>
        <p:txBody>
          <a:bodyPr>
            <a:normAutofit fontScale="92500"/>
          </a:bodyPr>
          <a:lstStyle/>
          <a:p>
            <a:pPr marL="0" indent="0">
              <a:buNone/>
            </a:pPr>
            <a:r>
              <a:rPr lang="id-ID" sz="5400" dirty="0"/>
              <a:t>Pola muka bumi terdiri atas 2 jenis yaitu :</a:t>
            </a:r>
          </a:p>
          <a:p>
            <a:pPr lvl="1"/>
            <a:r>
              <a:rPr lang="id-ID" sz="4800" dirty="0"/>
              <a:t>1. pola alamiah, seperti pegunungan dan pola aliran sungai</a:t>
            </a:r>
          </a:p>
          <a:p>
            <a:pPr lvl="1"/>
            <a:r>
              <a:rPr lang="id-ID" sz="4800" dirty="0"/>
              <a:t>Pola sosial budaya, seperti pola pemukiman pendudukdan pola jalan raya.</a:t>
            </a:r>
          </a:p>
          <a:p>
            <a:pPr marL="457200" lvl="1" indent="0">
              <a:buNone/>
            </a:pPr>
            <a:endParaRPr lang="id-ID" sz="4000" dirty="0"/>
          </a:p>
        </p:txBody>
      </p:sp>
    </p:spTree>
    <p:extLst>
      <p:ext uri="{BB962C8B-B14F-4D97-AF65-F5344CB8AC3E}">
        <p14:creationId xmlns:p14="http://schemas.microsoft.com/office/powerpoint/2010/main" val="3128132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144F30-0731-4C69-B024-D2217DC563A0}"/>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D1277856-93AA-41C7-B057-9E18285183DE}"/>
              </a:ext>
            </a:extLst>
          </p:cNvPr>
          <p:cNvSpPr>
            <a:spLocks noGrp="1"/>
          </p:cNvSpPr>
          <p:nvPr>
            <p:ph idx="1"/>
          </p:nvPr>
        </p:nvSpPr>
        <p:spPr/>
        <p:txBody>
          <a:bodyPr>
            <a:normAutofit fontScale="92500" lnSpcReduction="10000"/>
          </a:bodyPr>
          <a:lstStyle/>
          <a:p>
            <a:pPr marL="0" indent="0">
              <a:buNone/>
            </a:pPr>
            <a:r>
              <a:rPr lang="id-ID" sz="3600" dirty="0"/>
              <a:t>A. Pola aliran sungai</a:t>
            </a:r>
          </a:p>
          <a:p>
            <a:pPr marL="0" indent="0">
              <a:buNone/>
            </a:pPr>
            <a:r>
              <a:rPr lang="id-ID" sz="3600" dirty="0"/>
              <a:t>Pola aliran sungai pada peta dicirikan dengan simbol garisberwarna biru. Pola aliran sungai yang dapat di amati pada peta adalah ....</a:t>
            </a:r>
          </a:p>
          <a:p>
            <a:pPr marL="514350" indent="-514350">
              <a:buAutoNum type="arabicPeriod"/>
            </a:pPr>
            <a:r>
              <a:rPr lang="id-ID" sz="3600" dirty="0"/>
              <a:t>Pola aliran sungai memusat (Sentripetal )menandakan bahwa pola aliran sungai tersebut berada pada suatu</a:t>
            </a:r>
            <a:r>
              <a:rPr lang="id-ID" sz="3600" dirty="0">
                <a:solidFill>
                  <a:srgbClr val="FF0000"/>
                </a:solidFill>
              </a:rPr>
              <a:t> cekungan atau danau</a:t>
            </a:r>
          </a:p>
          <a:p>
            <a:pPr marL="0" indent="0">
              <a:buNone/>
            </a:pPr>
            <a:r>
              <a:rPr lang="id-ID" sz="3600" dirty="0"/>
              <a:t>     Pola aliran memusat biasanya dijumpai di daerah aliran     	tengah dengan kemiringan lerengnya yang </a:t>
            </a:r>
            <a:r>
              <a:rPr lang="id-ID" sz="3600" dirty="0">
                <a:solidFill>
                  <a:srgbClr val="FF0000"/>
                </a:solidFill>
              </a:rPr>
              <a:t>landai.</a:t>
            </a:r>
          </a:p>
        </p:txBody>
      </p:sp>
    </p:spTree>
    <p:extLst>
      <p:ext uri="{BB962C8B-B14F-4D97-AF65-F5344CB8AC3E}">
        <p14:creationId xmlns:p14="http://schemas.microsoft.com/office/powerpoint/2010/main" val="114750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C05F92-4FC8-4C80-AB64-AA28645AC747}"/>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6B42B314-38F0-4725-9D8B-2317F0F25879}"/>
              </a:ext>
            </a:extLst>
          </p:cNvPr>
          <p:cNvSpPr>
            <a:spLocks noGrp="1"/>
          </p:cNvSpPr>
          <p:nvPr>
            <p:ph idx="1"/>
          </p:nvPr>
        </p:nvSpPr>
        <p:spPr/>
        <p:txBody>
          <a:bodyPr>
            <a:normAutofit/>
          </a:bodyPr>
          <a:lstStyle/>
          <a:p>
            <a:pPr marL="0" indent="0">
              <a:buNone/>
            </a:pPr>
            <a:r>
              <a:rPr lang="id-ID" sz="6000" dirty="0"/>
              <a:t>2. Pola aliran sungai menyebar ( sentripugal ) yaitu pola aliran sungai yang menyebar dari satu titik, seperti sungai yang berhulu dari puncak gunung.</a:t>
            </a:r>
          </a:p>
        </p:txBody>
      </p:sp>
    </p:spTree>
    <p:extLst>
      <p:ext uri="{BB962C8B-B14F-4D97-AF65-F5344CB8AC3E}">
        <p14:creationId xmlns:p14="http://schemas.microsoft.com/office/powerpoint/2010/main" val="1325026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F01D68-39D2-40AE-ACFA-1132A0EFD82C}"/>
              </a:ext>
            </a:extLst>
          </p:cNvPr>
          <p:cNvSpPr>
            <a:spLocks noGrp="1"/>
          </p:cNvSpPr>
          <p:nvPr>
            <p:ph type="title"/>
          </p:nvPr>
        </p:nvSpPr>
        <p:spPr/>
        <p:txBody>
          <a:bodyPr/>
          <a:lstStyle/>
          <a:p>
            <a:r>
              <a:rPr lang="id-ID" dirty="0"/>
              <a:t>2. Pola pemukiman penduduk</a:t>
            </a:r>
          </a:p>
        </p:txBody>
      </p:sp>
      <p:sp>
        <p:nvSpPr>
          <p:cNvPr id="3" name="Content Placeholder 2">
            <a:extLst>
              <a:ext uri="{FF2B5EF4-FFF2-40B4-BE49-F238E27FC236}">
                <a16:creationId xmlns:a16="http://schemas.microsoft.com/office/drawing/2014/main" xmlns="" id="{51A7CF2B-8793-480A-9A65-A4711E842663}"/>
              </a:ext>
            </a:extLst>
          </p:cNvPr>
          <p:cNvSpPr>
            <a:spLocks noGrp="1"/>
          </p:cNvSpPr>
          <p:nvPr>
            <p:ph idx="1"/>
          </p:nvPr>
        </p:nvSpPr>
        <p:spPr/>
        <p:txBody>
          <a:bodyPr>
            <a:normAutofit fontScale="92500" lnSpcReduction="20000"/>
          </a:bodyPr>
          <a:lstStyle/>
          <a:p>
            <a:pPr marL="0" indent="0">
              <a:buNone/>
            </a:pPr>
            <a:r>
              <a:rPr lang="id-ID" sz="3900" dirty="0"/>
              <a:t>B. Pola pemukiman</a:t>
            </a:r>
          </a:p>
          <a:p>
            <a:pPr marL="0" indent="0">
              <a:buNone/>
            </a:pPr>
            <a:r>
              <a:rPr lang="id-ID" sz="3900" dirty="0"/>
              <a:t>Pola pemukiman penduduk pada peta dicirikan dengan menggunakan simbol luasan dan warna.pola pemukiman penduduk yng dapat diamati pada peta adalah.............</a:t>
            </a:r>
          </a:p>
          <a:p>
            <a:pPr marL="0" indent="0">
              <a:buNone/>
            </a:pPr>
            <a:r>
              <a:rPr lang="id-ID" sz="3900" dirty="0"/>
              <a:t>1. Pola pemukiman memanjang, misalnya pemukman penduduk memanjang mengikuti jalan, sungai, dan mengikuti garis pantai.Tujuan dari pola pemukiman ini yaitu untuk mendekati pada sumber daya air dan mempermudah transportasi</a:t>
            </a:r>
            <a:r>
              <a:rPr lang="id-ID" dirty="0"/>
              <a:t>.</a:t>
            </a:r>
          </a:p>
        </p:txBody>
      </p:sp>
    </p:spTree>
    <p:extLst>
      <p:ext uri="{BB962C8B-B14F-4D97-AF65-F5344CB8AC3E}">
        <p14:creationId xmlns:p14="http://schemas.microsoft.com/office/powerpoint/2010/main" val="359606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673CF1-FC24-4CB4-92E4-EE9611496D29}"/>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9EC1295F-AE5B-40E0-86E1-69104EB7AB0F}"/>
              </a:ext>
            </a:extLst>
          </p:cNvPr>
          <p:cNvSpPr>
            <a:spLocks noGrp="1"/>
          </p:cNvSpPr>
          <p:nvPr>
            <p:ph idx="1"/>
          </p:nvPr>
        </p:nvSpPr>
        <p:spPr/>
        <p:txBody>
          <a:bodyPr>
            <a:normAutofit/>
          </a:bodyPr>
          <a:lstStyle/>
          <a:p>
            <a:pPr marL="0" indent="0">
              <a:buNone/>
            </a:pPr>
            <a:r>
              <a:rPr lang="id-ID" sz="4800" dirty="0"/>
              <a:t>2. Pola pemukiman berkelompok,menandakan bahwaa pola pemukiman tersebut berada disekitar fasilitas fasilitas tertentu seperti pertanian dn perkebunan.</a:t>
            </a:r>
          </a:p>
        </p:txBody>
      </p:sp>
    </p:spTree>
    <p:extLst>
      <p:ext uri="{BB962C8B-B14F-4D97-AF65-F5344CB8AC3E}">
        <p14:creationId xmlns:p14="http://schemas.microsoft.com/office/powerpoint/2010/main" val="2622390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FEACB-20C5-47C1-864D-7D4CC822B422}"/>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E09438ED-CA37-4A9E-A8EE-4F5F71813081}"/>
              </a:ext>
            </a:extLst>
          </p:cNvPr>
          <p:cNvSpPr>
            <a:spLocks noGrp="1"/>
          </p:cNvSpPr>
          <p:nvPr>
            <p:ph idx="1"/>
          </p:nvPr>
        </p:nvSpPr>
        <p:spPr/>
        <p:txBody>
          <a:bodyPr>
            <a:normAutofit/>
          </a:bodyPr>
          <a:lstStyle/>
          <a:p>
            <a:pPr marL="0" indent="0">
              <a:buNone/>
            </a:pPr>
            <a:r>
              <a:rPr lang="id-ID" sz="4400" dirty="0"/>
              <a:t>3. Pola pemukiman terpencar pencar. Pola pemukiman penduduk seperti ini bertujuan untuk mencari tempat yang dekat dengan air, tanah yang subur,, iklim yang cocokdan dawerah yang aman.</a:t>
            </a:r>
          </a:p>
        </p:txBody>
      </p:sp>
    </p:spTree>
    <p:extLst>
      <p:ext uri="{BB962C8B-B14F-4D97-AF65-F5344CB8AC3E}">
        <p14:creationId xmlns:p14="http://schemas.microsoft.com/office/powerpoint/2010/main" val="2242462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1197</Words>
  <Application>Microsoft Office PowerPoint</Application>
  <PresentationFormat>Custom</PresentationFormat>
  <Paragraphs>53</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PEMANFAATAN PETA, PENGINDERAAN JAUH DAN SIG</vt:lpstr>
      <vt:lpstr>PowerPoint Presentation</vt:lpstr>
      <vt:lpstr>      1. INTERPRETASI PETA DAN         PENGINDRAAN JAUH</vt:lpstr>
      <vt:lpstr>PowerPoint Presentation</vt:lpstr>
      <vt:lpstr>PowerPoint Presentation</vt:lpstr>
      <vt:lpstr>PowerPoint Presentation</vt:lpstr>
      <vt:lpstr>2. Pola pemukiman penduduk</vt:lpstr>
      <vt:lpstr>PowerPoint Presentation</vt:lpstr>
      <vt:lpstr>PowerPoint Presentation</vt:lpstr>
      <vt:lpstr>                        c. Pola jalan raya</vt:lpstr>
      <vt:lpstr>PowerPoint Presentation</vt:lpstr>
      <vt:lpstr> 2. Fungsi Peta Sebagai Komponen Penginderaan    Jauh </vt:lpstr>
      <vt:lpstr>PowerPoint Presentation</vt:lpstr>
      <vt:lpstr>                        Cara Membaca Peta </vt:lpstr>
      <vt:lpstr>PowerPoint Presentation</vt:lpstr>
      <vt:lpstr>                 1. Parallel dan Meridian </vt:lpstr>
      <vt:lpstr>PowerPoint Presentation</vt:lpstr>
      <vt:lpstr>PowerPoint Presentation</vt:lpstr>
      <vt:lpstr>PowerPoint Presentation</vt:lpstr>
      <vt:lpstr>                                     2. Arah dan Jarak Dalam Kuadran </vt:lpstr>
      <vt:lpstr>PowerPoint Presentation</vt:lpstr>
      <vt:lpstr>PowerPoint Presentation</vt:lpstr>
      <vt:lpstr>PowerPoint Presentation</vt:lpstr>
      <vt:lpstr>PowerPoint Presentation</vt:lpstr>
      <vt:lpstr>                   3.Jarak dan Jarak Dalam Koordinat Kartesius </vt:lpstr>
      <vt:lpstr>PowerPoint Presentation</vt:lpstr>
      <vt:lpstr>                                                    4.Arah dan Arah </vt:lpstr>
      <vt:lpstr>PowerPoint Presentation</vt:lpstr>
      <vt:lpstr>               5.  Pengolahan Citra Penginderaan Jarak Jauh </vt:lpstr>
      <vt:lpstr>PowerPoint Presentation</vt:lpstr>
      <vt:lpstr>PowerPoint Presentation</vt:lpstr>
      <vt:lpstr>PowerPoint Presentation</vt:lpstr>
      <vt:lpstr>                                                                         Citra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PEMANFAATAN PETA, PENGINDERAAN JAUH DAN SIG</dc:title>
  <dc:creator>ACER</dc:creator>
  <cp:lastModifiedBy>acer</cp:lastModifiedBy>
  <cp:revision>16</cp:revision>
  <dcterms:created xsi:type="dcterms:W3CDTF">2021-09-05T08:18:01Z</dcterms:created>
  <dcterms:modified xsi:type="dcterms:W3CDTF">2022-05-17T10:02:56Z</dcterms:modified>
</cp:coreProperties>
</file>