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67" autoAdjust="0"/>
    <p:restoredTop sz="97949" autoAdjust="0"/>
  </p:normalViewPr>
  <p:slideViewPr>
    <p:cSldViewPr>
      <p:cViewPr>
        <p:scale>
          <a:sx n="73" d="100"/>
          <a:sy n="73" d="100"/>
        </p:scale>
        <p:origin x="-16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8E77-7B4B-4C7F-8254-C15D8EB7A833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9E03-F01B-401D-841C-EB91B5108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8E77-7B4B-4C7F-8254-C15D8EB7A833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9E03-F01B-401D-841C-EB91B5108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8E77-7B4B-4C7F-8254-C15D8EB7A833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9E03-F01B-401D-841C-EB91B5108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8E77-7B4B-4C7F-8254-C15D8EB7A833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9E03-F01B-401D-841C-EB91B5108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8E77-7B4B-4C7F-8254-C15D8EB7A833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9E03-F01B-401D-841C-EB91B5108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8E77-7B4B-4C7F-8254-C15D8EB7A833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9E03-F01B-401D-841C-EB91B5108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8E77-7B4B-4C7F-8254-C15D8EB7A833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9E03-F01B-401D-841C-EB91B5108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8E77-7B4B-4C7F-8254-C15D8EB7A833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9E03-F01B-401D-841C-EB91B5108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8E77-7B4B-4C7F-8254-C15D8EB7A833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9E03-F01B-401D-841C-EB91B5108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8E77-7B4B-4C7F-8254-C15D8EB7A833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9E03-F01B-401D-841C-EB91B5108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8E77-7B4B-4C7F-8254-C15D8EB7A833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9E03-F01B-401D-841C-EB91B5108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38E77-7B4B-4C7F-8254-C15D8EB7A833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39E03-F01B-401D-841C-EB91B51080B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33739" y="71414"/>
            <a:ext cx="8963877" cy="6557986"/>
            <a:chOff x="133739" y="71414"/>
            <a:chExt cx="8963877" cy="6557986"/>
          </a:xfrm>
        </p:grpSpPr>
        <p:sp>
          <p:nvSpPr>
            <p:cNvPr id="8" name="Rectangle 7"/>
            <p:cNvSpPr/>
            <p:nvPr userDrawn="1"/>
          </p:nvSpPr>
          <p:spPr>
            <a:xfrm>
              <a:off x="133739" y="247650"/>
              <a:ext cx="8839200" cy="6381750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8686800" y="71414"/>
              <a:ext cx="410816" cy="304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79910"/>
            <a:ext cx="8229600" cy="888850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/>
          <a:p>
            <a:pPr marL="541338" marR="0" lvl="0" indent="-541338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44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Pe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luruhan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64315" y="1643050"/>
            <a:ext cx="8215370" cy="785818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Peristiwa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pemancaran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sinar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radioaktif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oleh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zat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radioaktif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disebut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1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peluruhan</a:t>
            </a:r>
            <a:r>
              <a:rPr kumimoji="0" lang="en-US" sz="20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034" y="2428868"/>
            <a:ext cx="40671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  <a:defRPr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Radioaktif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0034" y="3000372"/>
            <a:ext cx="80010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Laju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peluruhan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radioaktif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radioaktif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lambang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ditentukan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banyaknya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meluruh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per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sekon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meluruh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tetapan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peluruhan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4357694"/>
            <a:ext cx="271812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4365124"/>
            <a:ext cx="1785950" cy="88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37843" y="5600719"/>
            <a:ext cx="2105529" cy="685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3372" y="5643578"/>
            <a:ext cx="247285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38" y="255486"/>
            <a:ext cx="813690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580964"/>
            <a:ext cx="2664296" cy="574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20" y="3112287"/>
            <a:ext cx="4164111" cy="3389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537046"/>
            <a:ext cx="4176464" cy="53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7" y="3068959"/>
            <a:ext cx="3888432" cy="347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102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7920880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830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1656184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2160240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42" y="3861048"/>
            <a:ext cx="2238617" cy="61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44" y="4471789"/>
            <a:ext cx="2544155" cy="21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58628"/>
            <a:ext cx="4752528" cy="578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5" y="835576"/>
            <a:ext cx="5184576" cy="5689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593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64096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80" y="1772816"/>
            <a:ext cx="3195216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52936"/>
            <a:ext cx="6264696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04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49694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367240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64904"/>
            <a:ext cx="7704856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091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49694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7704856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434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7776864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2232248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573016"/>
            <a:ext cx="5400600" cy="2766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9975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78497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633670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37112"/>
            <a:ext cx="8496944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2490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280920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76972"/>
            <a:ext cx="8568952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3807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454" y="1228831"/>
            <a:ext cx="8533010" cy="277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952" y="4572008"/>
            <a:ext cx="7930700" cy="1214446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64315" y="3214686"/>
            <a:ext cx="8215370" cy="1071570"/>
          </a:xfrm>
          <a:prstGeom prst="rect">
            <a:avLst/>
          </a:prstGeom>
        </p:spPr>
        <p:txBody>
          <a:bodyPr/>
          <a:lstStyle/>
          <a:p>
            <a:pPr marR="0" lvl="0" indent="-84138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>
                <a:tab pos="0" algn="l"/>
              </a:tabLst>
              <a:defRPr/>
            </a:pP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curie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didefinisikan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banyaknya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peluruhan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gram radium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sekon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191268"/>
            <a:ext cx="40473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  <a:defRPr/>
            </a:pP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Satuan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Radiasi</a:t>
            </a:r>
            <a:endParaRPr lang="en-US" sz="2800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7951" y="2071678"/>
            <a:ext cx="4092875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214818"/>
            <a:ext cx="8032419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8596" y="357166"/>
            <a:ext cx="735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spcBef>
                <a:spcPct val="20000"/>
              </a:spcBef>
              <a:defRPr/>
            </a:pP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Dimaksud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Paro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28596" y="1142984"/>
            <a:ext cx="8215370" cy="4882365"/>
            <a:chOff x="428596" y="857232"/>
            <a:chExt cx="8215370" cy="4882365"/>
          </a:xfrm>
        </p:grpSpPr>
        <p:sp>
          <p:nvSpPr>
            <p:cNvPr id="2" name="Content Placeholder 2"/>
            <p:cNvSpPr txBox="1">
              <a:spLocks/>
            </p:cNvSpPr>
            <p:nvPr/>
          </p:nvSpPr>
          <p:spPr>
            <a:xfrm>
              <a:off x="428596" y="857232"/>
              <a:ext cx="8215370" cy="4214842"/>
            </a:xfrm>
            <a:prstGeom prst="rect">
              <a:avLst/>
            </a:prstGeom>
          </p:spPr>
          <p:txBody>
            <a:bodyPr/>
            <a:lstStyle/>
            <a:p>
              <a:pPr marR="0" lvl="0" algn="l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tabLst>
                  <a:tab pos="0" algn="l"/>
                </a:tabLst>
                <a:defRPr/>
              </a:pPr>
              <a:r>
                <a:rPr lang="en-US" sz="2200" b="1" i="1" dirty="0" err="1" smtClean="0">
                  <a:latin typeface="Arial" pitchFamily="34" charset="0"/>
                  <a:cs typeface="Arial" pitchFamily="34" charset="0"/>
                </a:rPr>
                <a:t>Waktu</a:t>
              </a:r>
              <a:r>
                <a:rPr lang="en-US" sz="2200" b="1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i="1" dirty="0" err="1" smtClean="0">
                  <a:latin typeface="Arial" pitchFamily="34" charset="0"/>
                  <a:cs typeface="Arial" pitchFamily="34" charset="0"/>
                </a:rPr>
                <a:t>paro</a:t>
              </a:r>
              <a:r>
                <a:rPr lang="en-US" sz="2200" b="1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i="1" dirty="0" err="1" smtClean="0">
                  <a:latin typeface="Arial" pitchFamily="34" charset="0"/>
                  <a:cs typeface="Arial" pitchFamily="34" charset="0"/>
                </a:rPr>
                <a:t>suatu</a:t>
              </a:r>
              <a:r>
                <a:rPr lang="en-US" sz="22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i="1" dirty="0" err="1" smtClean="0">
                  <a:latin typeface="Arial" pitchFamily="34" charset="0"/>
                  <a:cs typeface="Arial" pitchFamily="34" charset="0"/>
                </a:rPr>
                <a:t>isotop</a:t>
              </a:r>
              <a:r>
                <a:rPr lang="en-US" sz="22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i="1" dirty="0" err="1" smtClean="0">
                  <a:latin typeface="Arial" pitchFamily="34" charset="0"/>
                  <a:cs typeface="Arial" pitchFamily="34" charset="0"/>
                </a:rPr>
                <a:t>radioaktif</a:t>
              </a:r>
              <a:r>
                <a:rPr lang="en-US" sz="22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i="1" dirty="0" err="1" smtClean="0">
                  <a:latin typeface="Arial" pitchFamily="34" charset="0"/>
                  <a:cs typeface="Arial" pitchFamily="34" charset="0"/>
                </a:rPr>
                <a:t>adalah</a:t>
              </a:r>
              <a:r>
                <a:rPr lang="en-US" sz="22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i="1" dirty="0" err="1" smtClean="0">
                  <a:latin typeface="Arial" pitchFamily="34" charset="0"/>
                  <a:cs typeface="Arial" pitchFamily="34" charset="0"/>
                </a:rPr>
                <a:t>selang</a:t>
              </a:r>
              <a:r>
                <a:rPr lang="en-US" sz="22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i="1" dirty="0" err="1" smtClean="0">
                  <a:latin typeface="Arial" pitchFamily="34" charset="0"/>
                  <a:cs typeface="Arial" pitchFamily="34" charset="0"/>
                </a:rPr>
                <a:t>waktu</a:t>
              </a:r>
              <a:r>
                <a:rPr lang="en-US" sz="2200" i="1" dirty="0" smtClean="0">
                  <a:latin typeface="Arial" pitchFamily="34" charset="0"/>
                  <a:cs typeface="Arial" pitchFamily="34" charset="0"/>
                </a:rPr>
                <a:t> yang </a:t>
              </a:r>
              <a:r>
                <a:rPr lang="en-US" sz="2200" i="1" dirty="0" err="1" smtClean="0">
                  <a:latin typeface="Arial" pitchFamily="34" charset="0"/>
                  <a:cs typeface="Arial" pitchFamily="34" charset="0"/>
                </a:rPr>
                <a:t>dibutuhkan</a:t>
              </a:r>
              <a:r>
                <a:rPr lang="en-US" sz="2200" i="1" dirty="0" smtClean="0">
                  <a:latin typeface="Arial" pitchFamily="34" charset="0"/>
                  <a:cs typeface="Arial" pitchFamily="34" charset="0"/>
                </a:rPr>
                <a:t> agar </a:t>
              </a:r>
              <a:r>
                <a:rPr lang="en-US" sz="2200" i="1" dirty="0" err="1" smtClean="0">
                  <a:latin typeface="Arial" pitchFamily="34" charset="0"/>
                  <a:cs typeface="Arial" pitchFamily="34" charset="0"/>
                </a:rPr>
                <a:t>aktivitas</a:t>
              </a:r>
              <a:r>
                <a:rPr lang="en-US" sz="22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i="1" dirty="0" err="1" smtClean="0">
                  <a:latin typeface="Arial" pitchFamily="34" charset="0"/>
                  <a:cs typeface="Arial" pitchFamily="34" charset="0"/>
                </a:rPr>
                <a:t>radiasi</a:t>
              </a:r>
              <a:r>
                <a:rPr lang="en-US" sz="22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i="1" dirty="0" err="1" smtClean="0">
                  <a:latin typeface="Arial" pitchFamily="34" charset="0"/>
                  <a:cs typeface="Arial" pitchFamily="34" charset="0"/>
                </a:rPr>
                <a:t>berkurang</a:t>
              </a:r>
              <a:r>
                <a:rPr lang="en-US" sz="22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i="1" dirty="0" err="1" smtClean="0">
                  <a:latin typeface="Arial" pitchFamily="34" charset="0"/>
                  <a:cs typeface="Arial" pitchFamily="34" charset="0"/>
                </a:rPr>
                <a:t>setengah</a:t>
              </a:r>
              <a:r>
                <a:rPr lang="en-US" sz="22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i="1" dirty="0" err="1" smtClean="0">
                  <a:latin typeface="Arial" pitchFamily="34" charset="0"/>
                  <a:cs typeface="Arial" pitchFamily="34" charset="0"/>
                </a:rPr>
                <a:t>dari</a:t>
              </a:r>
              <a:r>
                <a:rPr lang="en-US" sz="22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i="1" dirty="0" err="1" smtClean="0">
                  <a:latin typeface="Arial" pitchFamily="34" charset="0"/>
                  <a:cs typeface="Arial" pitchFamily="34" charset="0"/>
                </a:rPr>
                <a:t>aktivitas</a:t>
              </a:r>
              <a:r>
                <a:rPr lang="en-US" sz="22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i="1" dirty="0" err="1" smtClean="0">
                  <a:latin typeface="Arial" pitchFamily="34" charset="0"/>
                  <a:cs typeface="Arial" pitchFamily="34" charset="0"/>
                </a:rPr>
                <a:t>semula</a:t>
              </a:r>
              <a:r>
                <a:rPr lang="en-US" sz="2200" dirty="0" smtClean="0">
                  <a:latin typeface="Arial" pitchFamily="34" charset="0"/>
                  <a:cs typeface="Arial" pitchFamily="34" charset="0"/>
                </a:rPr>
                <a:t>.</a:t>
              </a:r>
            </a:p>
            <a:p>
              <a:pPr marR="0" lvl="0" algn="l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tabLst>
                  <a:tab pos="0" algn="l"/>
                </a:tabLst>
                <a:defRPr/>
              </a:pPr>
              <a:endParaRPr kumimoji="0" lang="en-US" sz="2200" b="0" i="1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  <a:p>
              <a:pPr marR="0" lvl="0" algn="l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tabLst>
                  <a:tab pos="0" algn="l"/>
                </a:tabLst>
                <a:defRPr/>
              </a:pPr>
              <a:r>
                <a:rPr lang="en-US" sz="2200" b="1" i="1" dirty="0" err="1" smtClean="0">
                  <a:latin typeface="Arial" pitchFamily="34" charset="0"/>
                  <a:cs typeface="Arial" pitchFamily="34" charset="0"/>
                </a:rPr>
                <a:t>Waktu</a:t>
              </a:r>
              <a:r>
                <a:rPr lang="en-US" sz="2200" b="1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i="1" dirty="0" err="1" smtClean="0">
                  <a:latin typeface="Arial" pitchFamily="34" charset="0"/>
                  <a:cs typeface="Arial" pitchFamily="34" charset="0"/>
                </a:rPr>
                <a:t>paro</a:t>
              </a:r>
              <a:endParaRPr lang="en-US" sz="2200" b="1" i="1" dirty="0" smtClean="0">
                <a:latin typeface="Arial" pitchFamily="34" charset="0"/>
                <a:cs typeface="Arial" pitchFamily="34" charset="0"/>
              </a:endParaRPr>
            </a:p>
            <a:p>
              <a:pPr marR="0" lvl="0" algn="l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tabLst>
                  <a:tab pos="0" algn="l"/>
                </a:tabLst>
                <a:defRPr/>
              </a:pPr>
              <a:endParaRPr kumimoji="0" lang="id-ID" sz="2200" b="1" i="1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  <a:p>
              <a:pPr marR="0" lvl="0" algn="l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tabLst>
                  <a:tab pos="0" algn="l"/>
                </a:tabLst>
                <a:defRPr/>
              </a:pPr>
              <a:endParaRPr kumimoji="0" lang="en-US" sz="2200" b="1" i="1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  <a:p>
              <a:pPr marR="0" lvl="0" algn="l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tabLst>
                  <a:tab pos="0" algn="l"/>
                </a:tabLst>
                <a:defRPr/>
              </a:pPr>
              <a:r>
                <a:rPr kumimoji="0" lang="en-US" sz="2200" b="1" i="1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Jumlah</a:t>
              </a:r>
              <a:r>
                <a:rPr kumimoji="0" lang="en-US" sz="2200" b="1" i="1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atom </a:t>
              </a:r>
              <a:r>
                <a:rPr kumimoji="0" lang="en-US" sz="2200" b="1" i="1" strike="noStrike" kern="1200" cap="none" spc="0" normalizeH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belum</a:t>
              </a:r>
              <a:r>
                <a:rPr kumimoji="0" lang="en-US" sz="2200" b="1" i="1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sz="2200" b="1" i="1" strike="noStrike" kern="1200" cap="none" spc="0" normalizeH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meluruh</a:t>
              </a:r>
              <a:endParaRPr kumimoji="0" lang="en-US" sz="2200" b="1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  <a:p>
              <a:pPr marR="0" lvl="0" algn="l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tabLst>
                  <a:tab pos="0" algn="l"/>
                </a:tabLst>
                <a:defRPr/>
              </a:pPr>
              <a:endParaRPr lang="en-US" sz="2200" baseline="0" dirty="0" smtClean="0">
                <a:latin typeface="Arial" pitchFamily="34" charset="0"/>
                <a:cs typeface="Arial" pitchFamily="34" charset="0"/>
              </a:endParaRPr>
            </a:p>
            <a:p>
              <a:pPr marR="0" lvl="0" algn="l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tabLst>
                  <a:tab pos="0" algn="l"/>
                </a:tabLst>
                <a:defRPr/>
              </a:pPr>
              <a:r>
                <a:rPr lang="en-US" sz="2200" baseline="0" dirty="0" err="1" smtClean="0">
                  <a:latin typeface="Arial" pitchFamily="34" charset="0"/>
                  <a:cs typeface="Arial" pitchFamily="34" charset="0"/>
                </a:rPr>
                <a:t>dengan</a:t>
              </a:r>
              <a:endParaRPr kumimoji="0" lang="en-US" sz="2200" b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91384" y="2357430"/>
              <a:ext cx="2894996" cy="857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43438" y="3786190"/>
              <a:ext cx="1857388" cy="787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85918" y="4714884"/>
              <a:ext cx="1643074" cy="1024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7158" y="558209"/>
            <a:ext cx="33265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  <a:defRPr/>
            </a:pPr>
            <a:r>
              <a:rPr lang="en-US" sz="32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Deret</a:t>
            </a: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Radioaktif</a:t>
            </a:r>
            <a:endParaRPr lang="en-US" sz="32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57158" y="1714488"/>
            <a:ext cx="8215370" cy="5000660"/>
            <a:chOff x="357158" y="1000108"/>
            <a:chExt cx="8215370" cy="5000660"/>
          </a:xfrm>
        </p:grpSpPr>
        <p:sp>
          <p:nvSpPr>
            <p:cNvPr id="2" name="Content Placeholder 2"/>
            <p:cNvSpPr txBox="1">
              <a:spLocks/>
            </p:cNvSpPr>
            <p:nvPr/>
          </p:nvSpPr>
          <p:spPr>
            <a:xfrm>
              <a:off x="357158" y="1000108"/>
              <a:ext cx="8215370" cy="5000660"/>
            </a:xfrm>
            <a:prstGeom prst="rect">
              <a:avLst/>
            </a:prstGeom>
          </p:spPr>
          <p:txBody>
            <a:bodyPr/>
            <a:lstStyle/>
            <a:p>
              <a:pPr marR="0" lvl="0" algn="l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2400" baseline="0" dirty="0" err="1" smtClean="0">
                  <a:latin typeface="Arial" pitchFamily="34" charset="0"/>
                  <a:cs typeface="Arial" pitchFamily="34" charset="0"/>
                </a:rPr>
                <a:t>Proses</a:t>
              </a:r>
              <a:r>
                <a:rPr lang="en-US" sz="2400" baseline="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baseline="0" dirty="0" err="1" smtClean="0">
                  <a:latin typeface="Arial" pitchFamily="34" charset="0"/>
                  <a:cs typeface="Arial" pitchFamily="34" charset="0"/>
                </a:rPr>
                <a:t>peluruhan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dikatakan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peluruhan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radioaktif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berantai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yang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mengikuti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tahapan-tahapan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tertentu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yang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mengikuti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suatu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b="1" i="1" dirty="0" err="1" smtClean="0">
                  <a:latin typeface="Arial" pitchFamily="34" charset="0"/>
                  <a:cs typeface="Arial" pitchFamily="34" charset="0"/>
                </a:rPr>
                <a:t>deret</a:t>
              </a:r>
              <a:r>
                <a:rPr lang="en-US" sz="2400" b="1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b="1" i="1" dirty="0" err="1" smtClean="0">
                  <a:latin typeface="Arial" pitchFamily="34" charset="0"/>
                  <a:cs typeface="Arial" pitchFamily="34" charset="0"/>
                </a:rPr>
                <a:t>radioaktif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.</a:t>
              </a:r>
            </a:p>
            <a:p>
              <a:pPr marR="0" lvl="0" algn="l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sz="2400" b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Deret</a:t>
              </a:r>
              <a:r>
                <a:rPr kumimoji="0" lang="en-US" sz="2400" b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sz="2400" b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radioaktif</a:t>
              </a:r>
              <a:r>
                <a:rPr kumimoji="0" lang="en-US" sz="2400" b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4</a:t>
              </a:r>
              <a:r>
                <a:rPr kumimoji="0" lang="en-US" sz="2400" b="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n</a:t>
              </a:r>
              <a:r>
                <a:rPr kumimoji="0" lang="en-US" sz="2400" b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+ 2 </a:t>
              </a:r>
              <a:r>
                <a:rPr kumimoji="0" lang="en-US" sz="2400" b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diberi</a:t>
              </a:r>
              <a:r>
                <a:rPr kumimoji="0" lang="en-US" sz="2400" b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sz="2400" b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nama</a:t>
              </a:r>
              <a:r>
                <a:rPr kumimoji="0" lang="en-US" sz="2400" b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sz="2400" b="0" i="1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deret</a:t>
              </a:r>
              <a:r>
                <a:rPr kumimoji="0" lang="en-US" sz="2400" b="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uranium </a:t>
              </a:r>
              <a:r>
                <a:rPr kumimoji="0" lang="en-US" sz="2400" b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karena</a:t>
              </a:r>
              <a:r>
                <a:rPr kumimoji="0" lang="en-US" sz="2400" b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sz="2400" b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inti</a:t>
              </a:r>
              <a:r>
                <a:rPr kumimoji="0" lang="en-US" sz="2400" b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sz="2400" b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induknya</a:t>
              </a:r>
              <a:r>
                <a:rPr kumimoji="0" lang="en-US" sz="2400" b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sz="2400" b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adalah</a:t>
              </a:r>
              <a:endPara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  <a:p>
              <a:pPr marR="0" lvl="0" algn="l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Deret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radioaktif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4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+ 3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diberi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nama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deret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aktinium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karena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inti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induknya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adalah</a:t>
              </a:r>
              <a:endParaRPr lang="en-US" sz="2400" dirty="0" smtClean="0">
                <a:latin typeface="Arial" pitchFamily="34" charset="0"/>
                <a:cs typeface="Arial" pitchFamily="34" charset="0"/>
              </a:endParaRPr>
            </a:p>
            <a:p>
              <a:pPr marR="0" lvl="0" algn="l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sz="2400" b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Deret</a:t>
              </a:r>
              <a:r>
                <a:rPr kumimoji="0" lang="en-US" sz="2400" b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thorium </a:t>
              </a:r>
              <a:r>
                <a:rPr kumimoji="0" lang="en-US" sz="2400" b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karena</a:t>
              </a:r>
              <a:r>
                <a:rPr kumimoji="0" lang="en-US" sz="2400" b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sz="2400" b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inti</a:t>
              </a:r>
              <a:r>
                <a:rPr kumimoji="0" lang="en-US" sz="2400" b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sz="2400" b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induknya</a:t>
              </a:r>
              <a:endPara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  <a:p>
              <a:pPr marR="0" lvl="0" algn="l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Deret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radioaktif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4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+ 1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diberi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nama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deret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neptunium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karena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inti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induknya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adalah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86116" y="2643182"/>
              <a:ext cx="571504" cy="435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43266" y="3571876"/>
              <a:ext cx="642942" cy="433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86380" y="4071942"/>
              <a:ext cx="714380" cy="398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286116" y="4955175"/>
              <a:ext cx="714380" cy="402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568952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456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712968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232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8856983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414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892479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276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163</Words>
  <Application>Microsoft Office PowerPoint</Application>
  <PresentationFormat>On-screen Show (4:3)</PresentationFormat>
  <Paragraphs>21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10  Fisika Inti</dc:title>
  <dc:creator>Heru</dc:creator>
  <cp:lastModifiedBy>ASUS</cp:lastModifiedBy>
  <cp:revision>108</cp:revision>
  <dcterms:created xsi:type="dcterms:W3CDTF">2001-01-01T00:43:38Z</dcterms:created>
  <dcterms:modified xsi:type="dcterms:W3CDTF">2020-10-26T14:40:18Z</dcterms:modified>
</cp:coreProperties>
</file>