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DF57E4-54C8-4F52-9732-A2DF7B3B6C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10C7F2-69AE-454A-B007-BC35FEF7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s.tokopedia.com/j/jaminan/" TargetMode="External"/><Relationship Id="rId2" Type="http://schemas.openxmlformats.org/officeDocument/2006/relationships/hyperlink" Target="https://sarjanaekonomi.co.id/lembaga-keuangan-bukan-ba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arjanaekonomi.co.id/pengertian-loyalitas-kerj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18E8B-C632-44EF-B536-D65C66C7C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4" t="36452" r="26524" b="37494"/>
          <a:stretch/>
        </p:blipFill>
        <p:spPr>
          <a:xfrm>
            <a:off x="1014413" y="1122363"/>
            <a:ext cx="10244137" cy="50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9D59-7852-41DB-A594-EE68AB72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4" y="973669"/>
            <a:ext cx="9023350" cy="706964"/>
          </a:xfrm>
        </p:spPr>
        <p:txBody>
          <a:bodyPr/>
          <a:lstStyle/>
          <a:p>
            <a:r>
              <a:rPr lang="en-US" b="1" dirty="0" err="1"/>
              <a:t>Kekurangan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r>
              <a:rPr lang="en-US" b="1" dirty="0"/>
              <a:t> </a:t>
            </a:r>
            <a:r>
              <a:rPr lang="en-US" b="1" dirty="0" err="1"/>
              <a:t>Konvensional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9854-204D-434D-865F-B45DF590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0275"/>
            <a:ext cx="10417921" cy="3819525"/>
          </a:xfrm>
        </p:spPr>
        <p:txBody>
          <a:bodyPr/>
          <a:lstStyle/>
          <a:p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Tarif </a:t>
            </a:r>
            <a:r>
              <a:rPr lang="en-US" sz="2400" b="1" dirty="0" err="1"/>
              <a:t>jasa</a:t>
            </a:r>
            <a:r>
              <a:rPr lang="en-US" sz="2400" b="1" dirty="0"/>
              <a:t> </a:t>
            </a:r>
            <a:r>
              <a:rPr lang="en-US" sz="2400" b="1" dirty="0" err="1"/>
              <a:t>simpan</a:t>
            </a:r>
            <a:r>
              <a:rPr lang="en-US" sz="2400" b="1" dirty="0"/>
              <a:t> </a:t>
            </a:r>
            <a:r>
              <a:rPr lang="en-US" sz="2400" b="1" dirty="0" err="1"/>
              <a:t>relatif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Biaya</a:t>
            </a:r>
            <a:r>
              <a:rPr lang="en-US" sz="2400" b="1" dirty="0"/>
              <a:t> </a:t>
            </a:r>
            <a:r>
              <a:rPr lang="en-US" sz="2400" b="1" dirty="0" err="1"/>
              <a:t>administrasi</a:t>
            </a:r>
            <a:r>
              <a:rPr lang="en-US" sz="2400" b="1" dirty="0"/>
              <a:t> yang </a:t>
            </a:r>
            <a:r>
              <a:rPr lang="en-US" sz="2400" b="1" dirty="0" err="1"/>
              <a:t>jauh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dibanding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syariah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Sisa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beberapa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pelelangan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diambil</a:t>
            </a:r>
            <a:r>
              <a:rPr lang="en-US" sz="2400" b="1" dirty="0"/>
              <a:t> oleh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konvensional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pencatatan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manual.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8976-FFCC-45EB-86B6-B41547C7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Pegadaian</a:t>
            </a:r>
            <a:r>
              <a:rPr lang="en-US" b="1" dirty="0"/>
              <a:t> Syariah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67DD-6236-41FE-9A30-E1255CAE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75084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 err="1"/>
              <a:t>Pegadaian</a:t>
            </a:r>
            <a:r>
              <a:rPr lang="en-US" sz="2200" b="1" dirty="0"/>
              <a:t> Syariah </a:t>
            </a:r>
            <a:r>
              <a:rPr lang="en-US" sz="2200" b="1" dirty="0" err="1"/>
              <a:t>ialah</a:t>
            </a:r>
            <a:r>
              <a:rPr lang="en-US" sz="2200" b="1" dirty="0"/>
              <a:t> salah </a:t>
            </a:r>
            <a:r>
              <a:rPr lang="en-US" sz="2200" b="1" dirty="0" err="1"/>
              <a:t>satu</a:t>
            </a:r>
            <a:r>
              <a:rPr lang="en-US" sz="2200" b="1" dirty="0"/>
              <a:t> </a:t>
            </a:r>
            <a:r>
              <a:rPr lang="en-US" sz="2200" b="1" dirty="0" err="1"/>
              <a:t>lembaga</a:t>
            </a:r>
            <a:r>
              <a:rPr lang="en-US" sz="2200" b="1" dirty="0"/>
              <a:t> </a:t>
            </a:r>
            <a:r>
              <a:rPr lang="en-US" sz="2200" b="1" dirty="0" err="1"/>
              <a:t>keuangan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juga </a:t>
            </a:r>
            <a:r>
              <a:rPr lang="en-US" sz="2200" b="1" dirty="0" err="1"/>
              <a:t>devisi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form </a:t>
            </a:r>
            <a:r>
              <a:rPr lang="en-US" sz="2200" b="1" dirty="0" err="1"/>
              <a:t>pegadaian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memberikan</a:t>
            </a:r>
            <a:r>
              <a:rPr lang="en-US" sz="2200" b="1" dirty="0"/>
              <a:t> </a:t>
            </a:r>
            <a:r>
              <a:rPr lang="en-US" sz="2200" b="1" dirty="0" err="1"/>
              <a:t>sebuah</a:t>
            </a:r>
            <a:r>
              <a:rPr lang="en-US" sz="2200" b="1" dirty="0"/>
              <a:t> </a:t>
            </a:r>
            <a:r>
              <a:rPr lang="en-US" sz="2200" b="1" dirty="0" err="1"/>
              <a:t>pinjaman</a:t>
            </a:r>
            <a:r>
              <a:rPr lang="en-US" sz="2200" b="1" dirty="0"/>
              <a:t> </a:t>
            </a:r>
            <a:r>
              <a:rPr lang="en-US" sz="2200" b="1" dirty="0" err="1"/>
              <a:t>kepada</a:t>
            </a:r>
            <a:r>
              <a:rPr lang="en-US" sz="2200" b="1" dirty="0"/>
              <a:t> </a:t>
            </a:r>
            <a:r>
              <a:rPr lang="en-US" sz="2200" b="1" dirty="0" err="1"/>
              <a:t>nasabah</a:t>
            </a:r>
            <a:r>
              <a:rPr lang="en-US" sz="2200" b="1" dirty="0"/>
              <a:t> </a:t>
            </a:r>
            <a:r>
              <a:rPr lang="en-US" sz="2200" b="1" dirty="0" err="1"/>
              <a:t>sesuai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prinsip-prinsip</a:t>
            </a:r>
            <a:r>
              <a:rPr lang="en-US" sz="2200" b="1" dirty="0"/>
              <a:t> </a:t>
            </a:r>
            <a:r>
              <a:rPr lang="en-US" sz="2200" b="1" dirty="0" err="1"/>
              <a:t>syariah</a:t>
            </a:r>
            <a:r>
              <a:rPr lang="en-US" sz="2200" b="1" dirty="0"/>
              <a:t> Islam.</a:t>
            </a:r>
          </a:p>
          <a:p>
            <a:r>
              <a:rPr lang="en-US" sz="2200" b="1" dirty="0" err="1"/>
              <a:t>Prinsip</a:t>
            </a:r>
            <a:r>
              <a:rPr lang="en-US" sz="2200" b="1" dirty="0"/>
              <a:t> Syariah</a:t>
            </a:r>
          </a:p>
          <a:p>
            <a:r>
              <a:rPr lang="en-US" sz="2200" b="1" dirty="0" err="1"/>
              <a:t>Mudharabah</a:t>
            </a:r>
            <a:r>
              <a:rPr lang="en-US" sz="2200" b="1" dirty="0"/>
              <a:t> </a:t>
            </a:r>
            <a:r>
              <a:rPr lang="en-US" sz="2200" b="1" dirty="0" err="1"/>
              <a:t>yakni</a:t>
            </a:r>
            <a:r>
              <a:rPr lang="en-US" sz="2200" b="1" dirty="0"/>
              <a:t> </a:t>
            </a:r>
            <a:r>
              <a:rPr lang="en-US" sz="2200" b="1" dirty="0" err="1"/>
              <a:t>suatu</a:t>
            </a:r>
            <a:r>
              <a:rPr lang="en-US" sz="2200" b="1" dirty="0"/>
              <a:t> </a:t>
            </a:r>
            <a:r>
              <a:rPr lang="en-US" sz="2200" b="1" dirty="0" err="1"/>
              <a:t>pembiayaan</a:t>
            </a:r>
            <a:r>
              <a:rPr lang="en-US" sz="2200" b="1" dirty="0"/>
              <a:t> yang </a:t>
            </a:r>
            <a:r>
              <a:rPr lang="en-US" sz="2200" b="1" dirty="0" err="1"/>
              <a:t>berdasarkan</a:t>
            </a:r>
            <a:r>
              <a:rPr lang="en-US" sz="2200" b="1" dirty="0"/>
              <a:t> </a:t>
            </a:r>
            <a:r>
              <a:rPr lang="en-US" sz="2200" b="1" dirty="0" err="1"/>
              <a:t>prinsip</a:t>
            </a:r>
            <a:r>
              <a:rPr lang="en-US" sz="2200" b="1" dirty="0"/>
              <a:t> </a:t>
            </a:r>
            <a:r>
              <a:rPr lang="en-US" sz="2200" b="1" dirty="0" err="1"/>
              <a:t>penyertaan</a:t>
            </a:r>
            <a:r>
              <a:rPr lang="en-US" sz="2200" b="1" dirty="0"/>
              <a:t> modal.</a:t>
            </a:r>
          </a:p>
          <a:p>
            <a:r>
              <a:rPr lang="en-US" sz="2200" b="1" dirty="0" err="1"/>
              <a:t>Musharakah</a:t>
            </a:r>
            <a:r>
              <a:rPr lang="en-US" sz="2200" b="1" dirty="0"/>
              <a:t> </a:t>
            </a:r>
            <a:r>
              <a:rPr lang="en-US" sz="2200" b="1" dirty="0" err="1"/>
              <a:t>ialah</a:t>
            </a:r>
            <a:r>
              <a:rPr lang="en-US" sz="2200" b="1" dirty="0"/>
              <a:t> salah </a:t>
            </a:r>
            <a:r>
              <a:rPr lang="en-US" sz="2200" b="1" dirty="0" err="1"/>
              <a:t>satu</a:t>
            </a:r>
            <a:r>
              <a:rPr lang="en-US" sz="2200" b="1" dirty="0"/>
              <a:t> </a:t>
            </a:r>
            <a:r>
              <a:rPr lang="en-US" sz="2200" b="1" dirty="0" err="1"/>
              <a:t>prinsip</a:t>
            </a:r>
            <a:r>
              <a:rPr lang="en-US" sz="2200" b="1" dirty="0"/>
              <a:t> </a:t>
            </a:r>
            <a:r>
              <a:rPr lang="en-US" sz="2200" b="1" dirty="0" err="1"/>
              <a:t>jual</a:t>
            </a:r>
            <a:r>
              <a:rPr lang="en-US" sz="2200" b="1" dirty="0"/>
              <a:t> </a:t>
            </a:r>
            <a:r>
              <a:rPr lang="en-US" sz="2200" b="1" dirty="0" err="1"/>
              <a:t>neli</a:t>
            </a:r>
            <a:r>
              <a:rPr lang="en-US" sz="2200" b="1" dirty="0"/>
              <a:t> </a:t>
            </a:r>
            <a:r>
              <a:rPr lang="en-US" sz="2200" b="1" dirty="0" err="1"/>
              <a:t>barang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memperoleh</a:t>
            </a:r>
            <a:r>
              <a:rPr lang="en-US" sz="2200" b="1" dirty="0"/>
              <a:t> </a:t>
            </a:r>
            <a:r>
              <a:rPr lang="en-US" sz="2200" b="1" dirty="0" err="1"/>
              <a:t>keuntungan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Ijarah </a:t>
            </a:r>
            <a:r>
              <a:rPr lang="en-US" sz="2200" b="1" dirty="0" err="1"/>
              <a:t>ialah</a:t>
            </a:r>
            <a:r>
              <a:rPr lang="en-US" sz="2200" b="1" dirty="0"/>
              <a:t> </a:t>
            </a:r>
            <a:r>
              <a:rPr lang="en-US" sz="2200" b="1" dirty="0" err="1"/>
              <a:t>sebuah</a:t>
            </a:r>
            <a:r>
              <a:rPr lang="en-US" sz="2200" b="1" dirty="0"/>
              <a:t> </a:t>
            </a:r>
            <a:r>
              <a:rPr lang="en-US" sz="2200" b="1" dirty="0" err="1"/>
              <a:t>pembiayaan</a:t>
            </a:r>
            <a:r>
              <a:rPr lang="en-US" sz="2200" b="1" dirty="0"/>
              <a:t> </a:t>
            </a:r>
            <a:r>
              <a:rPr lang="en-US" sz="2200" b="1" dirty="0" err="1"/>
              <a:t>barang</a:t>
            </a:r>
            <a:r>
              <a:rPr lang="en-US" sz="2200" b="1" dirty="0"/>
              <a:t> modal </a:t>
            </a:r>
            <a:r>
              <a:rPr lang="en-US" sz="2200" b="1" dirty="0" err="1"/>
              <a:t>berdasarkan</a:t>
            </a:r>
            <a:r>
              <a:rPr lang="en-US" sz="2200" b="1" dirty="0"/>
              <a:t> </a:t>
            </a:r>
            <a:r>
              <a:rPr lang="en-US" sz="2200" b="1" dirty="0" err="1"/>
              <a:t>prinsip</a:t>
            </a:r>
            <a:r>
              <a:rPr lang="en-US" sz="2200" b="1" dirty="0"/>
              <a:t> </a:t>
            </a:r>
            <a:r>
              <a:rPr lang="en-US" sz="2200" b="1" dirty="0" err="1"/>
              <a:t>sewa</a:t>
            </a:r>
            <a:r>
              <a:rPr lang="en-US" sz="2200" b="1" dirty="0"/>
              <a:t> </a:t>
            </a:r>
            <a:r>
              <a:rPr lang="en-US" sz="2200" b="1" dirty="0" err="1"/>
              <a:t>murni</a:t>
            </a:r>
            <a:r>
              <a:rPr lang="en-US" sz="2200" b="1" dirty="0"/>
              <a:t> </a:t>
            </a:r>
            <a:r>
              <a:rPr lang="en-US" sz="2200" b="1" dirty="0" err="1"/>
              <a:t>tanpa</a:t>
            </a:r>
            <a:r>
              <a:rPr lang="en-US" sz="2200" b="1" dirty="0"/>
              <a:t> </a:t>
            </a:r>
            <a:r>
              <a:rPr lang="en-US" sz="2200" b="1" dirty="0" err="1"/>
              <a:t>pilihan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Ijarah </a:t>
            </a:r>
            <a:r>
              <a:rPr lang="en-US" sz="2200" b="1" dirty="0" err="1"/>
              <a:t>Waiqtinu</a:t>
            </a:r>
            <a:r>
              <a:rPr lang="en-US" sz="2200" b="1" dirty="0"/>
              <a:t> </a:t>
            </a:r>
            <a:r>
              <a:rPr lang="en-US" sz="2200" b="1" dirty="0" err="1"/>
              <a:t>yakni</a:t>
            </a:r>
            <a:r>
              <a:rPr lang="en-US" sz="2200" b="1" dirty="0"/>
              <a:t> </a:t>
            </a:r>
            <a:r>
              <a:rPr lang="en-US" sz="2200" b="1" dirty="0" err="1"/>
              <a:t>beberapa</a:t>
            </a:r>
            <a:r>
              <a:rPr lang="en-US" sz="2200" b="1" dirty="0"/>
              <a:t> </a:t>
            </a:r>
            <a:r>
              <a:rPr lang="en-US" sz="2200" b="1" dirty="0" err="1"/>
              <a:t>pilihan</a:t>
            </a:r>
            <a:r>
              <a:rPr lang="en-US" sz="2200" b="1" dirty="0"/>
              <a:t> </a:t>
            </a:r>
            <a:r>
              <a:rPr lang="en-US" sz="2200" b="1" dirty="0" err="1"/>
              <a:t>pemindahan</a:t>
            </a:r>
            <a:r>
              <a:rPr lang="en-US" sz="2200" b="1" dirty="0"/>
              <a:t> </a:t>
            </a:r>
            <a:r>
              <a:rPr lang="en-US" sz="2200" b="1" dirty="0" err="1"/>
              <a:t>kepemilikan</a:t>
            </a:r>
            <a:r>
              <a:rPr lang="en-US" sz="2200" b="1" dirty="0"/>
              <a:t> </a:t>
            </a:r>
            <a:r>
              <a:rPr lang="en-US" sz="2200" b="1" dirty="0" err="1"/>
              <a:t>atas</a:t>
            </a:r>
            <a:r>
              <a:rPr lang="en-US" sz="2200" b="1" dirty="0"/>
              <a:t> </a:t>
            </a:r>
            <a:r>
              <a:rPr lang="en-US" sz="2200" b="1" dirty="0" err="1"/>
              <a:t>barang</a:t>
            </a:r>
            <a:r>
              <a:rPr lang="en-US" sz="2200" b="1" dirty="0"/>
              <a:t> yang </a:t>
            </a:r>
            <a:r>
              <a:rPr lang="en-US" sz="2200" b="1" dirty="0" err="1"/>
              <a:t>disewa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para </a:t>
            </a:r>
            <a:r>
              <a:rPr lang="en-US" sz="2200" b="1" dirty="0" err="1"/>
              <a:t>pihak</a:t>
            </a:r>
            <a:r>
              <a:rPr lang="en-US" sz="2200" b="1" dirty="0"/>
              <a:t> bank oleh </a:t>
            </a:r>
            <a:r>
              <a:rPr lang="en-US" sz="2200" b="1" dirty="0" err="1"/>
              <a:t>pihak</a:t>
            </a:r>
            <a:r>
              <a:rPr lang="en-US" sz="2200" b="1" dirty="0"/>
              <a:t> lain.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256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BC91-1F7C-4FCB-B211-11A64E2E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825659" cy="706964"/>
          </a:xfrm>
        </p:spPr>
        <p:txBody>
          <a:bodyPr/>
          <a:lstStyle/>
          <a:p>
            <a:r>
              <a:rPr lang="en-US" b="1" dirty="0" err="1"/>
              <a:t>Ciri</a:t>
            </a:r>
            <a:r>
              <a:rPr lang="en-US" b="1" dirty="0"/>
              <a:t> – </a:t>
            </a:r>
            <a:r>
              <a:rPr lang="en-US" b="1" dirty="0" err="1"/>
              <a:t>Ciri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AFB5-697D-45D9-B57F-2AF9268A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17896" cy="3416300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Nasabah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memperoleh</a:t>
            </a:r>
            <a:r>
              <a:rPr lang="en-US" sz="2000" b="1" dirty="0"/>
              <a:t> </a:t>
            </a:r>
            <a:r>
              <a:rPr lang="en-US" sz="2000" b="1" dirty="0" err="1"/>
              <a:t>sejumlah</a:t>
            </a:r>
            <a:r>
              <a:rPr lang="en-US" sz="2000" b="1" dirty="0"/>
              <a:t> dana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menggadaikan</a:t>
            </a:r>
            <a:r>
              <a:rPr lang="en-US" sz="2000" b="1" dirty="0"/>
              <a:t> </a:t>
            </a:r>
            <a:r>
              <a:rPr lang="en-US" sz="2000" b="1" dirty="0" err="1"/>
              <a:t>barang</a:t>
            </a:r>
            <a:r>
              <a:rPr lang="en-US" sz="2000" b="1" dirty="0"/>
              <a:t> </a:t>
            </a:r>
            <a:r>
              <a:rPr lang="en-US" sz="2000" b="1" dirty="0" err="1"/>
              <a:t>berharga</a:t>
            </a:r>
            <a:r>
              <a:rPr lang="en-US" sz="2000" b="1" dirty="0"/>
              <a:t> yang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miliki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kecilnya</a:t>
            </a:r>
            <a:r>
              <a:rPr lang="en-US" sz="2000" b="1" dirty="0"/>
              <a:t> dana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diberikan</a:t>
            </a:r>
            <a:r>
              <a:rPr lang="en-US" sz="2000" b="1" dirty="0"/>
              <a:t> </a:t>
            </a:r>
            <a:r>
              <a:rPr lang="en-US" sz="2000" b="1" dirty="0" err="1"/>
              <a:t>tergantung</a:t>
            </a:r>
            <a:r>
              <a:rPr lang="en-US" sz="2000" b="1" dirty="0"/>
              <a:t> pada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barang</a:t>
            </a:r>
            <a:r>
              <a:rPr lang="en-US" sz="2000" b="1" dirty="0"/>
              <a:t> </a:t>
            </a:r>
            <a:r>
              <a:rPr lang="en-US" sz="2000" b="1" dirty="0" err="1"/>
              <a:t>berharga</a:t>
            </a:r>
            <a:r>
              <a:rPr lang="en-US" sz="2000" b="1" dirty="0"/>
              <a:t> yang </a:t>
            </a:r>
            <a:r>
              <a:rPr lang="en-US" sz="2000" b="1" dirty="0" err="1"/>
              <a:t>digadaikan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Barang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digadaikan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diambil</a:t>
            </a:r>
            <a:r>
              <a:rPr lang="en-US" sz="2000" b="1" dirty="0"/>
              <a:t> </a:t>
            </a:r>
            <a:r>
              <a:rPr lang="en-US" sz="2000" b="1" dirty="0" err="1"/>
              <a:t>kembali</a:t>
            </a:r>
            <a:r>
              <a:rPr lang="en-US" sz="2000" b="1" dirty="0"/>
              <a:t> oleh </a:t>
            </a:r>
            <a:r>
              <a:rPr lang="en-US" sz="2000" b="1" dirty="0" err="1"/>
              <a:t>nasabah</a:t>
            </a:r>
            <a:r>
              <a:rPr lang="en-US" sz="2000" b="1" dirty="0"/>
              <a:t>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nasabah</a:t>
            </a:r>
            <a:r>
              <a:rPr lang="en-US" sz="2000" b="1" dirty="0"/>
              <a:t> </a:t>
            </a:r>
            <a:r>
              <a:rPr lang="en-US" sz="2000" b="1" dirty="0" err="1"/>
              <a:t>memenuhi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syarat</a:t>
            </a:r>
            <a:r>
              <a:rPr lang="en-US" sz="2000" b="1" dirty="0"/>
              <a:t> dan </a:t>
            </a:r>
            <a:r>
              <a:rPr lang="en-US" sz="2000" b="1" dirty="0" err="1"/>
              <a:t>ketentuan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disepakati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Pegadaian</a:t>
            </a:r>
            <a:r>
              <a:rPr lang="en-US" sz="2000" b="1" dirty="0"/>
              <a:t> juga </a:t>
            </a:r>
            <a:r>
              <a:rPr lang="en-US" sz="2000" b="1" dirty="0" err="1"/>
              <a:t>memperoleh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gadai</a:t>
            </a:r>
            <a:r>
              <a:rPr lang="en-US" sz="2000" b="1" dirty="0"/>
              <a:t> yang </a:t>
            </a:r>
            <a:r>
              <a:rPr lang="en-US" sz="2000" b="1" dirty="0" err="1"/>
              <a:t>berlaku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9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785813" y="2228849"/>
            <a:ext cx="10801349" cy="38862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1606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1B4D-929F-4D59-8731-74845829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19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</a:t>
            </a:r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40BF-6B40-43DF-9456-BC909E9E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6000"/>
            <a:ext cx="10375059" cy="4572000"/>
          </a:xfrm>
        </p:spPr>
        <p:txBody>
          <a:bodyPr/>
          <a:lstStyle/>
          <a:p>
            <a:r>
              <a:rPr lang="en-US" sz="2800" b="1" dirty="0" err="1"/>
              <a:t>Pegadaian</a:t>
            </a:r>
            <a:r>
              <a:rPr lang="en-US" sz="2800" dirty="0"/>
              <a:t> </a:t>
            </a:r>
            <a:r>
              <a:rPr lang="en-US" sz="2800" dirty="0" err="1"/>
              <a:t>merupakan</a:t>
            </a:r>
            <a:r>
              <a:rPr lang="en-US" sz="2800" dirty="0"/>
              <a:t>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 </a:t>
            </a:r>
            <a:r>
              <a:rPr lang="en-US" sz="2800" dirty="0" err="1">
                <a:hlinkClick r:id="rId2"/>
              </a:rPr>
              <a:t>lembaga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keuangan</a:t>
            </a:r>
            <a:r>
              <a:rPr lang="en-US" sz="2800" dirty="0">
                <a:hlinkClick r:id="rId2"/>
              </a:rPr>
              <a:t> yang </a:t>
            </a:r>
            <a:r>
              <a:rPr lang="en-US" sz="2800" dirty="0" err="1">
                <a:hlinkClick r:id="rId2"/>
              </a:rPr>
              <a:t>bukan</a:t>
            </a:r>
            <a:r>
              <a:rPr lang="en-US" sz="2800" dirty="0">
                <a:hlinkClick r:id="rId2"/>
              </a:rPr>
              <a:t> bank</a:t>
            </a:r>
            <a:r>
              <a:rPr lang="en-US" sz="2800" dirty="0"/>
              <a:t> di Indonesia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membiayai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produktif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konsumtif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gadai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400" b="1" i="1" dirty="0" err="1"/>
              <a:t>sebuah</a:t>
            </a:r>
            <a:r>
              <a:rPr lang="en-US" sz="2400" b="1" i="1" dirty="0"/>
              <a:t>  </a:t>
            </a:r>
            <a:r>
              <a:rPr lang="en-US" sz="2400" b="1" i="1" dirty="0" err="1"/>
              <a:t>lembaga</a:t>
            </a:r>
            <a:r>
              <a:rPr lang="en-US" sz="2400" b="1" i="1" dirty="0"/>
              <a:t> yang </a:t>
            </a:r>
            <a:r>
              <a:rPr lang="en-US" sz="2400" b="1" i="1" dirty="0" err="1"/>
              <a:t>menawarkan</a:t>
            </a:r>
            <a:r>
              <a:rPr lang="en-US" sz="2400" b="1" i="1" dirty="0"/>
              <a:t> </a:t>
            </a:r>
            <a:r>
              <a:rPr lang="en-US" sz="2400" b="1" i="1" dirty="0" err="1"/>
              <a:t>jasa</a:t>
            </a:r>
            <a:r>
              <a:rPr lang="en-US" sz="2400" b="1" i="1" dirty="0"/>
              <a:t> </a:t>
            </a:r>
            <a:r>
              <a:rPr lang="en-US" sz="2400" b="1" i="1" dirty="0" err="1"/>
              <a:t>peminjaman</a:t>
            </a:r>
            <a:r>
              <a:rPr lang="en-US" sz="2400" b="1" i="1" dirty="0"/>
              <a:t> </a:t>
            </a:r>
            <a:r>
              <a:rPr lang="en-US" sz="2400" b="1" i="1" dirty="0" err="1"/>
              <a:t>uang</a:t>
            </a:r>
            <a:r>
              <a:rPr lang="en-US" sz="2400" b="1" i="1" dirty="0"/>
              <a:t> </a:t>
            </a:r>
            <a:r>
              <a:rPr lang="en-US" sz="2400" b="1" i="1" dirty="0" err="1"/>
              <a:t>kepada</a:t>
            </a:r>
            <a:r>
              <a:rPr lang="en-US" sz="2400" b="1" i="1" dirty="0"/>
              <a:t> </a:t>
            </a:r>
            <a:r>
              <a:rPr lang="en-US" sz="2400" b="1" i="1" dirty="0" err="1"/>
              <a:t>masyarakat</a:t>
            </a:r>
            <a:r>
              <a:rPr lang="en-US" sz="2400" b="1" i="1" dirty="0"/>
              <a:t> </a:t>
            </a:r>
            <a:r>
              <a:rPr lang="en-US" sz="2400" b="1" i="1" dirty="0" err="1"/>
              <a:t>dengan</a:t>
            </a:r>
            <a:r>
              <a:rPr lang="en-US" sz="2400" b="1" i="1" dirty="0"/>
              <a:t> </a:t>
            </a:r>
            <a:r>
              <a:rPr lang="en-US" sz="2400" b="1" i="1" dirty="0" err="1">
                <a:hlinkClick r:id="rId3" tooltip="kamus - jaminan"/>
              </a:rPr>
              <a:t>jaminan</a:t>
            </a:r>
            <a:r>
              <a:rPr lang="en-US" sz="2400" b="1" i="1" dirty="0"/>
              <a:t> </a:t>
            </a:r>
            <a:r>
              <a:rPr lang="en-US" sz="2400" b="1" i="1" dirty="0" err="1"/>
              <a:t>benda</a:t>
            </a:r>
            <a:r>
              <a:rPr lang="en-US" sz="2400" b="1" i="1" dirty="0"/>
              <a:t> </a:t>
            </a:r>
            <a:r>
              <a:rPr lang="en-US" sz="2400" b="1" i="1" dirty="0" err="1"/>
              <a:t>milik</a:t>
            </a:r>
            <a:r>
              <a:rPr lang="en-US" sz="2400" b="1" i="1" dirty="0"/>
              <a:t> </a:t>
            </a:r>
            <a:r>
              <a:rPr lang="en-US" sz="2400" b="1" i="1" dirty="0" err="1"/>
              <a:t>masyarakat</a:t>
            </a:r>
            <a:r>
              <a:rPr lang="en-US" sz="2400" b="1" i="1" dirty="0"/>
              <a:t> yang </a:t>
            </a:r>
            <a:r>
              <a:rPr lang="en-US" sz="2400" b="1" i="1" dirty="0" err="1"/>
              <a:t>ingin</a:t>
            </a:r>
            <a:r>
              <a:rPr lang="en-US" sz="2400" b="1" i="1" dirty="0"/>
              <a:t> </a:t>
            </a:r>
            <a:r>
              <a:rPr lang="en-US" sz="2400" b="1" i="1" dirty="0" err="1"/>
              <a:t>melakukan</a:t>
            </a:r>
            <a:r>
              <a:rPr lang="en-US" sz="2400" b="1" i="1" dirty="0"/>
              <a:t> </a:t>
            </a:r>
            <a:r>
              <a:rPr lang="en-US" sz="2400" b="1" i="1" dirty="0" err="1"/>
              <a:t>pinjaman</a:t>
            </a:r>
            <a:r>
              <a:rPr lang="en-US" sz="2400" b="1" i="1" dirty="0"/>
              <a:t> </a:t>
            </a:r>
            <a:r>
              <a:rPr lang="en-US" sz="2400" b="1" i="1" dirty="0" err="1"/>
              <a:t>uang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41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53C7-0946-4A40-9FB0-F8C5B7F2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A13C-985F-441F-A905-5DA36968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Peraturan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(PP) </a:t>
            </a:r>
            <a:r>
              <a:rPr lang="en-US" sz="2400" b="1" dirty="0" err="1"/>
              <a:t>NOmor</a:t>
            </a:r>
            <a:r>
              <a:rPr lang="en-US" sz="2400" b="1" dirty="0"/>
              <a:t> 10 </a:t>
            </a:r>
            <a:r>
              <a:rPr lang="en-US" sz="2400" b="1" dirty="0" err="1"/>
              <a:t>Tahun</a:t>
            </a:r>
            <a:r>
              <a:rPr lang="en-US" sz="2400" b="1" dirty="0"/>
              <a:t> 1990 </a:t>
            </a:r>
            <a:r>
              <a:rPr lang="en-US" sz="2400" b="1" dirty="0" err="1"/>
              <a:t>tentang</a:t>
            </a:r>
            <a:r>
              <a:rPr lang="en-US" sz="2400" b="1" dirty="0"/>
              <a:t> Perusahaan </a:t>
            </a:r>
            <a:r>
              <a:rPr lang="en-US" sz="2400" b="1" dirty="0" err="1"/>
              <a:t>Umum</a:t>
            </a:r>
            <a:r>
              <a:rPr lang="en-US" sz="2400" b="1" dirty="0"/>
              <a:t> </a:t>
            </a:r>
            <a:r>
              <a:rPr lang="en-US" sz="2400" b="1" dirty="0" err="1"/>
              <a:t>Pegadaian</a:t>
            </a:r>
            <a:endParaRPr lang="en-US" sz="2400" b="1" dirty="0"/>
          </a:p>
          <a:p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salah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kegiatan</a:t>
            </a:r>
            <a:r>
              <a:rPr lang="en-US" sz="2400" b="1" dirty="0"/>
              <a:t> </a:t>
            </a:r>
            <a:r>
              <a:rPr lang="en-US" sz="2400" b="1" dirty="0" err="1"/>
              <a:t>menjaminkan</a:t>
            </a:r>
            <a:r>
              <a:rPr lang="en-US" sz="2400" b="1" dirty="0"/>
              <a:t> </a:t>
            </a:r>
            <a:r>
              <a:rPr lang="en-US" sz="2400" b="1" dirty="0" err="1"/>
              <a:t>barang-barang</a:t>
            </a:r>
            <a:r>
              <a:rPr lang="en-US" sz="2400" b="1" dirty="0"/>
              <a:t> yang </a:t>
            </a:r>
            <a:r>
              <a:rPr lang="en-US" sz="2400" b="1" dirty="0" err="1"/>
              <a:t>berharga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pihak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r>
              <a:rPr lang="en-US" sz="2400" b="1" dirty="0"/>
              <a:t>, </a:t>
            </a:r>
            <a:r>
              <a:rPr lang="en-US" sz="2400" b="1" dirty="0" err="1"/>
              <a:t>guna</a:t>
            </a:r>
            <a:r>
              <a:rPr lang="en-US" sz="2400" b="1" dirty="0"/>
              <a:t> </a:t>
            </a:r>
            <a:r>
              <a:rPr lang="en-US" sz="2400" b="1" dirty="0" err="1"/>
              <a:t>mendapatkan</a:t>
            </a:r>
            <a:r>
              <a:rPr lang="en-US" sz="2400" b="1" dirty="0"/>
              <a:t> </a:t>
            </a:r>
            <a:r>
              <a:rPr lang="en-US" sz="2400" b="1" dirty="0" err="1"/>
              <a:t>sejumlah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senilai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dijaminkan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ditebus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kesepakatan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gadai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25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F8DB-96EE-48EF-A096-2484BC50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9957-0DD8-4974-BADB-835F5D93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melaksanakan</a:t>
            </a:r>
            <a:r>
              <a:rPr lang="en-US" sz="2000" b="1" dirty="0"/>
              <a:t> dan </a:t>
            </a:r>
            <a:r>
              <a:rPr lang="en-US" sz="2000" b="1" dirty="0" err="1"/>
              <a:t>menunjang</a:t>
            </a:r>
            <a:r>
              <a:rPr lang="en-US" sz="2000" b="1" dirty="0"/>
              <a:t> </a:t>
            </a:r>
            <a:r>
              <a:rPr lang="en-US" sz="2000" b="1" dirty="0" err="1"/>
              <a:t>sebuah</a:t>
            </a:r>
            <a:r>
              <a:rPr lang="en-US" sz="2000" b="1" dirty="0"/>
              <a:t> </a:t>
            </a:r>
            <a:r>
              <a:rPr lang="en-US" sz="2000" b="1" dirty="0" err="1"/>
              <a:t>kebijaksanaan</a:t>
            </a:r>
            <a:r>
              <a:rPr lang="en-US" sz="2000" b="1" dirty="0"/>
              <a:t> dan </a:t>
            </a:r>
            <a:r>
              <a:rPr lang="en-US" sz="2000" b="1" dirty="0" err="1"/>
              <a:t>suatu</a:t>
            </a:r>
            <a:r>
              <a:rPr lang="en-US" sz="2000" b="1" dirty="0"/>
              <a:t> program </a:t>
            </a:r>
            <a:r>
              <a:rPr lang="en-US" sz="2000" b="1" dirty="0" err="1"/>
              <a:t>pemerintah</a:t>
            </a:r>
            <a:r>
              <a:rPr lang="en-US" sz="2000" b="1" dirty="0"/>
              <a:t> </a:t>
            </a:r>
            <a:r>
              <a:rPr lang="en-US" sz="2000" b="1" dirty="0" err="1"/>
              <a:t>dibidang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dan </a:t>
            </a:r>
            <a:r>
              <a:rPr lang="en-US" sz="2000" b="1" dirty="0" err="1"/>
              <a:t>dibidang</a:t>
            </a:r>
            <a:r>
              <a:rPr lang="en-US" sz="2000" b="1" dirty="0"/>
              <a:t> </a:t>
            </a:r>
            <a:r>
              <a:rPr lang="en-US" sz="2000" b="1" dirty="0" err="1"/>
              <a:t>pembangunan</a:t>
            </a:r>
            <a:r>
              <a:rPr lang="en-US" sz="2000" b="1" dirty="0"/>
              <a:t> </a:t>
            </a:r>
            <a:r>
              <a:rPr lang="en-US" sz="2000" b="1" dirty="0" err="1"/>
              <a:t>nasional</a:t>
            </a:r>
            <a:r>
              <a:rPr lang="en-US" sz="2000" b="1" dirty="0"/>
              <a:t> yang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penyaluran</a:t>
            </a:r>
            <a:r>
              <a:rPr lang="en-US" sz="2000" b="1" dirty="0"/>
              <a:t> </a:t>
            </a:r>
            <a:r>
              <a:rPr lang="en-US" sz="2000" b="1" dirty="0" err="1"/>
              <a:t>pinjaman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</a:t>
            </a:r>
            <a:r>
              <a:rPr lang="en-US" sz="2000" b="1" dirty="0" err="1"/>
              <a:t>gadai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mencegah</a:t>
            </a:r>
            <a:r>
              <a:rPr lang="en-US" sz="2000" b="1" dirty="0"/>
              <a:t>  </a:t>
            </a:r>
            <a:r>
              <a:rPr lang="en-US" sz="2000" b="1" dirty="0" err="1"/>
              <a:t>pegadaian</a:t>
            </a:r>
            <a:r>
              <a:rPr lang="en-US" sz="2000" b="1" dirty="0"/>
              <a:t> </a:t>
            </a:r>
            <a:r>
              <a:rPr lang="en-US" sz="2000" b="1" dirty="0" err="1"/>
              <a:t>gelap</a:t>
            </a:r>
            <a:r>
              <a:rPr lang="en-US" sz="2000" b="1" dirty="0"/>
              <a:t>, </a:t>
            </a:r>
            <a:r>
              <a:rPr lang="en-US" sz="2000" b="1" dirty="0" err="1"/>
              <a:t>riba</a:t>
            </a:r>
            <a:r>
              <a:rPr lang="en-US" sz="2000" b="1" dirty="0"/>
              <a:t>, dan </a:t>
            </a:r>
            <a:r>
              <a:rPr lang="en-US" sz="2000" b="1" dirty="0" err="1"/>
              <a:t>pinjaman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wajar</a:t>
            </a:r>
            <a:r>
              <a:rPr lang="en-US" sz="2000" b="1" dirty="0"/>
              <a:t> lain </a:t>
            </a:r>
            <a:r>
              <a:rPr lang="en-US" sz="2000" b="1" dirty="0" err="1"/>
              <a:t>sebagainya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Agar </a:t>
            </a:r>
            <a:r>
              <a:rPr lang="en-US" sz="2000" b="1" dirty="0" err="1"/>
              <a:t>bisa</a:t>
            </a:r>
            <a:r>
              <a:rPr lang="en-US" sz="2000" b="1" dirty="0"/>
              <a:t> </a:t>
            </a:r>
            <a:r>
              <a:rPr lang="en-US" sz="2000" b="1" dirty="0" err="1"/>
              <a:t>menyediakan</a:t>
            </a:r>
            <a:r>
              <a:rPr lang="en-US" sz="2000" b="1" dirty="0"/>
              <a:t> dana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yang </a:t>
            </a:r>
            <a:r>
              <a:rPr lang="en-US" sz="2000" b="1" dirty="0" err="1"/>
              <a:t>sederhana</a:t>
            </a:r>
            <a:r>
              <a:rPr lang="en-US" sz="2000" b="1" dirty="0"/>
              <a:t> pada </a:t>
            </a:r>
            <a:r>
              <a:rPr lang="en-US" sz="2000" b="1" dirty="0" err="1"/>
              <a:t>masyarakat</a:t>
            </a:r>
            <a:r>
              <a:rPr lang="en-US" sz="2000" b="1" dirty="0"/>
              <a:t> </a:t>
            </a:r>
            <a:r>
              <a:rPr lang="en-US" sz="2000" b="1" dirty="0" err="1"/>
              <a:t>luas</a:t>
            </a:r>
            <a:r>
              <a:rPr lang="en-US" sz="2000" b="1" dirty="0"/>
              <a:t>, </a:t>
            </a:r>
            <a:r>
              <a:rPr lang="en-US" sz="2000" b="1" dirty="0" err="1"/>
              <a:t>terutama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kalangan</a:t>
            </a:r>
            <a:r>
              <a:rPr lang="en-US" sz="2000" b="1" dirty="0"/>
              <a:t> </a:t>
            </a:r>
            <a:r>
              <a:rPr lang="en-US" sz="2000" b="1" dirty="0" err="1"/>
              <a:t>menengah</a:t>
            </a:r>
            <a:r>
              <a:rPr lang="en-US" sz="2000" b="1" dirty="0"/>
              <a:t> </a:t>
            </a:r>
            <a:r>
              <a:rPr lang="en-US" sz="2000" b="1" dirty="0" err="1"/>
              <a:t>bawah</a:t>
            </a:r>
            <a:r>
              <a:rPr lang="en-US" sz="2000" b="1" dirty="0"/>
              <a:t>,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konsumsi</a:t>
            </a:r>
            <a:r>
              <a:rPr lang="en-US" sz="2000" b="1" dirty="0"/>
              <a:t> dan </a:t>
            </a:r>
            <a:r>
              <a:rPr lang="en-US" sz="2000" b="1" dirty="0" err="1"/>
              <a:t>produksi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2E1-0B3D-48EE-9B3A-A9B7E7C6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5200-B481-424E-A5C1-B7A98409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57413"/>
            <a:ext cx="10417921" cy="4329112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mengelola</a:t>
            </a:r>
            <a:r>
              <a:rPr lang="en-US" sz="2000" b="1" dirty="0"/>
              <a:t> </a:t>
            </a:r>
            <a:r>
              <a:rPr lang="en-US" sz="2000" b="1" dirty="0" err="1"/>
              <a:t>penyaluran</a:t>
            </a:r>
            <a:r>
              <a:rPr lang="en-US" sz="2000" b="1" dirty="0"/>
              <a:t> dana </a:t>
            </a:r>
            <a:r>
              <a:rPr lang="en-US" sz="2000" b="1" dirty="0" err="1"/>
              <a:t>pinjaman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</a:t>
            </a:r>
            <a:r>
              <a:rPr lang="en-US" sz="2000" b="1" dirty="0" err="1"/>
              <a:t>gadai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yang </a:t>
            </a:r>
            <a:r>
              <a:rPr lang="en-US" sz="2000" b="1" dirty="0" err="1"/>
              <a:t>mudah</a:t>
            </a:r>
            <a:r>
              <a:rPr lang="en-US" sz="2000" b="1" dirty="0"/>
              <a:t>, </a:t>
            </a:r>
            <a:r>
              <a:rPr lang="en-US" sz="2000" b="1" dirty="0" err="1"/>
              <a:t>cepat</a:t>
            </a:r>
            <a:r>
              <a:rPr lang="en-US" sz="2000" b="1" dirty="0"/>
              <a:t> dan </a:t>
            </a:r>
            <a:r>
              <a:rPr lang="en-US" sz="2000" b="1" dirty="0" err="1"/>
              <a:t>aman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Mengelola</a:t>
            </a:r>
            <a:r>
              <a:rPr lang="en-US" sz="2000" b="1" dirty="0"/>
              <a:t> </a:t>
            </a:r>
            <a:r>
              <a:rPr lang="en-US" sz="2000" b="1" dirty="0" err="1"/>
              <a:t>segala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keuangan</a:t>
            </a:r>
            <a:r>
              <a:rPr lang="en-US" sz="2000" b="1" dirty="0"/>
              <a:t>, </a:t>
            </a:r>
            <a:r>
              <a:rPr lang="en-US" sz="2000" b="1" dirty="0" err="1"/>
              <a:t>kepegawaian</a:t>
            </a:r>
            <a:r>
              <a:rPr lang="en-US" sz="2000" b="1" dirty="0"/>
              <a:t>, </a:t>
            </a:r>
            <a:r>
              <a:rPr lang="en-US" sz="2000" b="1" dirty="0" err="1"/>
              <a:t>perlengkapan</a:t>
            </a:r>
            <a:r>
              <a:rPr lang="en-US" sz="2000" b="1" dirty="0"/>
              <a:t>, </a:t>
            </a:r>
            <a:r>
              <a:rPr lang="en-US" sz="2000" b="1" dirty="0" err="1"/>
              <a:t>pendidikan</a:t>
            </a:r>
            <a:r>
              <a:rPr lang="en-US" sz="2000" b="1" dirty="0"/>
              <a:t> dan juga </a:t>
            </a:r>
            <a:r>
              <a:rPr lang="en-US" sz="2000" b="1" dirty="0" err="1"/>
              <a:t>pelatihan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menciptakan</a:t>
            </a:r>
            <a:r>
              <a:rPr lang="en-US" sz="2000" b="1" dirty="0"/>
              <a:t> &amp; </a:t>
            </a:r>
            <a:r>
              <a:rPr lang="en-US" sz="2000" b="1" dirty="0" err="1"/>
              <a:t>mengembangkan</a:t>
            </a:r>
            <a:r>
              <a:rPr lang="en-US" sz="2000" b="1" dirty="0"/>
              <a:t> </a:t>
            </a:r>
            <a:r>
              <a:rPr lang="en-US" sz="2000" b="1" dirty="0" err="1"/>
              <a:t>usaha-usaha</a:t>
            </a:r>
            <a:r>
              <a:rPr lang="en-US" sz="2000" b="1" dirty="0"/>
              <a:t> yang </a:t>
            </a:r>
            <a:r>
              <a:rPr lang="en-US" sz="2000" b="1" dirty="0" err="1"/>
              <a:t>menguntungkan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pegadaian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 dan </a:t>
            </a:r>
            <a:r>
              <a:rPr lang="en-US" sz="2000" b="1" dirty="0" err="1"/>
              <a:t>masyarakat</a:t>
            </a:r>
            <a:r>
              <a:rPr lang="en-US" sz="2000" b="1" dirty="0"/>
              <a:t> pada </a:t>
            </a:r>
            <a:r>
              <a:rPr lang="en-US" sz="2000" b="1" dirty="0" err="1"/>
              <a:t>umumnya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bisa</a:t>
            </a:r>
            <a:r>
              <a:rPr lang="en-US" sz="2000" b="1" dirty="0"/>
              <a:t> </a:t>
            </a:r>
            <a:r>
              <a:rPr lang="en-US" sz="2000" b="1" dirty="0" err="1"/>
              <a:t>mengelola</a:t>
            </a:r>
            <a:r>
              <a:rPr lang="en-US" sz="2000" b="1" dirty="0"/>
              <a:t> </a:t>
            </a:r>
            <a:r>
              <a:rPr lang="en-US" sz="2000" b="1" dirty="0" err="1"/>
              <a:t>organisasi</a:t>
            </a:r>
            <a:r>
              <a:rPr lang="en-US" sz="2000" b="1" dirty="0"/>
              <a:t> dan tata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pelaksanaan</a:t>
            </a:r>
            <a:r>
              <a:rPr lang="en-US" sz="2000" b="1" dirty="0"/>
              <a:t> </a:t>
            </a:r>
            <a:r>
              <a:rPr lang="en-US" sz="2000" b="1" dirty="0" err="1"/>
              <a:t>pegadaian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sebuah</a:t>
            </a:r>
            <a:r>
              <a:rPr lang="en-US" sz="2000" b="1" dirty="0"/>
              <a:t> </a:t>
            </a:r>
            <a:r>
              <a:rPr lang="en-US" sz="2000" b="1" dirty="0" err="1"/>
              <a:t>pengembangan</a:t>
            </a:r>
            <a:r>
              <a:rPr lang="en-US" sz="2000" b="1" dirty="0"/>
              <a:t> dan </a:t>
            </a:r>
            <a:r>
              <a:rPr lang="en-US" sz="2000" b="1" dirty="0" err="1"/>
              <a:t>pengawasan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pengelolaan</a:t>
            </a:r>
            <a:r>
              <a:rPr lang="en-US" sz="2000" b="1" dirty="0"/>
              <a:t> </a:t>
            </a:r>
            <a:r>
              <a:rPr lang="en-US" sz="2000" b="1" dirty="0" err="1"/>
              <a:t>pegadaian</a:t>
            </a:r>
            <a:r>
              <a:rPr lang="en-US" sz="2000" b="1" dirty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9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DE0A-CA19-4812-9AA2-42C6E14B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B97-9364-4E26-B8F7-9C6C1E2C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23545"/>
            <a:ext cx="10246471" cy="4339167"/>
          </a:xfrm>
        </p:spPr>
        <p:txBody>
          <a:bodyPr>
            <a:normAutofit/>
          </a:bodyPr>
          <a:lstStyle/>
          <a:p>
            <a:r>
              <a:rPr lang="en-US" sz="2000" b="1" dirty="0"/>
              <a:t>1. </a:t>
            </a:r>
            <a:r>
              <a:rPr lang="en-US" sz="2000" b="1" i="1" dirty="0" err="1"/>
              <a:t>Manfaat</a:t>
            </a:r>
            <a:r>
              <a:rPr lang="en-US" sz="2000" b="1" i="1" dirty="0"/>
              <a:t> </a:t>
            </a:r>
            <a:r>
              <a:rPr lang="en-US" sz="2000" b="1" i="1" dirty="0" err="1"/>
              <a:t>Bagi</a:t>
            </a:r>
            <a:r>
              <a:rPr lang="en-US" sz="2000" b="1" i="1" dirty="0"/>
              <a:t> Lembaga </a:t>
            </a:r>
            <a:r>
              <a:rPr lang="en-US" sz="2000" b="1" i="1" dirty="0" err="1"/>
              <a:t>Pegadaian</a:t>
            </a:r>
            <a:endParaRPr lang="en-US" sz="2000" b="1" i="1" dirty="0"/>
          </a:p>
          <a:p>
            <a:r>
              <a:rPr lang="en-US" sz="2000" b="1" i="1" dirty="0" err="1"/>
              <a:t>Penghasilan</a:t>
            </a:r>
            <a:r>
              <a:rPr lang="en-US" sz="2000" b="1" i="1" dirty="0"/>
              <a:t> yang </a:t>
            </a:r>
            <a:r>
              <a:rPr lang="en-US" sz="2000" b="1" i="1" dirty="0" err="1"/>
              <a:t>bersumber</a:t>
            </a:r>
            <a:r>
              <a:rPr lang="en-US" sz="2000" b="1" i="1" dirty="0"/>
              <a:t> </a:t>
            </a:r>
            <a:r>
              <a:rPr lang="en-US" sz="2000" b="1" i="1" dirty="0" err="1"/>
              <a:t>dari</a:t>
            </a:r>
            <a:r>
              <a:rPr lang="en-US" sz="2000" b="1" i="1" dirty="0"/>
              <a:t> </a:t>
            </a:r>
            <a:r>
              <a:rPr lang="en-US" sz="2000" b="1" i="1" dirty="0" err="1"/>
              <a:t>sewa</a:t>
            </a:r>
            <a:r>
              <a:rPr lang="en-US" sz="2000" b="1" i="1" dirty="0"/>
              <a:t> modal yang </a:t>
            </a:r>
            <a:r>
              <a:rPr lang="en-US" sz="2000" b="1" i="1" dirty="0" err="1"/>
              <a:t>dibayarkan</a:t>
            </a:r>
            <a:r>
              <a:rPr lang="en-US" sz="2000" b="1" i="1" dirty="0"/>
              <a:t> oleh </a:t>
            </a:r>
            <a:r>
              <a:rPr lang="en-US" sz="2000" b="1" i="1" dirty="0" err="1"/>
              <a:t>peminjam</a:t>
            </a:r>
            <a:r>
              <a:rPr lang="en-US" sz="2000" b="1" i="1" dirty="0"/>
              <a:t> dana.</a:t>
            </a:r>
          </a:p>
          <a:p>
            <a:r>
              <a:rPr lang="en-US" sz="2000" b="1" i="1" dirty="0" err="1"/>
              <a:t>Penghasilan</a:t>
            </a:r>
            <a:r>
              <a:rPr lang="en-US" sz="2000" b="1" i="1" dirty="0"/>
              <a:t> yang </a:t>
            </a:r>
            <a:r>
              <a:rPr lang="en-US" sz="2000" b="1" i="1" dirty="0" err="1"/>
              <a:t>bersumber</a:t>
            </a:r>
            <a:r>
              <a:rPr lang="en-US" sz="2000" b="1" i="1" dirty="0"/>
              <a:t> </a:t>
            </a:r>
            <a:r>
              <a:rPr lang="en-US" sz="2000" b="1" i="1" dirty="0" err="1"/>
              <a:t>dari</a:t>
            </a:r>
            <a:r>
              <a:rPr lang="en-US" sz="2000" b="1" i="1" dirty="0"/>
              <a:t> </a:t>
            </a:r>
            <a:r>
              <a:rPr lang="en-US" sz="2000" b="1" i="1" dirty="0" err="1"/>
              <a:t>ongkos</a:t>
            </a:r>
            <a:r>
              <a:rPr lang="en-US" sz="2000" b="1" i="1" dirty="0"/>
              <a:t> yang </a:t>
            </a:r>
            <a:r>
              <a:rPr lang="en-US" sz="2000" b="1" i="1" dirty="0" err="1"/>
              <a:t>dibayarkan</a:t>
            </a:r>
            <a:r>
              <a:rPr lang="en-US" sz="2000" b="1" i="1" dirty="0"/>
              <a:t> oleh </a:t>
            </a:r>
            <a:r>
              <a:rPr lang="en-US" sz="2000" b="1" i="1" dirty="0" err="1"/>
              <a:t>nasabah</a:t>
            </a:r>
            <a:endParaRPr lang="en-US" sz="2000" b="1" i="1" dirty="0"/>
          </a:p>
          <a:p>
            <a:r>
              <a:rPr lang="en-US" sz="2000" b="1" i="1" dirty="0" err="1"/>
              <a:t>Memenuhi</a:t>
            </a:r>
            <a:r>
              <a:rPr lang="en-US" sz="2000" b="1" i="1" dirty="0"/>
              <a:t> </a:t>
            </a:r>
            <a:r>
              <a:rPr lang="en-US" sz="2000" b="1" i="1" dirty="0" err="1"/>
              <a:t>Misi</a:t>
            </a:r>
            <a:r>
              <a:rPr lang="en-US" sz="2000" b="1" i="1" dirty="0"/>
              <a:t> </a:t>
            </a:r>
            <a:r>
              <a:rPr lang="en-US" sz="2000" b="1" i="1" dirty="0" err="1"/>
              <a:t>pegadaian</a:t>
            </a:r>
            <a:r>
              <a:rPr lang="en-US" sz="2000" b="1" i="1" dirty="0"/>
              <a:t> </a:t>
            </a:r>
            <a:r>
              <a:rPr lang="en-US" sz="2000" b="1" i="1" dirty="0" err="1"/>
              <a:t>sebagai</a:t>
            </a:r>
            <a:r>
              <a:rPr lang="en-US" sz="2000" b="1" i="1" dirty="0"/>
              <a:t> salah </a:t>
            </a:r>
            <a:r>
              <a:rPr lang="en-US" sz="2000" b="1" i="1" dirty="0" err="1"/>
              <a:t>satu</a:t>
            </a:r>
            <a:r>
              <a:rPr lang="en-US" sz="2000" b="1" i="1" dirty="0"/>
              <a:t> Badan Usaha </a:t>
            </a:r>
            <a:r>
              <a:rPr lang="en-US" sz="2000" b="1" i="1" dirty="0" err="1"/>
              <a:t>Milik</a:t>
            </a:r>
            <a:r>
              <a:rPr lang="en-US" sz="2000" b="1" i="1" dirty="0"/>
              <a:t> Negara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memberikan</a:t>
            </a:r>
            <a:r>
              <a:rPr lang="en-US" sz="2000" b="1" i="1" dirty="0"/>
              <a:t> </a:t>
            </a:r>
            <a:r>
              <a:rPr lang="en-US" sz="2000" b="1" i="1" dirty="0" err="1"/>
              <a:t>bantuan</a:t>
            </a:r>
            <a:r>
              <a:rPr lang="en-US" sz="2000" b="1" i="1" dirty="0"/>
              <a:t> </a:t>
            </a:r>
            <a:r>
              <a:rPr lang="en-US" sz="2000" b="1" i="1" dirty="0" err="1"/>
              <a:t>kepada</a:t>
            </a:r>
            <a:r>
              <a:rPr lang="en-US" sz="2000" b="1" i="1" dirty="0"/>
              <a:t> </a:t>
            </a:r>
            <a:r>
              <a:rPr lang="en-US" sz="2000" b="1" i="1" dirty="0" err="1"/>
              <a:t>masyarakat</a:t>
            </a:r>
            <a:r>
              <a:rPr lang="en-US" sz="2000" b="1" i="1" dirty="0"/>
              <a:t> yang </a:t>
            </a:r>
            <a:r>
              <a:rPr lang="en-US" sz="2000" b="1" i="1" dirty="0" err="1"/>
              <a:t>memerlukan</a:t>
            </a:r>
            <a:r>
              <a:rPr lang="en-US" sz="2000" b="1" i="1" dirty="0"/>
              <a:t> dana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prosedur</a:t>
            </a:r>
            <a:r>
              <a:rPr lang="en-US" sz="2000" b="1" i="1" dirty="0"/>
              <a:t> dan </a:t>
            </a:r>
            <a:r>
              <a:rPr lang="en-US" sz="2000" b="1" i="1" dirty="0" err="1"/>
              <a:t>cara</a:t>
            </a:r>
            <a:r>
              <a:rPr lang="en-US" sz="2000" b="1" i="1" dirty="0"/>
              <a:t> yang </a:t>
            </a:r>
            <a:r>
              <a:rPr lang="en-US" sz="2000" b="1" i="1" dirty="0" err="1"/>
              <a:t>relatif</a:t>
            </a:r>
            <a:r>
              <a:rPr lang="en-US" sz="2000" b="1" i="1" dirty="0"/>
              <a:t> </a:t>
            </a:r>
            <a:r>
              <a:rPr lang="en-US" sz="2000" b="1" i="1" dirty="0" err="1"/>
              <a:t>sederhana</a:t>
            </a:r>
            <a:r>
              <a:rPr lang="en-US" sz="2000" b="1" i="1" dirty="0"/>
              <a:t>.</a:t>
            </a:r>
          </a:p>
          <a:p>
            <a:r>
              <a:rPr lang="en-US" sz="2000" b="1" i="1" dirty="0" err="1"/>
              <a:t>Laba</a:t>
            </a:r>
            <a:r>
              <a:rPr lang="en-US" sz="2000" b="1" i="1" dirty="0"/>
              <a:t> </a:t>
            </a:r>
            <a:r>
              <a:rPr lang="en-US" sz="2000" b="1" i="1" dirty="0" err="1"/>
              <a:t>dari</a:t>
            </a:r>
            <a:r>
              <a:rPr lang="en-US" sz="2000" b="1" i="1" dirty="0"/>
              <a:t> </a:t>
            </a:r>
            <a:r>
              <a:rPr lang="en-US" sz="2000" b="1" i="1" dirty="0" err="1"/>
              <a:t>pegadaian</a:t>
            </a:r>
            <a:r>
              <a:rPr lang="en-US" sz="2000" b="1" i="1" dirty="0"/>
              <a:t> yang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digunakan</a:t>
            </a:r>
            <a:r>
              <a:rPr lang="en-US" sz="2000" b="1" i="1" dirty="0"/>
              <a:t> </a:t>
            </a:r>
            <a:r>
              <a:rPr lang="en-US" sz="2000" b="1" i="1" dirty="0" err="1"/>
              <a:t>untuk</a:t>
            </a:r>
            <a:r>
              <a:rPr lang="en-US" sz="2000" b="1" i="1" dirty="0"/>
              <a:t> Dana Pembangunan (55%), </a:t>
            </a:r>
            <a:r>
              <a:rPr lang="en-US" sz="2000" b="1" i="1" dirty="0" err="1"/>
              <a:t>Cadangan</a:t>
            </a:r>
            <a:r>
              <a:rPr lang="en-US" sz="2000" b="1" i="1" dirty="0"/>
              <a:t> </a:t>
            </a:r>
            <a:r>
              <a:rPr lang="en-US" sz="2000" b="1" i="1" dirty="0" err="1"/>
              <a:t>Umum</a:t>
            </a:r>
            <a:r>
              <a:rPr lang="en-US" sz="2000" b="1" i="1" dirty="0"/>
              <a:t> (20%), </a:t>
            </a:r>
            <a:r>
              <a:rPr lang="en-US" sz="2000" b="1" i="1" dirty="0" err="1"/>
              <a:t>Cadangan</a:t>
            </a:r>
            <a:r>
              <a:rPr lang="en-US" sz="2000" b="1" i="1" dirty="0"/>
              <a:t> </a:t>
            </a:r>
            <a:r>
              <a:rPr lang="en-US" sz="2000" b="1" i="1" dirty="0" err="1"/>
              <a:t>Tujuan</a:t>
            </a:r>
            <a:r>
              <a:rPr lang="en-US" sz="2000" b="1" i="1" dirty="0"/>
              <a:t> (5%) dan Dana </a:t>
            </a:r>
            <a:r>
              <a:rPr lang="en-US" sz="2000" b="1" i="1" dirty="0" err="1"/>
              <a:t>Sosial</a:t>
            </a:r>
            <a:r>
              <a:rPr lang="en-US" sz="2000" b="1" i="1" dirty="0"/>
              <a:t> (20%).</a:t>
            </a:r>
          </a:p>
          <a:p>
            <a:br>
              <a:rPr lang="en-US" sz="2000" b="1" i="1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775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F3DE-35B2-4626-A71F-D4C1B966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Nasabah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412A-3C66-4C34-9745-6B32C039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14563"/>
            <a:ext cx="10589371" cy="3805237"/>
          </a:xfrm>
        </p:spPr>
        <p:txBody>
          <a:bodyPr/>
          <a:lstStyle/>
          <a:p>
            <a:r>
              <a:rPr lang="en-US" sz="2400" b="1" dirty="0" err="1"/>
              <a:t>Nasabah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sangat</a:t>
            </a:r>
            <a:r>
              <a:rPr lang="en-US" sz="2400" b="1" dirty="0"/>
              <a:t> </a:t>
            </a:r>
            <a:r>
              <a:rPr lang="en-US" sz="2400" b="1" dirty="0" err="1"/>
              <a:t>cepat</a:t>
            </a:r>
            <a:r>
              <a:rPr lang="en-US" sz="2400" b="1" dirty="0"/>
              <a:t> </a:t>
            </a:r>
            <a:r>
              <a:rPr lang="en-US" sz="2400" b="1" dirty="0" err="1"/>
              <a:t>menerima</a:t>
            </a:r>
            <a:r>
              <a:rPr lang="en-US" sz="2400" b="1" dirty="0"/>
              <a:t> dana </a:t>
            </a:r>
            <a:r>
              <a:rPr lang="en-US" sz="2400" b="1" dirty="0" err="1"/>
              <a:t>segar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prosedur</a:t>
            </a:r>
            <a:r>
              <a:rPr lang="en-US" sz="2400" b="1" dirty="0"/>
              <a:t> yang </a:t>
            </a:r>
            <a:r>
              <a:rPr lang="en-US" sz="2400" b="1" dirty="0" err="1"/>
              <a:t>relatif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mudah</a:t>
            </a:r>
            <a:r>
              <a:rPr lang="en-US" sz="2400" b="1" dirty="0"/>
              <a:t> dan </a:t>
            </a:r>
            <a:r>
              <a:rPr lang="en-US" sz="2400" b="1" dirty="0" err="1"/>
              <a:t>sederhana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Nasabah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mendapatkan</a:t>
            </a:r>
            <a:r>
              <a:rPr lang="en-US" sz="2400" b="1" dirty="0"/>
              <a:t> </a:t>
            </a:r>
            <a:r>
              <a:rPr lang="en-US" sz="2400" b="1" dirty="0" err="1"/>
              <a:t>penaksiran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ebrgerak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profesional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Nasabah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mendapatkan</a:t>
            </a:r>
            <a:r>
              <a:rPr lang="en-US" sz="2400" b="1" dirty="0"/>
              <a:t> </a:t>
            </a:r>
            <a:r>
              <a:rPr lang="en-US" sz="2400" b="1" dirty="0" err="1"/>
              <a:t>fasilitas</a:t>
            </a:r>
            <a:r>
              <a:rPr lang="en-US" sz="2400" b="1" dirty="0"/>
              <a:t> </a:t>
            </a:r>
            <a:r>
              <a:rPr lang="en-US" sz="2400" b="1" dirty="0" err="1"/>
              <a:t>penitipan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bergerak</a:t>
            </a:r>
            <a:r>
              <a:rPr lang="en-US" sz="2400" b="1" dirty="0"/>
              <a:t> yang </a:t>
            </a:r>
            <a:r>
              <a:rPr lang="en-US" sz="2400" b="1" dirty="0" err="1"/>
              <a:t>aman</a:t>
            </a:r>
            <a:r>
              <a:rPr lang="en-US" sz="2400" b="1" dirty="0"/>
              <a:t> dan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dipercaya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5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3E20-0A70-4142-88FA-5DA0161E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Fasilitas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r>
              <a:rPr lang="en-US" b="1" dirty="0"/>
              <a:t>(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gadai</a:t>
            </a:r>
            <a:r>
              <a:rPr lang="en-US" b="1" dirty="0"/>
              <a:t>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5C2C-7058-40EC-BCAA-9CAD2A77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melayani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jasa</a:t>
            </a:r>
            <a:r>
              <a:rPr lang="en-US" sz="2400" b="1" dirty="0"/>
              <a:t> </a:t>
            </a:r>
            <a:r>
              <a:rPr lang="en-US" sz="2400" b="1" dirty="0" err="1"/>
              <a:t>penitipan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yang </a:t>
            </a:r>
            <a:r>
              <a:rPr lang="en-US" sz="2400" b="1" dirty="0" err="1"/>
              <a:t>digadaikan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Memberi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pinjaman</a:t>
            </a:r>
            <a:r>
              <a:rPr lang="en-US" sz="2400" b="1" dirty="0"/>
              <a:t> </a:t>
            </a: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diserahkannya</a:t>
            </a:r>
            <a:r>
              <a:rPr lang="en-US" sz="2400" b="1" dirty="0"/>
              <a:t> </a:t>
            </a:r>
            <a:r>
              <a:rPr lang="en-US" sz="2400" b="1" dirty="0" err="1"/>
              <a:t>jaminan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melayani</a:t>
            </a:r>
            <a:r>
              <a:rPr lang="en-US" sz="2400" b="1" dirty="0"/>
              <a:t> </a:t>
            </a:r>
            <a:r>
              <a:rPr lang="en-US" sz="2400" b="1" dirty="0" err="1"/>
              <a:t>jasa</a:t>
            </a:r>
            <a:r>
              <a:rPr lang="en-US" sz="2400" b="1" dirty="0"/>
              <a:t> </a:t>
            </a:r>
            <a:r>
              <a:rPr lang="en-US" sz="2400" b="1" dirty="0" err="1"/>
              <a:t>penaksiran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jaminan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5C6F-B513-43F7-8BFB-E78E547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Jenis-Jenis</a:t>
            </a:r>
            <a:r>
              <a:rPr lang="en-US" b="1" dirty="0"/>
              <a:t> </a:t>
            </a:r>
            <a:r>
              <a:rPr lang="en-US" b="1" dirty="0" err="1"/>
              <a:t>Pegadaian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CE95-6B42-4155-9DEC-B91B027D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1. </a:t>
            </a:r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Konvensional</a:t>
            </a:r>
            <a:endParaRPr lang="en-US" sz="2400" b="1" dirty="0"/>
          </a:p>
          <a:p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konvensional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salah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yang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pinjaman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para </a:t>
            </a:r>
            <a:r>
              <a:rPr lang="en-US" sz="2400" b="1" dirty="0" err="1"/>
              <a:t>nasabah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hukum</a:t>
            </a:r>
            <a:r>
              <a:rPr lang="en-US" sz="2400" b="1" dirty="0"/>
              <a:t> </a:t>
            </a:r>
            <a:r>
              <a:rPr lang="en-US" sz="2400" b="1" dirty="0" err="1"/>
              <a:t>gadai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Kelebihan</a:t>
            </a:r>
            <a:r>
              <a:rPr lang="en-US" sz="2400" b="1" dirty="0"/>
              <a:t> </a:t>
            </a:r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Konvensional</a:t>
            </a:r>
            <a:endParaRPr lang="en-US" sz="2400" b="1" dirty="0"/>
          </a:p>
          <a:p>
            <a:r>
              <a:rPr lang="en-US" sz="2400" b="1" dirty="0" err="1"/>
              <a:t>Pegadaian</a:t>
            </a:r>
            <a:r>
              <a:rPr lang="en-US" sz="2400" b="1" dirty="0"/>
              <a:t> </a:t>
            </a:r>
            <a:r>
              <a:rPr lang="en-US" sz="2400" b="1" dirty="0" err="1"/>
              <a:t>konvensional</a:t>
            </a:r>
            <a:r>
              <a:rPr lang="en-US" sz="2400" b="1" dirty="0"/>
              <a:t> juga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tersebar</a:t>
            </a:r>
            <a:r>
              <a:rPr lang="en-US" sz="2400" b="1" dirty="0"/>
              <a:t> </a:t>
            </a:r>
            <a:r>
              <a:rPr lang="en-US" sz="2400" b="1" dirty="0" err="1"/>
              <a:t>luas</a:t>
            </a:r>
            <a:r>
              <a:rPr lang="en-US" sz="2400" b="1" dirty="0"/>
              <a:t> </a:t>
            </a:r>
            <a:r>
              <a:rPr lang="en-US" sz="2400" b="1" dirty="0" err="1"/>
              <a:t>dibanyak</a:t>
            </a:r>
            <a:r>
              <a:rPr lang="en-US" sz="2400" b="1" dirty="0"/>
              <a:t> </a:t>
            </a:r>
            <a:r>
              <a:rPr lang="en-US" sz="2400" b="1" dirty="0" err="1"/>
              <a:t>tempang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di </a:t>
            </a:r>
            <a:r>
              <a:rPr lang="en-US" sz="2400" b="1" dirty="0" err="1"/>
              <a:t>desa-desa</a:t>
            </a:r>
            <a:r>
              <a:rPr lang="en-US" sz="2400" b="1" dirty="0"/>
              <a:t>,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mudah</a:t>
            </a:r>
            <a:r>
              <a:rPr lang="en-US" sz="2400" b="1" dirty="0"/>
              <a:t> di </a:t>
            </a:r>
            <a:r>
              <a:rPr lang="en-US" sz="2400" b="1" dirty="0" err="1"/>
              <a:t>jangkau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br>
              <a:rPr lang="en-US" sz="2000" b="1" dirty="0">
                <a:hlinkClick r:id="rId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532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434</TotalTime>
  <Words>610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PowerPoint Presentation</vt:lpstr>
      <vt:lpstr>1. Pengertian Pegadaian  </vt:lpstr>
      <vt:lpstr>PowerPoint Presentation</vt:lpstr>
      <vt:lpstr>Tujuan Pegadaian </vt:lpstr>
      <vt:lpstr>Fungsi Pegadaian </vt:lpstr>
      <vt:lpstr>Manfaat Pegadaian </vt:lpstr>
      <vt:lpstr>2. Manfaat Bagi Nasabah Pegadaian </vt:lpstr>
      <vt:lpstr>Fasilitas Pegadaian(Kegiatan gadai) </vt:lpstr>
      <vt:lpstr>Jenis-Jenis Pegadaian </vt:lpstr>
      <vt:lpstr>Kekurangan Pegadaian Konvensional</vt:lpstr>
      <vt:lpstr>2. Pegadaian Syariah</vt:lpstr>
      <vt:lpstr>Ciri – Ciri Pegadaian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2021-01-25T14:49:57Z</dcterms:created>
  <dcterms:modified xsi:type="dcterms:W3CDTF">2021-01-26T08:15:45Z</dcterms:modified>
</cp:coreProperties>
</file>