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330" r:id="rId3"/>
    <p:sldId id="348" r:id="rId4"/>
    <p:sldId id="349" r:id="rId5"/>
    <p:sldId id="351" r:id="rId6"/>
    <p:sldId id="352" r:id="rId7"/>
    <p:sldId id="353" r:id="rId8"/>
    <p:sldId id="354" r:id="rId9"/>
    <p:sldId id="355" r:id="rId10"/>
    <p:sldId id="364" r:id="rId11"/>
    <p:sldId id="356" r:id="rId12"/>
    <p:sldId id="357" r:id="rId13"/>
    <p:sldId id="358" r:id="rId14"/>
    <p:sldId id="359" r:id="rId15"/>
    <p:sldId id="360" r:id="rId16"/>
    <p:sldId id="361" r:id="rId17"/>
    <p:sldId id="363" r:id="rId18"/>
    <p:sldId id="36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F84C8F1-7F12-4AF5-8441-C8417889C3A8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A4F9DB4-80B7-42B7-A65A-C7264811121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249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C8F1-7F12-4AF5-8441-C8417889C3A8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9DB4-80B7-42B7-A65A-C72648111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296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C8F1-7F12-4AF5-8441-C8417889C3A8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9DB4-80B7-42B7-A65A-C7264811121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8557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C8F1-7F12-4AF5-8441-C8417889C3A8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9DB4-80B7-42B7-A65A-C7264811121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253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C8F1-7F12-4AF5-8441-C8417889C3A8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9DB4-80B7-42B7-A65A-C72648111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364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C8F1-7F12-4AF5-8441-C8417889C3A8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9DB4-80B7-42B7-A65A-C7264811121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226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C8F1-7F12-4AF5-8441-C8417889C3A8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9DB4-80B7-42B7-A65A-C7264811121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1177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C8F1-7F12-4AF5-8441-C8417889C3A8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9DB4-80B7-42B7-A65A-C7264811121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509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C8F1-7F12-4AF5-8441-C8417889C3A8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9DB4-80B7-42B7-A65A-C7264811121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3459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C8F1-7F12-4AF5-8441-C8417889C3A8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9DB4-80B7-42B7-A65A-C72648111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974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C8F1-7F12-4AF5-8441-C8417889C3A8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9DB4-80B7-42B7-A65A-C7264811121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919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C8F1-7F12-4AF5-8441-C8417889C3A8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9DB4-80B7-42B7-A65A-C72648111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155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C8F1-7F12-4AF5-8441-C8417889C3A8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9DB4-80B7-42B7-A65A-C72648111219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853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C8F1-7F12-4AF5-8441-C8417889C3A8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9DB4-80B7-42B7-A65A-C7264811121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0774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C8F1-7F12-4AF5-8441-C8417889C3A8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9DB4-80B7-42B7-A65A-C72648111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22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C8F1-7F12-4AF5-8441-C8417889C3A8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9DB4-80B7-42B7-A65A-C7264811121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258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C8F1-7F12-4AF5-8441-C8417889C3A8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9DB4-80B7-42B7-A65A-C72648111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90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F84C8F1-7F12-4AF5-8441-C8417889C3A8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A4F9DB4-80B7-42B7-A65A-C72648111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57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B593F-696F-45D5-8C6D-668F46E85B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PASA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037DE7-7DB1-4751-A0DC-B5ED4EA786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8633" y="928049"/>
            <a:ext cx="9144000" cy="709730"/>
          </a:xfrm>
        </p:spPr>
        <p:txBody>
          <a:bodyPr>
            <a:normAutofit/>
          </a:bodyPr>
          <a:lstStyle/>
          <a:p>
            <a:r>
              <a:rPr lang="en-US" sz="4000" dirty="0"/>
              <a:t>PASAR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D5AFE6-184B-4CEE-B61B-8CAA946880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276" t="26855" r="4068" b="33724"/>
          <a:stretch/>
        </p:blipFill>
        <p:spPr>
          <a:xfrm>
            <a:off x="900332" y="1637779"/>
            <a:ext cx="11183815" cy="460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280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231A871-E2A7-4BCA-833A-1B17BBC8D755}"/>
              </a:ext>
            </a:extLst>
          </p:cNvPr>
          <p:cNvSpPr/>
          <p:nvPr/>
        </p:nvSpPr>
        <p:spPr>
          <a:xfrm>
            <a:off x="168812" y="2136339"/>
            <a:ext cx="1202318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FF0000"/>
                </a:solidFill>
              </a:rPr>
              <a:t>Keburukan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struktur</a:t>
            </a:r>
            <a:r>
              <a:rPr lang="en-US" sz="2800" dirty="0">
                <a:solidFill>
                  <a:srgbClr val="FF0000"/>
                </a:solidFill>
              </a:rPr>
              <a:t> pasar </a:t>
            </a:r>
            <a:r>
              <a:rPr lang="en-US" sz="2800" dirty="0" err="1">
                <a:solidFill>
                  <a:srgbClr val="FF0000"/>
                </a:solidFill>
              </a:rPr>
              <a:t>persaingan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sempurna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adalah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sebagai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berikut</a:t>
            </a:r>
            <a:r>
              <a:rPr lang="en-US" sz="2800" dirty="0">
                <a:solidFill>
                  <a:srgbClr val="FF0000"/>
                </a:solidFill>
              </a:rPr>
              <a:t>. 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en-US" sz="2800" dirty="0"/>
              <a:t>Pasar </a:t>
            </a:r>
            <a:r>
              <a:rPr lang="en-US" sz="2800" dirty="0" err="1"/>
              <a:t>persaingan</a:t>
            </a:r>
            <a:r>
              <a:rPr lang="en-US" sz="2800" dirty="0"/>
              <a:t> </a:t>
            </a:r>
            <a:r>
              <a:rPr lang="en-US" sz="2800" dirty="0" err="1"/>
              <a:t>sempurna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mendorong</a:t>
            </a:r>
            <a:r>
              <a:rPr lang="en-US" sz="2800" dirty="0"/>
              <a:t> </a:t>
            </a:r>
            <a:r>
              <a:rPr lang="en-US" sz="2800" dirty="0" err="1"/>
              <a:t>inovasi</a:t>
            </a:r>
            <a:r>
              <a:rPr lang="en-US" sz="2800" dirty="0"/>
              <a:t>.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en-US" sz="2800" dirty="0" err="1"/>
              <a:t>Dalam</a:t>
            </a:r>
            <a:r>
              <a:rPr lang="en-US" sz="2800" dirty="0"/>
              <a:t> pasar </a:t>
            </a:r>
            <a:r>
              <a:rPr lang="en-US" sz="2800" dirty="0" err="1"/>
              <a:t>ini</a:t>
            </a:r>
            <a:r>
              <a:rPr lang="en-US" sz="2800" dirty="0"/>
              <a:t>, </a:t>
            </a:r>
            <a:r>
              <a:rPr lang="en-US" sz="2800" dirty="0" err="1"/>
              <a:t>teknologi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dicontoh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mudah</a:t>
            </a:r>
            <a:r>
              <a:rPr lang="en-US" sz="2800" dirty="0"/>
              <a:t> oleh </a:t>
            </a:r>
            <a:r>
              <a:rPr lang="en-US" sz="2800" dirty="0" err="1"/>
              <a:t>perusahaan</a:t>
            </a:r>
            <a:r>
              <a:rPr lang="en-US" sz="2800" dirty="0"/>
              <a:t> </a:t>
            </a:r>
            <a:r>
              <a:rPr lang="en-US" sz="2800" dirty="0" err="1"/>
              <a:t>pesaing</a:t>
            </a:r>
            <a:r>
              <a:rPr lang="en-US" sz="2800" dirty="0"/>
              <a:t>.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en-US" sz="2800" dirty="0"/>
              <a:t>Pasar </a:t>
            </a:r>
            <a:r>
              <a:rPr lang="en-US" sz="2800" dirty="0" err="1"/>
              <a:t>persaingan</a:t>
            </a:r>
            <a:r>
              <a:rPr lang="en-US" sz="2800" dirty="0"/>
              <a:t> </a:t>
            </a:r>
            <a:r>
              <a:rPr lang="en-US" sz="2800" dirty="0" err="1"/>
              <a:t>sempurna</a:t>
            </a:r>
            <a:r>
              <a:rPr lang="en-US" sz="2800" dirty="0"/>
              <a:t> </a:t>
            </a:r>
            <a:r>
              <a:rPr lang="en-US" sz="2800" dirty="0" err="1"/>
              <a:t>ada</a:t>
            </a:r>
            <a:r>
              <a:rPr lang="en-US" sz="2800" dirty="0"/>
              <a:t> </a:t>
            </a:r>
            <a:r>
              <a:rPr lang="en-US" sz="2800" dirty="0" err="1"/>
              <a:t>kalanya</a:t>
            </a:r>
            <a:r>
              <a:rPr lang="en-US" sz="2800" dirty="0"/>
              <a:t> </a:t>
            </a:r>
            <a:r>
              <a:rPr lang="en-US" sz="2800" dirty="0" err="1"/>
              <a:t>menimbulkan</a:t>
            </a:r>
            <a:r>
              <a:rPr lang="en-US" sz="2800" dirty="0"/>
              <a:t> </a:t>
            </a:r>
            <a:r>
              <a:rPr lang="en-US" sz="2800" dirty="0" err="1"/>
              <a:t>ongkos</a:t>
            </a:r>
            <a:r>
              <a:rPr lang="en-US" sz="2800" dirty="0"/>
              <a:t> </a:t>
            </a:r>
            <a:r>
              <a:rPr lang="en-US" sz="2800" dirty="0" err="1"/>
              <a:t>sosial</a:t>
            </a:r>
            <a:r>
              <a:rPr lang="en-US" sz="2800" dirty="0"/>
              <a:t>.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en-US" sz="2800" dirty="0" err="1"/>
              <a:t>Adanya</a:t>
            </a:r>
            <a:r>
              <a:rPr lang="en-US" sz="2800" dirty="0"/>
              <a:t> </a:t>
            </a:r>
            <a:r>
              <a:rPr lang="en-US" sz="2800" dirty="0" err="1"/>
              <a:t>tuntutan</a:t>
            </a:r>
            <a:r>
              <a:rPr lang="en-US" sz="2800" dirty="0"/>
              <a:t> </a:t>
            </a:r>
            <a:r>
              <a:rPr lang="en-US" sz="2800" dirty="0" err="1"/>
              <a:t>efisiensi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perusahaan</a:t>
            </a:r>
            <a:r>
              <a:rPr lang="en-US" sz="2800" dirty="0"/>
              <a:t> </a:t>
            </a:r>
            <a:r>
              <a:rPr lang="en-US" sz="2800" dirty="0" err="1"/>
              <a:t>terkadang</a:t>
            </a:r>
            <a:r>
              <a:rPr lang="en-US" sz="2800" dirty="0"/>
              <a:t> </a:t>
            </a:r>
            <a:r>
              <a:rPr lang="en-US" sz="2800" dirty="0" err="1"/>
              <a:t>perusahaan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memikirkan</a:t>
            </a:r>
            <a:r>
              <a:rPr lang="en-US" sz="2800" dirty="0"/>
              <a:t> </a:t>
            </a:r>
            <a:r>
              <a:rPr lang="en-US" sz="2800" dirty="0" err="1"/>
              <a:t>lingkungan</a:t>
            </a:r>
            <a:r>
              <a:rPr lang="en-US" sz="2800" dirty="0"/>
              <a:t> </a:t>
            </a:r>
            <a:r>
              <a:rPr lang="en-US" sz="2800" dirty="0" err="1"/>
              <a:t>fisik</a:t>
            </a:r>
            <a:r>
              <a:rPr lang="en-US" sz="2800" dirty="0"/>
              <a:t> dan </a:t>
            </a:r>
            <a:r>
              <a:rPr lang="en-US" sz="2800" dirty="0" err="1"/>
              <a:t>sosialnya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0954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381000"/>
            <a:ext cx="8458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arenR" startAt="5"/>
            </a:pPr>
            <a:r>
              <a:rPr lang="en-US" sz="2400" dirty="0" err="1"/>
              <a:t>Membatasi</a:t>
            </a:r>
            <a:r>
              <a:rPr lang="en-US" sz="2400" dirty="0"/>
              <a:t> </a:t>
            </a:r>
            <a:r>
              <a:rPr lang="en-US" sz="2400" dirty="0" err="1"/>
              <a:t>pilihan</a:t>
            </a:r>
            <a:r>
              <a:rPr lang="en-US" sz="2400" dirty="0"/>
              <a:t> </a:t>
            </a:r>
            <a:r>
              <a:rPr lang="en-US" sz="2400" dirty="0" err="1"/>
              <a:t>konsumen</a:t>
            </a:r>
            <a:r>
              <a:rPr lang="en-US" sz="2400" dirty="0"/>
              <a:t> .</a:t>
            </a:r>
          </a:p>
          <a:p>
            <a:pPr marL="457200" indent="-457200" algn="just">
              <a:buFont typeface="+mj-lt"/>
              <a:buAutoNum type="arabicParenR" startAt="5"/>
            </a:pP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pasar</a:t>
            </a:r>
            <a:r>
              <a:rPr lang="en-US" sz="2400" dirty="0"/>
              <a:t> </a:t>
            </a:r>
            <a:r>
              <a:rPr lang="en-US" sz="2400" dirty="0" err="1"/>
              <a:t>persaingan</a:t>
            </a:r>
            <a:r>
              <a:rPr lang="en-US" sz="2400" dirty="0"/>
              <a:t> </a:t>
            </a:r>
            <a:r>
              <a:rPr lang="en-US" sz="2400" dirty="0" err="1"/>
              <a:t>sempurna</a:t>
            </a:r>
            <a:r>
              <a:rPr lang="en-US" sz="2400" dirty="0"/>
              <a:t> </a:t>
            </a:r>
            <a:r>
              <a:rPr lang="en-US" sz="2400" dirty="0" err="1"/>
              <a:t>barang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jasa</a:t>
            </a:r>
            <a:r>
              <a:rPr lang="en-US" sz="2400" dirty="0"/>
              <a:t> yang </a:t>
            </a:r>
            <a:r>
              <a:rPr lang="en-US" sz="2400" dirty="0" err="1"/>
              <a:t>dihasilkan</a:t>
            </a:r>
            <a:r>
              <a:rPr lang="en-US" sz="2400" dirty="0"/>
              <a:t> </a:t>
            </a:r>
            <a:r>
              <a:rPr lang="en-US" sz="2400" dirty="0" err="1"/>
              <a:t>perusahaan</a:t>
            </a:r>
            <a:r>
              <a:rPr lang="en-US" sz="2400" dirty="0"/>
              <a:t> 100% </a:t>
            </a:r>
            <a:r>
              <a:rPr lang="en-US" sz="2400" dirty="0" err="1"/>
              <a:t>sama</a:t>
            </a:r>
            <a:r>
              <a:rPr lang="en-US" sz="2400" dirty="0"/>
              <a:t>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konsumen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pilihan</a:t>
            </a:r>
            <a:r>
              <a:rPr lang="en-US" sz="2400" dirty="0"/>
              <a:t> yang </a:t>
            </a:r>
            <a:r>
              <a:rPr lang="en-US" sz="2400" dirty="0" err="1"/>
              <a:t>terbatas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menentukan</a:t>
            </a:r>
            <a:r>
              <a:rPr lang="en-US" sz="2400" dirty="0"/>
              <a:t> </a:t>
            </a:r>
            <a:r>
              <a:rPr lang="en-US" sz="2400" dirty="0" err="1"/>
              <a:t>barang-barang</a:t>
            </a:r>
            <a:r>
              <a:rPr lang="en-US" sz="2400" dirty="0"/>
              <a:t> yang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dikonsumsinya</a:t>
            </a:r>
            <a:r>
              <a:rPr lang="en-US" sz="2400" dirty="0"/>
              <a:t>. </a:t>
            </a:r>
          </a:p>
          <a:p>
            <a:pPr marL="457200" indent="-457200" algn="just">
              <a:buFont typeface="+mj-lt"/>
              <a:buAutoNum type="arabicParenR" startAt="5"/>
            </a:pP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kemungkinan</a:t>
            </a:r>
            <a:r>
              <a:rPr lang="en-US" sz="2400" dirty="0"/>
              <a:t> </a:t>
            </a:r>
            <a:r>
              <a:rPr lang="en-US" sz="2400" dirty="0" err="1"/>
              <a:t>ongkos</a:t>
            </a:r>
            <a:r>
              <a:rPr lang="en-US" sz="2400" dirty="0"/>
              <a:t> </a:t>
            </a:r>
            <a:r>
              <a:rPr lang="en-US" sz="2400" dirty="0" err="1"/>
              <a:t>produksi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tinggi</a:t>
            </a:r>
            <a:r>
              <a:rPr lang="en-US" sz="2400" dirty="0"/>
              <a:t>.</a:t>
            </a:r>
          </a:p>
          <a:p>
            <a:pPr marL="457200" indent="-457200" algn="just">
              <a:buFont typeface="+mj-lt"/>
              <a:buAutoNum type="arabicParenR" startAt="5"/>
            </a:pPr>
            <a:r>
              <a:rPr lang="en-US" sz="2400" dirty="0"/>
              <a:t>Perusahaan yang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mengikuti</a:t>
            </a:r>
            <a:r>
              <a:rPr lang="en-US" sz="2400" dirty="0"/>
              <a:t> </a:t>
            </a:r>
            <a:r>
              <a:rPr lang="en-US" sz="2400" dirty="0" err="1"/>
              <a:t>perkembangan</a:t>
            </a:r>
            <a:r>
              <a:rPr lang="en-US" sz="2400" dirty="0"/>
              <a:t> </a:t>
            </a:r>
            <a:r>
              <a:rPr lang="en-US" sz="2400" dirty="0" err="1"/>
              <a:t>teknologi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tertinggal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bangkrut</a:t>
            </a:r>
            <a:r>
              <a:rPr lang="en-US" sz="2400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427988"/>
            <a:ext cx="4267200" cy="314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991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228601"/>
            <a:ext cx="8229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arenR" startAt="2"/>
            </a:pPr>
            <a:r>
              <a:rPr lang="en-US" sz="2400" dirty="0" err="1">
                <a:solidFill>
                  <a:srgbClr val="FF0000"/>
                </a:solidFill>
              </a:rPr>
              <a:t>Pasar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Persaingan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Tidak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Sempurna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</a:p>
          <a:p>
            <a:r>
              <a:rPr lang="en-US" sz="2400" dirty="0"/>
              <a:t>a)  </a:t>
            </a:r>
            <a:r>
              <a:rPr lang="en-US" sz="2400" dirty="0" err="1"/>
              <a:t>Pasar</a:t>
            </a:r>
            <a:r>
              <a:rPr lang="en-US" sz="2400" dirty="0"/>
              <a:t> </a:t>
            </a:r>
            <a:r>
              <a:rPr lang="en-US" sz="2400" dirty="0" err="1"/>
              <a:t>Monopoli</a:t>
            </a:r>
            <a:r>
              <a:rPr lang="en-US" sz="2400" dirty="0"/>
              <a:t> </a:t>
            </a:r>
          </a:p>
          <a:p>
            <a:r>
              <a:rPr lang="en-US" sz="2400" dirty="0"/>
              <a:t>(1) </a:t>
            </a:r>
            <a:r>
              <a:rPr lang="en-US" sz="2400" dirty="0" err="1"/>
              <a:t>Pengertian</a:t>
            </a:r>
            <a:r>
              <a:rPr lang="en-US" sz="2400" dirty="0"/>
              <a:t> </a:t>
            </a:r>
            <a:r>
              <a:rPr lang="en-US" sz="2400" dirty="0" err="1"/>
              <a:t>Pasar</a:t>
            </a:r>
            <a:r>
              <a:rPr lang="en-US" sz="2400" dirty="0"/>
              <a:t> </a:t>
            </a:r>
            <a:r>
              <a:rPr lang="en-US" sz="2400" dirty="0" err="1"/>
              <a:t>Monopoli</a:t>
            </a:r>
            <a:r>
              <a:rPr lang="en-US" sz="2400" dirty="0"/>
              <a:t> </a:t>
            </a:r>
          </a:p>
          <a:p>
            <a:pPr marL="457200"/>
            <a:r>
              <a:rPr lang="en-US" sz="2400" dirty="0" err="1"/>
              <a:t>Pasar</a:t>
            </a:r>
            <a:r>
              <a:rPr lang="en-US" sz="2400" dirty="0"/>
              <a:t> </a:t>
            </a:r>
            <a:r>
              <a:rPr lang="en-US" sz="2400" dirty="0" err="1"/>
              <a:t>monopoli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struktur</a:t>
            </a:r>
            <a:r>
              <a:rPr lang="en-US" sz="2400" dirty="0"/>
              <a:t> </a:t>
            </a:r>
            <a:r>
              <a:rPr lang="en-US" sz="2400" dirty="0" err="1"/>
              <a:t>pasar</a:t>
            </a:r>
            <a:r>
              <a:rPr lang="en-US" sz="2400" dirty="0"/>
              <a:t> di </a:t>
            </a:r>
            <a:r>
              <a:rPr lang="en-US" sz="2400" dirty="0" err="1"/>
              <a:t>mana</a:t>
            </a:r>
            <a:r>
              <a:rPr lang="en-US" sz="2400" dirty="0"/>
              <a:t> </a:t>
            </a:r>
            <a:r>
              <a:rPr lang="en-US" sz="2400" dirty="0" err="1"/>
              <a:t>hanya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penjual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industri</a:t>
            </a:r>
            <a:r>
              <a:rPr lang="en-US" sz="2400" dirty="0"/>
              <a:t> yang </a:t>
            </a:r>
            <a:r>
              <a:rPr lang="en-US" sz="2400" dirty="0" err="1"/>
              <a:t>memproduksi</a:t>
            </a:r>
            <a:r>
              <a:rPr lang="en-US" sz="2400" dirty="0"/>
              <a:t> </a:t>
            </a:r>
            <a:r>
              <a:rPr lang="en-US" sz="2400" dirty="0" err="1"/>
              <a:t>produk</a:t>
            </a:r>
            <a:r>
              <a:rPr lang="en-US" sz="2400" dirty="0"/>
              <a:t> </a:t>
            </a:r>
            <a:r>
              <a:rPr lang="en-US" sz="2400" dirty="0" err="1"/>
              <a:t>substitusi</a:t>
            </a:r>
            <a:r>
              <a:rPr lang="en-US" sz="2400" dirty="0"/>
              <a:t> yang </a:t>
            </a:r>
            <a:r>
              <a:rPr lang="en-US" sz="2400" dirty="0" err="1"/>
              <a:t>mirip</a:t>
            </a:r>
            <a:r>
              <a:rPr lang="en-US" sz="2400" dirty="0"/>
              <a:t>,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yang </a:t>
            </a:r>
            <a:r>
              <a:rPr lang="en-US" sz="2400" dirty="0" err="1"/>
              <a:t>menyaingi</a:t>
            </a:r>
            <a:r>
              <a:rPr lang="en-US" sz="2400" dirty="0"/>
              <a:t>. </a:t>
            </a:r>
          </a:p>
          <a:p>
            <a:r>
              <a:rPr lang="en-US" sz="2400" dirty="0"/>
              <a:t>(2) </a:t>
            </a:r>
            <a:r>
              <a:rPr lang="en-US" sz="2400" dirty="0" err="1"/>
              <a:t>Ciri-Ciri</a:t>
            </a:r>
            <a:r>
              <a:rPr lang="en-US" sz="2400" dirty="0"/>
              <a:t> </a:t>
            </a:r>
            <a:r>
              <a:rPr lang="en-US" sz="2400" dirty="0" err="1"/>
              <a:t>Pasar</a:t>
            </a:r>
            <a:r>
              <a:rPr lang="en-US" sz="2400" dirty="0"/>
              <a:t> </a:t>
            </a:r>
            <a:r>
              <a:rPr lang="en-US" sz="2400" dirty="0" err="1"/>
              <a:t>Monopoli</a:t>
            </a:r>
            <a:r>
              <a:rPr lang="en-US" sz="2400" dirty="0"/>
              <a:t> </a:t>
            </a:r>
          </a:p>
          <a:p>
            <a:pPr marL="457200"/>
            <a:r>
              <a:rPr lang="en-US" sz="2400" dirty="0" err="1"/>
              <a:t>Adapun</a:t>
            </a:r>
            <a:r>
              <a:rPr lang="en-US" sz="2400" dirty="0"/>
              <a:t> </a:t>
            </a:r>
            <a:r>
              <a:rPr lang="en-US" sz="2400" dirty="0" err="1"/>
              <a:t>ciri-ciri</a:t>
            </a:r>
            <a:r>
              <a:rPr lang="en-US" sz="2400" dirty="0"/>
              <a:t> </a:t>
            </a:r>
            <a:r>
              <a:rPr lang="en-US" sz="2400" dirty="0" err="1"/>
              <a:t>pasar</a:t>
            </a:r>
            <a:r>
              <a:rPr lang="en-US" sz="2400" dirty="0"/>
              <a:t> </a:t>
            </a:r>
            <a:r>
              <a:rPr lang="en-US" sz="2400" dirty="0" err="1"/>
              <a:t>monopoli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. 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400" dirty="0" err="1"/>
              <a:t>Pasar</a:t>
            </a:r>
            <a:r>
              <a:rPr lang="en-US" sz="2400" dirty="0"/>
              <a:t> </a:t>
            </a:r>
            <a:r>
              <a:rPr lang="en-US" sz="2400" dirty="0" err="1"/>
              <a:t>monopoli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industri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perusahaan</a:t>
            </a:r>
            <a:r>
              <a:rPr lang="en-US" sz="2400" dirty="0"/>
              <a:t> 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barang</a:t>
            </a:r>
            <a:r>
              <a:rPr lang="en-US" sz="2400" dirty="0"/>
              <a:t> </a:t>
            </a:r>
            <a:r>
              <a:rPr lang="en-US" sz="2400" dirty="0" err="1"/>
              <a:t>pengganti</a:t>
            </a:r>
            <a:r>
              <a:rPr lang="en-US" sz="2400" dirty="0"/>
              <a:t> yang </a:t>
            </a:r>
            <a:r>
              <a:rPr lang="en-US" sz="2400" dirty="0" err="1"/>
              <a:t>mirip</a:t>
            </a:r>
            <a:r>
              <a:rPr lang="en-US" sz="2400" dirty="0"/>
              <a:t> </a:t>
            </a:r>
            <a:r>
              <a:rPr lang="en-US" sz="2400" i="1" dirty="0"/>
              <a:t>(close substitute)</a:t>
            </a:r>
            <a:r>
              <a:rPr lang="en-US" sz="2400" dirty="0"/>
              <a:t>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kemungkinan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masuk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industri</a:t>
            </a:r>
            <a:r>
              <a:rPr lang="en-US" sz="2400" dirty="0"/>
              <a:t>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menguasai</a:t>
            </a:r>
            <a:r>
              <a:rPr lang="en-US" sz="2400" dirty="0"/>
              <a:t> </a:t>
            </a:r>
            <a:r>
              <a:rPr lang="en-US" sz="2400" dirty="0" err="1"/>
              <a:t>penentuan</a:t>
            </a:r>
            <a:r>
              <a:rPr lang="en-US" sz="2400" dirty="0"/>
              <a:t> </a:t>
            </a:r>
            <a:r>
              <a:rPr lang="en-US" sz="2400" dirty="0" err="1"/>
              <a:t>harga</a:t>
            </a:r>
            <a:r>
              <a:rPr lang="en-US" sz="2400" dirty="0"/>
              <a:t> 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memerlukan</a:t>
            </a:r>
            <a:r>
              <a:rPr lang="en-US" sz="2400" dirty="0"/>
              <a:t> </a:t>
            </a:r>
            <a:r>
              <a:rPr lang="en-US" sz="2400" dirty="0" err="1"/>
              <a:t>promosi</a:t>
            </a:r>
            <a:r>
              <a:rPr lang="en-US" sz="2400" dirty="0"/>
              <a:t> </a:t>
            </a:r>
            <a:r>
              <a:rPr lang="en-US" sz="2400" dirty="0" err="1"/>
              <a:t>penjualan</a:t>
            </a:r>
            <a:r>
              <a:rPr lang="en-US" sz="2400" dirty="0"/>
              <a:t> (</a:t>
            </a:r>
            <a:r>
              <a:rPr lang="en-US" sz="2400" dirty="0" err="1"/>
              <a:t>iklan</a:t>
            </a:r>
            <a:r>
              <a:rPr lang="en-US" sz="24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687958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838200"/>
            <a:ext cx="8001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(3) </a:t>
            </a:r>
            <a:r>
              <a:rPr lang="en-US" sz="2400" dirty="0" err="1"/>
              <a:t>Kebaikan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Kelemahan</a:t>
            </a:r>
            <a:r>
              <a:rPr lang="en-US" sz="2400" dirty="0"/>
              <a:t> </a:t>
            </a:r>
            <a:r>
              <a:rPr lang="en-US" sz="2400" dirty="0" err="1"/>
              <a:t>Pasar</a:t>
            </a:r>
            <a:r>
              <a:rPr lang="en-US" sz="2400" dirty="0"/>
              <a:t> </a:t>
            </a:r>
            <a:r>
              <a:rPr lang="en-US" sz="2400" dirty="0" err="1"/>
              <a:t>Monopoli</a:t>
            </a:r>
            <a:r>
              <a:rPr lang="en-US" sz="2400" dirty="0"/>
              <a:t> </a:t>
            </a:r>
          </a:p>
          <a:p>
            <a:pPr marL="457200" algn="just"/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struktur</a:t>
            </a:r>
            <a:r>
              <a:rPr lang="en-US" sz="2400" dirty="0"/>
              <a:t> </a:t>
            </a:r>
            <a:r>
              <a:rPr lang="en-US" sz="2400" dirty="0" err="1"/>
              <a:t>pasar</a:t>
            </a:r>
            <a:r>
              <a:rPr lang="en-US" sz="2400" dirty="0"/>
              <a:t> </a:t>
            </a:r>
            <a:r>
              <a:rPr lang="en-US" sz="2400" dirty="0" err="1"/>
              <a:t>monopoli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kebaikan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kelemahannya</a:t>
            </a:r>
            <a:r>
              <a:rPr lang="en-US" sz="2400" dirty="0"/>
              <a:t>. </a:t>
            </a:r>
            <a:r>
              <a:rPr lang="en-US" sz="2400" dirty="0" err="1"/>
              <a:t>Adapun</a:t>
            </a:r>
            <a:r>
              <a:rPr lang="en-US" sz="2400" dirty="0"/>
              <a:t> </a:t>
            </a:r>
            <a:r>
              <a:rPr lang="en-US" sz="2400" dirty="0" err="1"/>
              <a:t>kebaikannya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. </a:t>
            </a:r>
          </a:p>
          <a:p>
            <a:pPr marL="731520" algn="just"/>
            <a:r>
              <a:rPr lang="en-US" sz="2400" dirty="0"/>
              <a:t> (a) </a:t>
            </a:r>
            <a:r>
              <a:rPr lang="en-US" sz="2400" dirty="0" err="1"/>
              <a:t>Mempunyai</a:t>
            </a:r>
            <a:r>
              <a:rPr lang="en-US" sz="2400" dirty="0"/>
              <a:t> </a:t>
            </a:r>
            <a:r>
              <a:rPr lang="en-US" sz="2400" dirty="0" err="1"/>
              <a:t>sumber</a:t>
            </a:r>
            <a:r>
              <a:rPr lang="en-US" sz="2400" dirty="0"/>
              <a:t> </a:t>
            </a:r>
            <a:r>
              <a:rPr lang="en-US" sz="2400" dirty="0" err="1"/>
              <a:t>daya</a:t>
            </a:r>
            <a:r>
              <a:rPr lang="en-US" sz="2400" dirty="0"/>
              <a:t> yang </a:t>
            </a:r>
            <a:r>
              <a:rPr lang="en-US" sz="2400" dirty="0" err="1"/>
              <a:t>unik</a:t>
            </a:r>
            <a:r>
              <a:rPr lang="en-US" sz="2400" dirty="0"/>
              <a:t>. </a:t>
            </a:r>
          </a:p>
          <a:p>
            <a:pPr marL="731520" algn="just"/>
            <a:r>
              <a:rPr lang="en-US" sz="2400" dirty="0"/>
              <a:t> (b) </a:t>
            </a:r>
            <a:r>
              <a:rPr lang="en-US" sz="2400" dirty="0" err="1"/>
              <a:t>Adanya</a:t>
            </a:r>
            <a:r>
              <a:rPr lang="en-US" sz="2400" dirty="0"/>
              <a:t> </a:t>
            </a:r>
            <a:r>
              <a:rPr lang="en-US" sz="2400" dirty="0" err="1"/>
              <a:t>skala</a:t>
            </a:r>
            <a:r>
              <a:rPr lang="en-US" sz="2400" dirty="0"/>
              <a:t> </a:t>
            </a:r>
            <a:r>
              <a:rPr lang="en-US" sz="2400" dirty="0" err="1"/>
              <a:t>ekonomis</a:t>
            </a:r>
            <a:r>
              <a:rPr lang="en-US" sz="2400" dirty="0"/>
              <a:t>.</a:t>
            </a:r>
          </a:p>
          <a:p>
            <a:pPr marL="731520" algn="just"/>
            <a:r>
              <a:rPr lang="en-US" sz="2400" dirty="0"/>
              <a:t> (c) </a:t>
            </a: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peran</a:t>
            </a:r>
            <a:r>
              <a:rPr lang="en-US" sz="2400" dirty="0"/>
              <a:t> </a:t>
            </a:r>
            <a:r>
              <a:rPr lang="en-US" sz="2400" dirty="0" err="1"/>
              <a:t>pemerintah</a:t>
            </a:r>
            <a:r>
              <a:rPr lang="en-US" sz="2400" dirty="0"/>
              <a:t>. </a:t>
            </a:r>
          </a:p>
          <a:p>
            <a:pPr marL="457200" algn="just"/>
            <a:r>
              <a:rPr lang="en-US" sz="2400" dirty="0" err="1"/>
              <a:t>Adapun</a:t>
            </a:r>
            <a:r>
              <a:rPr lang="en-US" sz="2400" dirty="0"/>
              <a:t> </a:t>
            </a:r>
            <a:r>
              <a:rPr lang="en-US" sz="2400" dirty="0" err="1"/>
              <a:t>kelemahan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struktur</a:t>
            </a:r>
            <a:r>
              <a:rPr lang="en-US" sz="2400" dirty="0"/>
              <a:t> </a:t>
            </a:r>
            <a:r>
              <a:rPr lang="en-US" sz="2400" dirty="0" err="1"/>
              <a:t>pasar</a:t>
            </a:r>
            <a:r>
              <a:rPr lang="en-US" sz="2400" dirty="0"/>
              <a:t> </a:t>
            </a:r>
            <a:r>
              <a:rPr lang="en-US" sz="2400" dirty="0" err="1"/>
              <a:t>monopoli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. </a:t>
            </a:r>
          </a:p>
          <a:p>
            <a:pPr marL="457200" algn="just"/>
            <a:r>
              <a:rPr lang="en-US" sz="2400" dirty="0"/>
              <a:t>(a) Tingkat </a:t>
            </a:r>
            <a:r>
              <a:rPr lang="en-US" sz="2400" dirty="0" err="1"/>
              <a:t>harga</a:t>
            </a:r>
            <a:r>
              <a:rPr lang="en-US" sz="2400" dirty="0"/>
              <a:t> </a:t>
            </a:r>
            <a:r>
              <a:rPr lang="en-US" sz="2400" dirty="0" err="1"/>
              <a:t>bukan</a:t>
            </a:r>
            <a:r>
              <a:rPr lang="en-US" sz="2400" dirty="0"/>
              <a:t> </a:t>
            </a:r>
            <a:r>
              <a:rPr lang="en-US" sz="2400" dirty="0" err="1"/>
              <a:t>keinginan</a:t>
            </a:r>
            <a:r>
              <a:rPr lang="en-US" sz="2400" dirty="0"/>
              <a:t> </a:t>
            </a:r>
            <a:r>
              <a:rPr lang="en-US" sz="2400" dirty="0" err="1"/>
              <a:t>konsumen</a:t>
            </a:r>
            <a:r>
              <a:rPr lang="en-US" sz="2400" dirty="0"/>
              <a:t>.</a:t>
            </a:r>
          </a:p>
          <a:p>
            <a:pPr marL="457200" algn="just"/>
            <a:r>
              <a:rPr lang="en-US" sz="2400" dirty="0"/>
              <a:t>(b) </a:t>
            </a:r>
            <a:r>
              <a:rPr lang="en-US" sz="2400" dirty="0" err="1"/>
              <a:t>Kesempatan</a:t>
            </a:r>
            <a:r>
              <a:rPr lang="en-US" sz="2400" dirty="0"/>
              <a:t> </a:t>
            </a:r>
            <a:r>
              <a:rPr lang="en-US" sz="2400" dirty="0" err="1"/>
              <a:t>pelaku</a:t>
            </a:r>
            <a:r>
              <a:rPr lang="en-US" sz="2400" dirty="0"/>
              <a:t> </a:t>
            </a:r>
            <a:r>
              <a:rPr lang="en-US" sz="2400" dirty="0" err="1"/>
              <a:t>ekonomi</a:t>
            </a:r>
            <a:r>
              <a:rPr lang="en-US" sz="2400" dirty="0"/>
              <a:t> yang lain </a:t>
            </a:r>
            <a:r>
              <a:rPr lang="en-US" sz="2400" dirty="0" err="1"/>
              <a:t>terbatas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3044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117694"/>
            <a:ext cx="84328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b)  </a:t>
            </a:r>
            <a:r>
              <a:rPr lang="en-US" sz="2400" dirty="0" err="1"/>
              <a:t>Pasar</a:t>
            </a:r>
            <a:r>
              <a:rPr lang="en-US" sz="2400" dirty="0"/>
              <a:t> </a:t>
            </a:r>
            <a:r>
              <a:rPr lang="en-US" sz="2400" dirty="0" err="1"/>
              <a:t>Persaingan</a:t>
            </a:r>
            <a:r>
              <a:rPr lang="en-US" sz="2400" dirty="0"/>
              <a:t> </a:t>
            </a:r>
            <a:r>
              <a:rPr lang="en-US" sz="2400" dirty="0" err="1"/>
              <a:t>Monopolistis</a:t>
            </a:r>
            <a:r>
              <a:rPr lang="en-US" sz="2400" dirty="0"/>
              <a:t> </a:t>
            </a:r>
          </a:p>
          <a:p>
            <a:pPr algn="just"/>
            <a:r>
              <a:rPr lang="en-US" sz="2400" dirty="0"/>
              <a:t>(1) </a:t>
            </a:r>
            <a:r>
              <a:rPr lang="en-US" sz="2400" dirty="0" err="1"/>
              <a:t>Pengertian</a:t>
            </a:r>
            <a:r>
              <a:rPr lang="en-US" sz="2400" dirty="0"/>
              <a:t> </a:t>
            </a:r>
            <a:r>
              <a:rPr lang="en-US" sz="2400" dirty="0" err="1"/>
              <a:t>Pasar</a:t>
            </a:r>
            <a:r>
              <a:rPr lang="en-US" sz="2400" dirty="0"/>
              <a:t> </a:t>
            </a:r>
            <a:r>
              <a:rPr lang="en-US" sz="2400" dirty="0" err="1"/>
              <a:t>Persaingan</a:t>
            </a:r>
            <a:r>
              <a:rPr lang="en-US" sz="2400" dirty="0"/>
              <a:t> </a:t>
            </a:r>
            <a:r>
              <a:rPr lang="en-US" sz="2400" dirty="0" err="1"/>
              <a:t>Monopolistis</a:t>
            </a:r>
            <a:r>
              <a:rPr lang="en-US" sz="2400" dirty="0"/>
              <a:t> </a:t>
            </a:r>
          </a:p>
          <a:p>
            <a:pPr marL="457200" algn="just"/>
            <a:r>
              <a:rPr lang="en-US" sz="2400" dirty="0" err="1"/>
              <a:t>Pasar</a:t>
            </a:r>
            <a:r>
              <a:rPr lang="en-US" sz="2400" dirty="0"/>
              <a:t> </a:t>
            </a:r>
            <a:r>
              <a:rPr lang="en-US" sz="2400" dirty="0" err="1"/>
              <a:t>persaingan</a:t>
            </a:r>
            <a:r>
              <a:rPr lang="en-US" sz="2400" dirty="0"/>
              <a:t> </a:t>
            </a:r>
            <a:r>
              <a:rPr lang="en-US" sz="2400" dirty="0" err="1"/>
              <a:t>monopolistis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struktur</a:t>
            </a:r>
            <a:r>
              <a:rPr lang="en-US" sz="2400" dirty="0"/>
              <a:t> </a:t>
            </a:r>
            <a:r>
              <a:rPr lang="en-US" sz="2400" dirty="0" err="1"/>
              <a:t>pasar</a:t>
            </a:r>
            <a:r>
              <a:rPr lang="en-US" sz="2400" dirty="0"/>
              <a:t> di </a:t>
            </a:r>
            <a:r>
              <a:rPr lang="en-US" sz="2400" dirty="0" err="1"/>
              <a:t>mana</a:t>
            </a:r>
            <a:r>
              <a:rPr lang="en-US" sz="2400" dirty="0"/>
              <a:t> </a:t>
            </a: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produsen</a:t>
            </a:r>
            <a:r>
              <a:rPr lang="en-US" sz="2400" dirty="0"/>
              <a:t> yang </a:t>
            </a:r>
            <a:r>
              <a:rPr lang="en-US" sz="2400" dirty="0" err="1"/>
              <a:t>menghasilkan</a:t>
            </a:r>
            <a:r>
              <a:rPr lang="en-US" sz="2400" dirty="0"/>
              <a:t> </a:t>
            </a:r>
            <a:r>
              <a:rPr lang="en-US" sz="2400" dirty="0" err="1"/>
              <a:t>barang</a:t>
            </a:r>
            <a:r>
              <a:rPr lang="en-US" sz="2400" dirty="0"/>
              <a:t> yang </a:t>
            </a:r>
            <a:r>
              <a:rPr lang="en-US" sz="2400" dirty="0" err="1"/>
              <a:t>berbeda</a:t>
            </a:r>
            <a:r>
              <a:rPr lang="en-US" sz="2400" dirty="0"/>
              <a:t> </a:t>
            </a:r>
            <a:r>
              <a:rPr lang="en-US" sz="2400" dirty="0" err="1"/>
              <a:t>corak</a:t>
            </a:r>
            <a:r>
              <a:rPr lang="en-US" sz="2400" dirty="0"/>
              <a:t>. </a:t>
            </a:r>
            <a:r>
              <a:rPr lang="en-US" sz="2400" dirty="0" err="1"/>
              <a:t>Pasar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dasarnya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pasar</a:t>
            </a:r>
            <a:r>
              <a:rPr lang="en-US" sz="2400" dirty="0"/>
              <a:t> yang </a:t>
            </a:r>
            <a:r>
              <a:rPr lang="en-US" sz="2400" dirty="0" err="1"/>
              <a:t>berada</a:t>
            </a:r>
            <a:r>
              <a:rPr lang="en-US" sz="2400" dirty="0"/>
              <a:t> di </a:t>
            </a:r>
            <a:r>
              <a:rPr lang="en-US" sz="2400" dirty="0" err="1"/>
              <a:t>antara</a:t>
            </a:r>
            <a:r>
              <a:rPr lang="en-US" sz="2400" dirty="0"/>
              <a:t> </a:t>
            </a: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jenis</a:t>
            </a:r>
            <a:r>
              <a:rPr lang="en-US" sz="2400" dirty="0"/>
              <a:t> </a:t>
            </a:r>
            <a:r>
              <a:rPr lang="en-US" sz="2400" dirty="0" err="1"/>
              <a:t>pasar</a:t>
            </a:r>
            <a:r>
              <a:rPr lang="en-US" sz="2400" dirty="0"/>
              <a:t> yang </a:t>
            </a:r>
            <a:r>
              <a:rPr lang="en-US" sz="2400" dirty="0" err="1"/>
              <a:t>ekstern</a:t>
            </a:r>
            <a:r>
              <a:rPr lang="en-US" sz="2400" dirty="0"/>
              <a:t>,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persaingan</a:t>
            </a:r>
            <a:r>
              <a:rPr lang="en-US" sz="2400" dirty="0"/>
              <a:t> </a:t>
            </a:r>
            <a:r>
              <a:rPr lang="en-US" sz="2400" dirty="0" err="1"/>
              <a:t>sempurna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monopoli</a:t>
            </a:r>
            <a:r>
              <a:rPr lang="en-US" sz="2400" dirty="0"/>
              <a:t>.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itu</a:t>
            </a:r>
            <a:r>
              <a:rPr lang="en-US" sz="2400" dirty="0"/>
              <a:t>, </a:t>
            </a:r>
            <a:r>
              <a:rPr lang="en-US" sz="2400" dirty="0" err="1"/>
              <a:t>sifat-sifatnya</a:t>
            </a:r>
            <a:r>
              <a:rPr lang="en-US" sz="2400" dirty="0"/>
              <a:t> </a:t>
            </a:r>
            <a:r>
              <a:rPr lang="en-US" sz="2400" dirty="0" err="1"/>
              <a:t>mengandung</a:t>
            </a:r>
            <a:r>
              <a:rPr lang="en-US" sz="2400" dirty="0"/>
              <a:t> </a:t>
            </a:r>
            <a:r>
              <a:rPr lang="en-US" sz="2400" dirty="0" err="1"/>
              <a:t>unsur-unsur</a:t>
            </a:r>
            <a:r>
              <a:rPr lang="en-US" sz="2400" dirty="0"/>
              <a:t> </a:t>
            </a:r>
            <a:r>
              <a:rPr lang="en-US" sz="2400" dirty="0" err="1"/>
              <a:t>sifat</a:t>
            </a:r>
            <a:r>
              <a:rPr lang="en-US" sz="2400" dirty="0"/>
              <a:t> </a:t>
            </a:r>
            <a:r>
              <a:rPr lang="en-US" sz="2400" dirty="0" err="1"/>
              <a:t>pasar</a:t>
            </a:r>
            <a:r>
              <a:rPr lang="en-US" sz="2400" dirty="0"/>
              <a:t> </a:t>
            </a:r>
            <a:r>
              <a:rPr lang="en-US" sz="2400" dirty="0" err="1"/>
              <a:t>monopoli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pasar</a:t>
            </a:r>
            <a:r>
              <a:rPr lang="en-US" sz="2400" dirty="0"/>
              <a:t> </a:t>
            </a:r>
            <a:r>
              <a:rPr lang="en-US" sz="2400" dirty="0" err="1"/>
              <a:t>persaingan</a:t>
            </a:r>
            <a:r>
              <a:rPr lang="en-US" sz="2400" dirty="0"/>
              <a:t> </a:t>
            </a:r>
            <a:r>
              <a:rPr lang="en-US" sz="2400" dirty="0" err="1"/>
              <a:t>sempurna</a:t>
            </a:r>
            <a:r>
              <a:rPr lang="en-US" sz="2400" dirty="0"/>
              <a:t>. </a:t>
            </a:r>
          </a:p>
          <a:p>
            <a:pPr algn="just"/>
            <a:r>
              <a:rPr lang="en-US" sz="2400" dirty="0"/>
              <a:t>(2) </a:t>
            </a:r>
            <a:r>
              <a:rPr lang="en-US" sz="2400" dirty="0" err="1"/>
              <a:t>Ciri-Ciri</a:t>
            </a:r>
            <a:r>
              <a:rPr lang="en-US" sz="2400" dirty="0"/>
              <a:t> </a:t>
            </a:r>
            <a:r>
              <a:rPr lang="en-US" sz="2400" dirty="0" err="1"/>
              <a:t>Pasar</a:t>
            </a:r>
            <a:r>
              <a:rPr lang="en-US" sz="2400" dirty="0"/>
              <a:t> </a:t>
            </a:r>
            <a:r>
              <a:rPr lang="en-US" sz="2400" dirty="0" err="1"/>
              <a:t>Persaingan</a:t>
            </a:r>
            <a:r>
              <a:rPr lang="en-US" sz="2400" dirty="0"/>
              <a:t> </a:t>
            </a:r>
            <a:r>
              <a:rPr lang="en-US" sz="2400" dirty="0" err="1"/>
              <a:t>Monopolistis</a:t>
            </a:r>
            <a:r>
              <a:rPr lang="en-US" sz="2400" dirty="0"/>
              <a:t> </a:t>
            </a:r>
          </a:p>
          <a:p>
            <a:pPr marL="457200" algn="just"/>
            <a:r>
              <a:rPr lang="en-US" sz="2400" dirty="0" err="1"/>
              <a:t>Adapun</a:t>
            </a:r>
            <a:r>
              <a:rPr lang="en-US" sz="2400" dirty="0"/>
              <a:t> </a:t>
            </a:r>
            <a:r>
              <a:rPr lang="en-US" sz="2400" dirty="0" err="1"/>
              <a:t>ciri-ciri</a:t>
            </a:r>
            <a:r>
              <a:rPr lang="en-US" sz="2400" dirty="0"/>
              <a:t> </a:t>
            </a:r>
            <a:r>
              <a:rPr lang="en-US" sz="2400" dirty="0" err="1"/>
              <a:t>pasar</a:t>
            </a:r>
            <a:r>
              <a:rPr lang="en-US" sz="2400" dirty="0"/>
              <a:t> </a:t>
            </a:r>
            <a:r>
              <a:rPr lang="en-US" sz="2400" dirty="0" err="1"/>
              <a:t>persaingan</a:t>
            </a:r>
            <a:r>
              <a:rPr lang="en-US" sz="2400" dirty="0"/>
              <a:t> </a:t>
            </a:r>
            <a:r>
              <a:rPr lang="en-US" sz="2400" dirty="0" err="1"/>
              <a:t>monopolistis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. </a:t>
            </a:r>
          </a:p>
          <a:p>
            <a:pPr marL="457200" algn="just"/>
            <a:r>
              <a:rPr lang="en-US" sz="2400" dirty="0"/>
              <a:t>(a) </a:t>
            </a: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perusahaan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penjual</a:t>
            </a:r>
            <a:r>
              <a:rPr lang="en-US" sz="2400" dirty="0"/>
              <a:t> </a:t>
            </a:r>
          </a:p>
          <a:p>
            <a:pPr marL="457200" algn="just"/>
            <a:r>
              <a:rPr lang="en-US" sz="2400" dirty="0"/>
              <a:t>(b) </a:t>
            </a:r>
            <a:r>
              <a:rPr lang="en-US" sz="2400" dirty="0" err="1"/>
              <a:t>Barang</a:t>
            </a:r>
            <a:r>
              <a:rPr lang="en-US" sz="2400" dirty="0"/>
              <a:t> </a:t>
            </a:r>
            <a:r>
              <a:rPr lang="en-US" sz="2400" dirty="0" err="1"/>
              <a:t>produksinya</a:t>
            </a:r>
            <a:r>
              <a:rPr lang="en-US" sz="2400" dirty="0"/>
              <a:t> </a:t>
            </a:r>
            <a:r>
              <a:rPr lang="en-US" sz="2400" dirty="0" err="1"/>
              <a:t>bersifat</a:t>
            </a:r>
            <a:r>
              <a:rPr lang="en-US" sz="2400" dirty="0"/>
              <a:t> </a:t>
            </a:r>
            <a:r>
              <a:rPr lang="en-US" sz="2400" dirty="0" err="1"/>
              <a:t>berbeda</a:t>
            </a:r>
            <a:r>
              <a:rPr lang="en-US" sz="2400" dirty="0"/>
              <a:t> </a:t>
            </a:r>
            <a:r>
              <a:rPr lang="en-US" sz="2400" dirty="0" err="1"/>
              <a:t>corak</a:t>
            </a:r>
            <a:r>
              <a:rPr lang="en-US" sz="2400" dirty="0"/>
              <a:t> </a:t>
            </a:r>
          </a:p>
          <a:p>
            <a:pPr marL="457200" algn="just"/>
            <a:r>
              <a:rPr lang="en-US" sz="2400" dirty="0"/>
              <a:t>(c) Perusahaan </a:t>
            </a:r>
            <a:r>
              <a:rPr lang="en-US" sz="2400" dirty="0" err="1"/>
              <a:t>mempunyai</a:t>
            </a:r>
            <a:r>
              <a:rPr lang="en-US" sz="2400" dirty="0"/>
              <a:t> </a:t>
            </a:r>
            <a:r>
              <a:rPr lang="en-US" sz="2400" dirty="0" err="1"/>
              <a:t>sedikit</a:t>
            </a:r>
            <a:r>
              <a:rPr lang="en-US" sz="2400" dirty="0"/>
              <a:t> </a:t>
            </a:r>
            <a:r>
              <a:rPr lang="en-US" sz="2400" dirty="0" err="1"/>
              <a:t>kekuasaan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menentukan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mempengaruhi</a:t>
            </a:r>
            <a:r>
              <a:rPr lang="en-US" sz="2400" dirty="0"/>
              <a:t> </a:t>
            </a:r>
            <a:r>
              <a:rPr lang="en-US" sz="2400" dirty="0" err="1"/>
              <a:t>harga</a:t>
            </a:r>
            <a:r>
              <a:rPr lang="en-US" sz="2400" dirty="0"/>
              <a:t> </a:t>
            </a:r>
          </a:p>
          <a:p>
            <a:pPr marL="457200" algn="just"/>
            <a:r>
              <a:rPr lang="en-US" sz="2400" dirty="0"/>
              <a:t>(d) </a:t>
            </a:r>
            <a:r>
              <a:rPr lang="en-US" sz="2400" dirty="0" err="1"/>
              <a:t>Masuk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industri</a:t>
            </a:r>
            <a:r>
              <a:rPr lang="en-US" sz="2400" dirty="0"/>
              <a:t> </a:t>
            </a:r>
            <a:r>
              <a:rPr lang="en-US" sz="2400" dirty="0" err="1"/>
              <a:t>relatif</a:t>
            </a:r>
            <a:r>
              <a:rPr lang="en-US" sz="2400" dirty="0"/>
              <a:t> </a:t>
            </a:r>
            <a:r>
              <a:rPr lang="en-US" sz="2400" dirty="0" err="1"/>
              <a:t>mudah</a:t>
            </a:r>
            <a:r>
              <a:rPr lang="en-US" sz="2400" dirty="0"/>
              <a:t> </a:t>
            </a:r>
          </a:p>
          <a:p>
            <a:pPr marL="457200" algn="just"/>
            <a:r>
              <a:rPr lang="en-US" sz="2400" dirty="0"/>
              <a:t>(e) </a:t>
            </a:r>
            <a:r>
              <a:rPr lang="en-US" sz="2400" dirty="0" err="1"/>
              <a:t>Aktif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promosi</a:t>
            </a:r>
            <a:r>
              <a:rPr lang="en-US" sz="2400" dirty="0"/>
              <a:t> </a:t>
            </a:r>
            <a:r>
              <a:rPr lang="en-US" sz="2400" dirty="0" err="1"/>
              <a:t>penjualan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1963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457200"/>
            <a:ext cx="838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/>
              <a:t>Kebaikan</a:t>
            </a:r>
            <a:r>
              <a:rPr lang="en-US" sz="2400" b="1" dirty="0"/>
              <a:t> </a:t>
            </a:r>
            <a:r>
              <a:rPr lang="en-US" sz="2400" b="1" dirty="0" err="1"/>
              <a:t>pasar</a:t>
            </a:r>
            <a:r>
              <a:rPr lang="en-US" sz="2400" b="1" dirty="0"/>
              <a:t> </a:t>
            </a:r>
            <a:r>
              <a:rPr lang="en-US" sz="2400" b="1" dirty="0" err="1"/>
              <a:t>persaingan</a:t>
            </a:r>
            <a:r>
              <a:rPr lang="en-US" sz="2400" b="1" dirty="0"/>
              <a:t> </a:t>
            </a:r>
            <a:r>
              <a:rPr lang="en-US" sz="2400" b="1" dirty="0" err="1"/>
              <a:t>monopolistis</a:t>
            </a:r>
            <a:r>
              <a:rPr lang="en-US" sz="2400" b="1" dirty="0"/>
              <a:t> </a:t>
            </a:r>
            <a:r>
              <a:rPr lang="en-US" sz="2400" b="1" dirty="0" err="1"/>
              <a:t>adalah</a:t>
            </a:r>
            <a:r>
              <a:rPr lang="en-US" sz="2400" b="1" dirty="0"/>
              <a:t> </a:t>
            </a:r>
            <a:r>
              <a:rPr lang="en-US" sz="2400" b="1" dirty="0" err="1"/>
              <a:t>sebagai</a:t>
            </a:r>
            <a:r>
              <a:rPr lang="en-US" sz="2400" b="1" dirty="0"/>
              <a:t> </a:t>
            </a:r>
            <a:r>
              <a:rPr lang="en-US" sz="2400" b="1" dirty="0" err="1"/>
              <a:t>berikut</a:t>
            </a:r>
            <a:r>
              <a:rPr lang="en-US" sz="2400" b="1" dirty="0"/>
              <a:t>. </a:t>
            </a:r>
            <a:endParaRPr lang="en-US" sz="2400" dirty="0"/>
          </a:p>
          <a:p>
            <a:r>
              <a:rPr lang="en-US" sz="2400" dirty="0"/>
              <a:t>(a) </a:t>
            </a:r>
            <a:r>
              <a:rPr lang="en-US" sz="2400" dirty="0" err="1"/>
              <a:t>Adanya</a:t>
            </a:r>
            <a:r>
              <a:rPr lang="en-US" sz="2400" dirty="0"/>
              <a:t> </a:t>
            </a:r>
            <a:r>
              <a:rPr lang="en-US" sz="2400" dirty="0" err="1"/>
              <a:t>diferensiasi</a:t>
            </a:r>
            <a:r>
              <a:rPr lang="en-US" sz="2400" dirty="0"/>
              <a:t> </a:t>
            </a:r>
            <a:r>
              <a:rPr lang="en-US" sz="2400" dirty="0" err="1"/>
              <a:t>produk</a:t>
            </a:r>
            <a:r>
              <a:rPr lang="en-US" sz="2400" dirty="0"/>
              <a:t> </a:t>
            </a:r>
          </a:p>
          <a:p>
            <a:r>
              <a:rPr lang="en-US" sz="2400" dirty="0"/>
              <a:t>(b) </a:t>
            </a:r>
            <a:r>
              <a:rPr lang="en-US" sz="2400" dirty="0" err="1"/>
              <a:t>Corak</a:t>
            </a:r>
            <a:r>
              <a:rPr lang="en-US" sz="2400" dirty="0"/>
              <a:t> </a:t>
            </a:r>
            <a:r>
              <a:rPr lang="en-US" sz="2400" dirty="0" err="1"/>
              <a:t>distribusi</a:t>
            </a:r>
            <a:r>
              <a:rPr lang="en-US" sz="2400" dirty="0"/>
              <a:t> yang </a:t>
            </a:r>
            <a:r>
              <a:rPr lang="en-US" sz="2400" dirty="0" err="1"/>
              <a:t>merata</a:t>
            </a:r>
            <a:r>
              <a:rPr lang="en-US" sz="2400" dirty="0"/>
              <a:t> </a:t>
            </a:r>
          </a:p>
          <a:p>
            <a:r>
              <a:rPr lang="en-US" sz="2400" dirty="0"/>
              <a:t>(c) </a:t>
            </a:r>
            <a:r>
              <a:rPr lang="en-US" sz="2400" dirty="0" err="1"/>
              <a:t>Keuntungan</a:t>
            </a:r>
            <a:r>
              <a:rPr lang="en-US" sz="2400" dirty="0"/>
              <a:t> </a:t>
            </a:r>
            <a:r>
              <a:rPr lang="en-US" sz="2400" dirty="0" err="1"/>
              <a:t>adanya</a:t>
            </a:r>
            <a:r>
              <a:rPr lang="en-US" sz="2400" dirty="0"/>
              <a:t> </a:t>
            </a:r>
            <a:r>
              <a:rPr lang="en-US" sz="2400" dirty="0" err="1"/>
              <a:t>iklan</a:t>
            </a:r>
            <a:r>
              <a:rPr lang="en-US" sz="2400" dirty="0"/>
              <a:t> </a:t>
            </a:r>
          </a:p>
          <a:p>
            <a:r>
              <a:rPr lang="en-US" sz="2400" b="1" dirty="0" err="1"/>
              <a:t>Kelemahan</a:t>
            </a:r>
            <a:r>
              <a:rPr lang="en-US" sz="2400" b="1" dirty="0"/>
              <a:t> </a:t>
            </a:r>
            <a:r>
              <a:rPr lang="en-US" sz="2400" b="1" dirty="0" err="1"/>
              <a:t>pasar</a:t>
            </a:r>
            <a:r>
              <a:rPr lang="en-US" sz="2400" b="1" dirty="0"/>
              <a:t> </a:t>
            </a:r>
            <a:r>
              <a:rPr lang="en-US" sz="2400" b="1" dirty="0" err="1"/>
              <a:t>persaingan</a:t>
            </a:r>
            <a:r>
              <a:rPr lang="en-US" sz="2400" b="1" dirty="0"/>
              <a:t> </a:t>
            </a:r>
            <a:r>
              <a:rPr lang="en-US" sz="2400" b="1" dirty="0" err="1"/>
              <a:t>monopolistis</a:t>
            </a:r>
            <a:r>
              <a:rPr lang="en-US" sz="2400" b="1" dirty="0"/>
              <a:t> </a:t>
            </a:r>
            <a:r>
              <a:rPr lang="en-US" sz="2400" b="1" dirty="0" err="1"/>
              <a:t>adalah</a:t>
            </a:r>
            <a:r>
              <a:rPr lang="en-US" sz="2400" b="1" dirty="0"/>
              <a:t> </a:t>
            </a:r>
            <a:r>
              <a:rPr lang="en-US" sz="2400" b="1" dirty="0" err="1"/>
              <a:t>sebagai</a:t>
            </a:r>
            <a:r>
              <a:rPr lang="en-US" sz="2400" b="1" dirty="0"/>
              <a:t> </a:t>
            </a:r>
            <a:r>
              <a:rPr lang="en-US" sz="2400" b="1" dirty="0" err="1"/>
              <a:t>berikut</a:t>
            </a:r>
            <a:r>
              <a:rPr lang="en-US" sz="2400" b="1" dirty="0"/>
              <a:t>. </a:t>
            </a:r>
            <a:endParaRPr lang="en-US" sz="2400" dirty="0"/>
          </a:p>
          <a:p>
            <a:r>
              <a:rPr lang="en-US" sz="2400" dirty="0"/>
              <a:t>(a) </a:t>
            </a:r>
            <a:r>
              <a:rPr lang="en-US" sz="2400" dirty="0" err="1"/>
              <a:t>Kurang</a:t>
            </a:r>
            <a:r>
              <a:rPr lang="en-US" sz="2400" dirty="0"/>
              <a:t> </a:t>
            </a:r>
            <a:r>
              <a:rPr lang="en-US" sz="2400" dirty="0" err="1"/>
              <a:t>efisien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sumber-sumber</a:t>
            </a:r>
            <a:r>
              <a:rPr lang="en-US" sz="2400" dirty="0"/>
              <a:t> </a:t>
            </a:r>
            <a:r>
              <a:rPr lang="en-US" sz="2400" dirty="0" err="1"/>
              <a:t>daya</a:t>
            </a:r>
            <a:r>
              <a:rPr lang="en-US" sz="2400" dirty="0"/>
              <a:t> </a:t>
            </a:r>
          </a:p>
          <a:p>
            <a:r>
              <a:rPr lang="en-US" sz="2400" dirty="0"/>
              <a:t>(b) </a:t>
            </a:r>
            <a:r>
              <a:rPr lang="en-US" sz="2400" dirty="0" err="1"/>
              <a:t>Memberikan</a:t>
            </a:r>
            <a:r>
              <a:rPr lang="en-US" sz="2400" dirty="0"/>
              <a:t> </a:t>
            </a:r>
            <a:r>
              <a:rPr lang="en-US" sz="2400" dirty="0" err="1"/>
              <a:t>dorongan</a:t>
            </a:r>
            <a:r>
              <a:rPr lang="en-US" sz="2400" dirty="0"/>
              <a:t> </a:t>
            </a:r>
            <a:r>
              <a:rPr lang="en-US" sz="2400" dirty="0" err="1"/>
              <a:t>sangat</a:t>
            </a:r>
            <a:r>
              <a:rPr lang="en-US" sz="2400" dirty="0"/>
              <a:t> </a:t>
            </a:r>
            <a:r>
              <a:rPr lang="en-US" sz="2400" dirty="0" err="1"/>
              <a:t>terbatas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perkembangan</a:t>
            </a:r>
            <a:r>
              <a:rPr lang="en-US" sz="2400" dirty="0"/>
              <a:t> </a:t>
            </a:r>
            <a:r>
              <a:rPr lang="en-US" sz="2400" dirty="0" err="1"/>
              <a:t>teknologi</a:t>
            </a:r>
            <a:r>
              <a:rPr lang="en-US" sz="2400" dirty="0"/>
              <a:t> </a:t>
            </a:r>
          </a:p>
          <a:p>
            <a:r>
              <a:rPr lang="en-US" sz="2400" dirty="0"/>
              <a:t>(c) </a:t>
            </a:r>
            <a:r>
              <a:rPr lang="en-US" sz="2400" dirty="0" err="1"/>
              <a:t>Kelemahan</a:t>
            </a:r>
            <a:r>
              <a:rPr lang="en-US" sz="2400" dirty="0"/>
              <a:t> </a:t>
            </a:r>
            <a:r>
              <a:rPr lang="en-US" sz="2400" dirty="0" err="1"/>
              <a:t>adanya</a:t>
            </a:r>
            <a:r>
              <a:rPr lang="en-US" sz="2400" dirty="0"/>
              <a:t> </a:t>
            </a:r>
            <a:r>
              <a:rPr lang="en-US" sz="2400" dirty="0" err="1"/>
              <a:t>iklan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3661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1520" y="152401"/>
            <a:ext cx="111697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</a:rPr>
              <a:t>c)  </a:t>
            </a:r>
            <a:r>
              <a:rPr lang="en-US" sz="2800" dirty="0" err="1">
                <a:solidFill>
                  <a:srgbClr val="FF0000"/>
                </a:solidFill>
              </a:rPr>
              <a:t>Pasar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Oligopoli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</a:p>
          <a:p>
            <a:pPr algn="just"/>
            <a:r>
              <a:rPr lang="en-US" sz="2400" dirty="0"/>
              <a:t>(1) </a:t>
            </a:r>
            <a:r>
              <a:rPr lang="en-US" sz="3200" dirty="0" err="1"/>
              <a:t>Pengertian</a:t>
            </a:r>
            <a:r>
              <a:rPr lang="en-US" sz="3200" dirty="0"/>
              <a:t> </a:t>
            </a:r>
            <a:r>
              <a:rPr lang="en-US" sz="3200" dirty="0" err="1"/>
              <a:t>Pasar</a:t>
            </a:r>
            <a:r>
              <a:rPr lang="en-US" sz="3200" dirty="0"/>
              <a:t> </a:t>
            </a:r>
            <a:r>
              <a:rPr lang="en-US" sz="3200" dirty="0" err="1"/>
              <a:t>Oligopoli</a:t>
            </a:r>
            <a:r>
              <a:rPr lang="en-US" sz="3200" dirty="0"/>
              <a:t> </a:t>
            </a:r>
          </a:p>
          <a:p>
            <a:pPr marL="457200" algn="just"/>
            <a:r>
              <a:rPr lang="en-US" sz="3200" dirty="0" err="1"/>
              <a:t>Istilah</a:t>
            </a:r>
            <a:r>
              <a:rPr lang="en-US" sz="3200" dirty="0"/>
              <a:t> </a:t>
            </a:r>
            <a:r>
              <a:rPr lang="en-US" sz="3200" dirty="0" err="1"/>
              <a:t>oligopoli</a:t>
            </a:r>
            <a:r>
              <a:rPr lang="en-US" sz="3200" dirty="0"/>
              <a:t> </a:t>
            </a:r>
            <a:r>
              <a:rPr lang="en-US" sz="3200" dirty="0" err="1"/>
              <a:t>berarti</a:t>
            </a:r>
            <a:r>
              <a:rPr lang="en-US" sz="3200" dirty="0"/>
              <a:t> ”</a:t>
            </a:r>
            <a:r>
              <a:rPr lang="en-US" sz="3200" dirty="0" err="1"/>
              <a:t>beberapa</a:t>
            </a:r>
            <a:r>
              <a:rPr lang="en-US" sz="3200" dirty="0"/>
              <a:t> </a:t>
            </a:r>
            <a:r>
              <a:rPr lang="en-US" sz="3200" dirty="0" err="1"/>
              <a:t>penjual</a:t>
            </a:r>
            <a:r>
              <a:rPr lang="en-US" sz="3200" dirty="0"/>
              <a:t>”. </a:t>
            </a:r>
            <a:r>
              <a:rPr lang="en-US" sz="3200" dirty="0" err="1"/>
              <a:t>Beberapa</a:t>
            </a:r>
            <a:r>
              <a:rPr lang="en-US" sz="3200" dirty="0"/>
              <a:t> </a:t>
            </a:r>
            <a:r>
              <a:rPr lang="en-US" sz="3200" dirty="0" err="1"/>
              <a:t>penjual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konteks</a:t>
            </a:r>
            <a:r>
              <a:rPr lang="en-US" sz="3200" dirty="0"/>
              <a:t> </a:t>
            </a:r>
            <a:r>
              <a:rPr lang="en-US" sz="3200" dirty="0" err="1"/>
              <a:t>ini</a:t>
            </a:r>
            <a:r>
              <a:rPr lang="en-US" sz="3200" dirty="0"/>
              <a:t>, </a:t>
            </a:r>
            <a:r>
              <a:rPr lang="en-US" sz="3200" dirty="0" err="1"/>
              <a:t>beberapa</a:t>
            </a:r>
            <a:r>
              <a:rPr lang="en-US" sz="3200" dirty="0"/>
              <a:t> </a:t>
            </a:r>
            <a:r>
              <a:rPr lang="en-US" sz="3200" dirty="0" err="1"/>
              <a:t>dapat</a:t>
            </a:r>
            <a:r>
              <a:rPr lang="en-US" sz="3200" dirty="0"/>
              <a:t> </a:t>
            </a:r>
            <a:r>
              <a:rPr lang="en-US" sz="3200" dirty="0" err="1"/>
              <a:t>berarti</a:t>
            </a:r>
            <a:r>
              <a:rPr lang="en-US" sz="3200" dirty="0"/>
              <a:t> paling </a:t>
            </a:r>
            <a:r>
              <a:rPr lang="en-US" sz="3200" dirty="0" err="1"/>
              <a:t>sedikit</a:t>
            </a:r>
            <a:r>
              <a:rPr lang="en-US" sz="3200" dirty="0"/>
              <a:t> 2 </a:t>
            </a:r>
            <a:r>
              <a:rPr lang="en-US" sz="3200" dirty="0" err="1"/>
              <a:t>dan</a:t>
            </a:r>
            <a:r>
              <a:rPr lang="en-US" sz="3200" dirty="0"/>
              <a:t> paling </a:t>
            </a:r>
            <a:r>
              <a:rPr lang="en-US" sz="3200" dirty="0" err="1"/>
              <a:t>banyak</a:t>
            </a:r>
            <a:r>
              <a:rPr lang="en-US" sz="3200" dirty="0"/>
              <a:t> 10 </a:t>
            </a:r>
            <a:r>
              <a:rPr lang="en-US" sz="3200" dirty="0" err="1"/>
              <a:t>atau</a:t>
            </a:r>
            <a:r>
              <a:rPr lang="en-US" sz="3200" dirty="0"/>
              <a:t> 15 </a:t>
            </a:r>
            <a:r>
              <a:rPr lang="en-US" sz="3200" dirty="0" err="1"/>
              <a:t>perusahaan</a:t>
            </a:r>
            <a:r>
              <a:rPr lang="en-US" sz="3200" dirty="0"/>
              <a:t>. </a:t>
            </a:r>
            <a:r>
              <a:rPr lang="en-US" sz="3200" dirty="0" err="1"/>
              <a:t>Pasar</a:t>
            </a:r>
            <a:r>
              <a:rPr lang="en-US" sz="3200" dirty="0"/>
              <a:t> </a:t>
            </a:r>
            <a:r>
              <a:rPr lang="en-US" sz="3200" dirty="0" err="1"/>
              <a:t>oligopoli</a:t>
            </a:r>
            <a:r>
              <a:rPr lang="en-US" sz="3200" dirty="0"/>
              <a:t> </a:t>
            </a:r>
            <a:r>
              <a:rPr lang="en-US" sz="3200" dirty="0" err="1"/>
              <a:t>merupakan</a:t>
            </a:r>
            <a:r>
              <a:rPr lang="en-US" sz="3200" dirty="0"/>
              <a:t> </a:t>
            </a:r>
            <a:r>
              <a:rPr lang="en-US" sz="3200" dirty="0" err="1"/>
              <a:t>suatu</a:t>
            </a:r>
            <a:r>
              <a:rPr lang="en-US" sz="3200" dirty="0"/>
              <a:t> </a:t>
            </a:r>
            <a:r>
              <a:rPr lang="en-US" sz="3200" dirty="0" err="1"/>
              <a:t>struktur</a:t>
            </a:r>
            <a:r>
              <a:rPr lang="en-US" sz="3200" dirty="0"/>
              <a:t> </a:t>
            </a:r>
            <a:r>
              <a:rPr lang="en-US" sz="3200" dirty="0" err="1"/>
              <a:t>pasar</a:t>
            </a:r>
            <a:r>
              <a:rPr lang="en-US" sz="3200" dirty="0"/>
              <a:t> di </a:t>
            </a:r>
            <a:r>
              <a:rPr lang="en-US" sz="3200" dirty="0" err="1"/>
              <a:t>mana</a:t>
            </a:r>
            <a:r>
              <a:rPr lang="en-US" sz="3200" dirty="0"/>
              <a:t> </a:t>
            </a:r>
            <a:r>
              <a:rPr lang="en-US" sz="3200" dirty="0" err="1"/>
              <a:t>hanya</a:t>
            </a:r>
            <a:r>
              <a:rPr lang="en-US" sz="3200" dirty="0"/>
              <a:t> </a:t>
            </a:r>
            <a:r>
              <a:rPr lang="en-US" sz="3200" dirty="0" err="1"/>
              <a:t>terdapat</a:t>
            </a:r>
            <a:r>
              <a:rPr lang="en-US" sz="3200" dirty="0"/>
              <a:t> </a:t>
            </a:r>
            <a:r>
              <a:rPr lang="en-US" sz="3200" dirty="0" err="1"/>
              <a:t>beberapa</a:t>
            </a:r>
            <a:r>
              <a:rPr lang="en-US" sz="3200" dirty="0"/>
              <a:t> </a:t>
            </a:r>
            <a:r>
              <a:rPr lang="en-US" sz="3200" dirty="0" err="1"/>
              <a:t>produsen</a:t>
            </a:r>
            <a:r>
              <a:rPr lang="en-US" sz="3200" dirty="0"/>
              <a:t> yang </a:t>
            </a:r>
            <a:r>
              <a:rPr lang="en-US" sz="3200" dirty="0" err="1"/>
              <a:t>menghasilkan</a:t>
            </a:r>
            <a:r>
              <a:rPr lang="en-US" sz="3200" dirty="0"/>
              <a:t> </a:t>
            </a:r>
            <a:r>
              <a:rPr lang="en-US" sz="3200" dirty="0" err="1"/>
              <a:t>barang-barang</a:t>
            </a:r>
            <a:r>
              <a:rPr lang="en-US" sz="3200" dirty="0"/>
              <a:t> yang </a:t>
            </a:r>
            <a:r>
              <a:rPr lang="en-US" sz="3200" dirty="0" err="1"/>
              <a:t>bersaing</a:t>
            </a:r>
            <a:r>
              <a:rPr lang="en-US" sz="3200" dirty="0"/>
              <a:t>. </a:t>
            </a:r>
            <a:r>
              <a:rPr lang="en-US" sz="3200" dirty="0" err="1"/>
              <a:t>Apabila</a:t>
            </a:r>
            <a:r>
              <a:rPr lang="en-US" sz="3200" dirty="0"/>
              <a:t> pasar </a:t>
            </a:r>
            <a:r>
              <a:rPr lang="en-US" sz="3200" dirty="0" err="1"/>
              <a:t>oligopoli</a:t>
            </a:r>
            <a:r>
              <a:rPr lang="en-US" sz="3200" dirty="0"/>
              <a:t> </a:t>
            </a:r>
            <a:r>
              <a:rPr lang="en-US" sz="3200" dirty="0" err="1"/>
              <a:t>terdiri</a:t>
            </a:r>
            <a:r>
              <a:rPr lang="en-US" sz="3200" dirty="0"/>
              <a:t> </a:t>
            </a:r>
            <a:r>
              <a:rPr lang="en-US" sz="3200" dirty="0" err="1"/>
              <a:t>atas</a:t>
            </a:r>
            <a:r>
              <a:rPr lang="en-US" sz="3200" dirty="0"/>
              <a:t> </a:t>
            </a:r>
            <a:r>
              <a:rPr lang="en-US" sz="3200" dirty="0" err="1"/>
              <a:t>dua</a:t>
            </a:r>
            <a:r>
              <a:rPr lang="en-US" sz="3200" dirty="0"/>
              <a:t> </a:t>
            </a:r>
            <a:r>
              <a:rPr lang="en-US" sz="3200" dirty="0" err="1"/>
              <a:t>perusahaan</a:t>
            </a:r>
            <a:r>
              <a:rPr lang="en-US" sz="3200" dirty="0"/>
              <a:t> </a:t>
            </a:r>
            <a:r>
              <a:rPr lang="en-US" sz="3200" dirty="0" err="1"/>
              <a:t>saja</a:t>
            </a:r>
            <a:r>
              <a:rPr lang="en-US" sz="3200" dirty="0"/>
              <a:t> </a:t>
            </a:r>
            <a:r>
              <a:rPr lang="en-US" sz="3200" dirty="0" err="1"/>
              <a:t>maka</a:t>
            </a:r>
            <a:r>
              <a:rPr lang="en-US" sz="3200" dirty="0"/>
              <a:t> </a:t>
            </a:r>
            <a:r>
              <a:rPr lang="en-US" sz="3200" dirty="0" err="1"/>
              <a:t>dinamakan</a:t>
            </a:r>
            <a:r>
              <a:rPr lang="en-US" sz="3200" dirty="0"/>
              <a:t> </a:t>
            </a:r>
            <a:r>
              <a:rPr lang="en-US" sz="3200" dirty="0" err="1"/>
              <a:t>duopoli</a:t>
            </a:r>
            <a:r>
              <a:rPr lang="en-US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72158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4E3813B-6DE3-4F80-966D-D6403620AB20}"/>
              </a:ext>
            </a:extLst>
          </p:cNvPr>
          <p:cNvSpPr/>
          <p:nvPr/>
        </p:nvSpPr>
        <p:spPr>
          <a:xfrm>
            <a:off x="1589649" y="982177"/>
            <a:ext cx="943942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(</a:t>
            </a:r>
            <a:r>
              <a:rPr lang="en-US" sz="2800" dirty="0"/>
              <a:t>2) </a:t>
            </a:r>
            <a:r>
              <a:rPr lang="en-US" sz="2800" dirty="0" err="1"/>
              <a:t>Ciri-Ciri</a:t>
            </a:r>
            <a:r>
              <a:rPr lang="en-US" sz="2800" dirty="0"/>
              <a:t> Pasar </a:t>
            </a:r>
            <a:r>
              <a:rPr lang="en-US" sz="2800" dirty="0" err="1"/>
              <a:t>Oligopoli</a:t>
            </a:r>
            <a:r>
              <a:rPr lang="en-US" sz="2800" dirty="0"/>
              <a:t> </a:t>
            </a:r>
          </a:p>
          <a:p>
            <a:pPr algn="just"/>
            <a:r>
              <a:rPr lang="en-US" sz="2800" dirty="0" err="1"/>
              <a:t>Adapun</a:t>
            </a:r>
            <a:r>
              <a:rPr lang="en-US" sz="2800" dirty="0"/>
              <a:t> </a:t>
            </a:r>
            <a:r>
              <a:rPr lang="en-US" sz="2800" dirty="0" err="1"/>
              <a:t>ciri-ciri</a:t>
            </a:r>
            <a:r>
              <a:rPr lang="en-US" sz="2800" dirty="0"/>
              <a:t> pasar </a:t>
            </a:r>
            <a:r>
              <a:rPr lang="en-US" sz="2800" dirty="0" err="1"/>
              <a:t>oligopoli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berikut</a:t>
            </a:r>
            <a:r>
              <a:rPr lang="en-US" sz="2800" dirty="0"/>
              <a:t>. </a:t>
            </a:r>
          </a:p>
          <a:p>
            <a:pPr marL="914400" lvl="1" indent="-457200" algn="just">
              <a:buFont typeface="+mj-lt"/>
              <a:buAutoNum type="alphaLcParenR"/>
            </a:pPr>
            <a:r>
              <a:rPr lang="en-US" sz="2800" dirty="0" err="1"/>
              <a:t>Jumlah</a:t>
            </a:r>
            <a:r>
              <a:rPr lang="en-US" sz="2800" dirty="0"/>
              <a:t> </a:t>
            </a:r>
            <a:r>
              <a:rPr lang="en-US" sz="2800" dirty="0" err="1"/>
              <a:t>perusahaan</a:t>
            </a:r>
            <a:r>
              <a:rPr lang="en-US" sz="2800" dirty="0"/>
              <a:t> </a:t>
            </a:r>
            <a:r>
              <a:rPr lang="en-US" sz="2800" dirty="0" err="1"/>
              <a:t>sangat</a:t>
            </a:r>
            <a:r>
              <a:rPr lang="en-US" sz="2800" dirty="0"/>
              <a:t> </a:t>
            </a:r>
            <a:r>
              <a:rPr lang="en-US" sz="2800" dirty="0" err="1"/>
              <a:t>sedikit</a:t>
            </a:r>
            <a:r>
              <a:rPr lang="en-US" sz="2800" dirty="0"/>
              <a:t>.</a:t>
            </a:r>
          </a:p>
          <a:p>
            <a:pPr marL="914400" lvl="1" indent="-457200" algn="just">
              <a:buFont typeface="+mj-lt"/>
              <a:buAutoNum type="alphaLcParenR"/>
            </a:pPr>
            <a:r>
              <a:rPr lang="en-US" sz="2800" dirty="0" err="1"/>
              <a:t>Barang</a:t>
            </a:r>
            <a:r>
              <a:rPr lang="en-US" sz="2800" dirty="0"/>
              <a:t> yang </a:t>
            </a:r>
            <a:r>
              <a:rPr lang="en-US" sz="2800" dirty="0" err="1"/>
              <a:t>diproduksi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barang</a:t>
            </a:r>
            <a:r>
              <a:rPr lang="en-US" sz="2800" dirty="0"/>
              <a:t> yang </a:t>
            </a:r>
            <a:r>
              <a:rPr lang="en-US" sz="2800" dirty="0" err="1"/>
              <a:t>standar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barang</a:t>
            </a:r>
            <a:r>
              <a:rPr lang="en-US" sz="2800" dirty="0"/>
              <a:t> yang </a:t>
            </a:r>
            <a:r>
              <a:rPr lang="en-US" sz="2800" dirty="0" err="1"/>
              <a:t>berbeda</a:t>
            </a:r>
            <a:r>
              <a:rPr lang="en-US" sz="2800" dirty="0"/>
              <a:t> </a:t>
            </a:r>
            <a:r>
              <a:rPr lang="en-US" sz="2800" dirty="0" err="1"/>
              <a:t>corak</a:t>
            </a:r>
            <a:r>
              <a:rPr lang="en-US" sz="2800" dirty="0"/>
              <a:t>.</a:t>
            </a:r>
          </a:p>
          <a:p>
            <a:pPr marL="914400" lvl="1" indent="-457200" algn="just">
              <a:buFont typeface="+mj-lt"/>
              <a:buAutoNum type="alphaLcParenR"/>
            </a:pPr>
            <a:r>
              <a:rPr lang="en-US" sz="2800" dirty="0" err="1"/>
              <a:t>Kekuasaan</a:t>
            </a:r>
            <a:r>
              <a:rPr lang="en-US" sz="2800" dirty="0"/>
              <a:t> </a:t>
            </a:r>
            <a:r>
              <a:rPr lang="en-US" sz="2800" dirty="0" err="1"/>
              <a:t>menentukan</a:t>
            </a:r>
            <a:r>
              <a:rPr lang="en-US" sz="2800" dirty="0"/>
              <a:t> </a:t>
            </a:r>
            <a:r>
              <a:rPr lang="en-US" sz="2800" dirty="0" err="1"/>
              <a:t>harga</a:t>
            </a:r>
            <a:r>
              <a:rPr lang="en-US" sz="2800" dirty="0"/>
              <a:t> </a:t>
            </a:r>
            <a:r>
              <a:rPr lang="en-US" sz="2800" dirty="0" err="1"/>
              <a:t>kadang</a:t>
            </a:r>
            <a:r>
              <a:rPr lang="en-US" sz="2800" dirty="0"/>
              <a:t> </a:t>
            </a:r>
            <a:r>
              <a:rPr lang="en-US" sz="2800" dirty="0" err="1"/>
              <a:t>lemah</a:t>
            </a:r>
            <a:r>
              <a:rPr lang="en-US" sz="2800" dirty="0"/>
              <a:t> </a:t>
            </a:r>
            <a:r>
              <a:rPr lang="en-US" sz="2800" dirty="0" err="1"/>
              <a:t>kadang</a:t>
            </a:r>
            <a:r>
              <a:rPr lang="en-US" sz="2800" dirty="0"/>
              <a:t> </a:t>
            </a:r>
            <a:r>
              <a:rPr lang="en-US" sz="2800" dirty="0" err="1"/>
              <a:t>kuat</a:t>
            </a:r>
            <a:r>
              <a:rPr lang="en-US" sz="2800" dirty="0"/>
              <a:t> </a:t>
            </a:r>
            <a:r>
              <a:rPr lang="en-US" sz="2800" dirty="0" err="1"/>
              <a:t>tergantung</a:t>
            </a:r>
            <a:r>
              <a:rPr lang="en-US" sz="2800" dirty="0"/>
              <a:t> pada </a:t>
            </a:r>
            <a:r>
              <a:rPr lang="en-US" sz="2800" dirty="0" err="1"/>
              <a:t>kekompakan</a:t>
            </a:r>
            <a:r>
              <a:rPr lang="en-US" sz="2800" dirty="0"/>
              <a:t> </a:t>
            </a:r>
            <a:r>
              <a:rPr lang="en-US" sz="2800" dirty="0" err="1"/>
              <a:t>perusahaan</a:t>
            </a:r>
            <a:r>
              <a:rPr lang="en-US" sz="2800" dirty="0"/>
              <a:t>.</a:t>
            </a:r>
          </a:p>
          <a:p>
            <a:pPr marL="914400" lvl="1" indent="-457200" algn="just">
              <a:buFont typeface="+mj-lt"/>
              <a:buAutoNum type="alphaLcParenR"/>
            </a:pPr>
            <a:r>
              <a:rPr lang="en-US" sz="2800" dirty="0" err="1"/>
              <a:t>Hambatan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masuk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industri</a:t>
            </a:r>
            <a:r>
              <a:rPr lang="en-US" sz="2800" dirty="0"/>
              <a:t> </a:t>
            </a:r>
            <a:r>
              <a:rPr lang="en-US" sz="2800" dirty="0" err="1"/>
              <a:t>cukup</a:t>
            </a:r>
            <a:r>
              <a:rPr lang="en-US" sz="2800" dirty="0"/>
              <a:t> </a:t>
            </a:r>
            <a:r>
              <a:rPr lang="en-US" sz="2800" dirty="0" err="1"/>
              <a:t>tangguh</a:t>
            </a:r>
            <a:r>
              <a:rPr lang="en-US" sz="2800" dirty="0"/>
              <a:t>.</a:t>
            </a:r>
          </a:p>
          <a:p>
            <a:pPr marL="914400" lvl="1" indent="-457200" algn="just">
              <a:buFont typeface="+mj-lt"/>
              <a:buAutoNum type="alphaLcParenR"/>
            </a:pPr>
            <a:r>
              <a:rPr lang="en-US" sz="2800" dirty="0" err="1"/>
              <a:t>Melakukan</a:t>
            </a:r>
            <a:r>
              <a:rPr lang="en-US" sz="2800" dirty="0"/>
              <a:t> </a:t>
            </a:r>
            <a:r>
              <a:rPr lang="en-US" sz="2800" dirty="0" err="1"/>
              <a:t>promosi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iklan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4403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1715363"/>
            <a:ext cx="93573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§"/>
            </a:pPr>
            <a:r>
              <a:rPr lang="en-US" sz="3600" dirty="0" err="1"/>
              <a:t>Kebaikan</a:t>
            </a:r>
            <a:r>
              <a:rPr lang="en-US" sz="3600" dirty="0"/>
              <a:t> </a:t>
            </a:r>
            <a:r>
              <a:rPr lang="en-US" sz="3600" dirty="0" err="1"/>
              <a:t>pasar</a:t>
            </a:r>
            <a:r>
              <a:rPr lang="en-US" sz="3600" dirty="0"/>
              <a:t> </a:t>
            </a:r>
            <a:r>
              <a:rPr lang="en-US" sz="3600" dirty="0" err="1"/>
              <a:t>oligopoli</a:t>
            </a:r>
            <a:r>
              <a:rPr lang="en-US" sz="3600" dirty="0"/>
              <a:t> </a:t>
            </a:r>
            <a:r>
              <a:rPr lang="en-US" sz="3600" dirty="0" err="1"/>
              <a:t>adalah</a:t>
            </a:r>
            <a:r>
              <a:rPr lang="en-US" sz="3600" dirty="0"/>
              <a:t> </a:t>
            </a:r>
            <a:r>
              <a:rPr lang="en-US" sz="3600" dirty="0" err="1"/>
              <a:t>mendorong</a:t>
            </a:r>
            <a:r>
              <a:rPr lang="en-US" sz="3600" dirty="0"/>
              <a:t> </a:t>
            </a:r>
            <a:r>
              <a:rPr lang="en-US" sz="3600" dirty="0" err="1"/>
              <a:t>perkembangan</a:t>
            </a:r>
            <a:r>
              <a:rPr lang="en-US" sz="3600" dirty="0"/>
              <a:t> </a:t>
            </a:r>
            <a:r>
              <a:rPr lang="en-US" sz="3600" dirty="0" err="1"/>
              <a:t>teknologi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inovasi</a:t>
            </a:r>
            <a:r>
              <a:rPr lang="en-US" sz="3600" dirty="0"/>
              <a:t>. </a:t>
            </a:r>
            <a:r>
              <a:rPr lang="en-US" sz="3600" dirty="0" err="1"/>
              <a:t>Struktur</a:t>
            </a:r>
            <a:r>
              <a:rPr lang="en-US" sz="3600" dirty="0"/>
              <a:t> </a:t>
            </a:r>
            <a:r>
              <a:rPr lang="en-US" sz="3600" dirty="0" err="1"/>
              <a:t>pasar</a:t>
            </a:r>
            <a:r>
              <a:rPr lang="en-US" sz="3600" dirty="0"/>
              <a:t> </a:t>
            </a:r>
            <a:r>
              <a:rPr lang="en-US" sz="3600" dirty="0" err="1"/>
              <a:t>ini</a:t>
            </a:r>
            <a:r>
              <a:rPr lang="en-US" sz="3600" dirty="0"/>
              <a:t> yang paling </a:t>
            </a:r>
            <a:r>
              <a:rPr lang="en-US" sz="3600" dirty="0" err="1"/>
              <a:t>memberikan</a:t>
            </a:r>
            <a:r>
              <a:rPr lang="en-US" sz="3600" dirty="0"/>
              <a:t> </a:t>
            </a:r>
            <a:r>
              <a:rPr lang="en-US" sz="3600" dirty="0" err="1"/>
              <a:t>dorongan</a:t>
            </a:r>
            <a:r>
              <a:rPr lang="en-US" sz="3600" dirty="0"/>
              <a:t> </a:t>
            </a:r>
            <a:r>
              <a:rPr lang="en-US" sz="3600" dirty="0" err="1"/>
              <a:t>terbesar</a:t>
            </a:r>
            <a:r>
              <a:rPr lang="en-US" sz="3600" dirty="0"/>
              <a:t> </a:t>
            </a:r>
            <a:r>
              <a:rPr lang="en-US" sz="3600" dirty="0" err="1"/>
              <a:t>dalam</a:t>
            </a:r>
            <a:r>
              <a:rPr lang="en-US" sz="3600" dirty="0"/>
              <a:t> </a:t>
            </a:r>
            <a:r>
              <a:rPr lang="en-US" sz="3600" dirty="0" err="1"/>
              <a:t>mengembangkan</a:t>
            </a:r>
            <a:r>
              <a:rPr lang="en-US" sz="3600" dirty="0"/>
              <a:t> </a:t>
            </a:r>
            <a:r>
              <a:rPr lang="en-US" sz="3600" dirty="0" err="1"/>
              <a:t>teknologi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inovasi</a:t>
            </a:r>
            <a:r>
              <a:rPr lang="en-US" sz="3600" dirty="0"/>
              <a:t>.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sz="3600" dirty="0" err="1"/>
              <a:t>Kelemahannya</a:t>
            </a:r>
            <a:r>
              <a:rPr lang="en-US" sz="3600" dirty="0"/>
              <a:t> </a:t>
            </a:r>
            <a:r>
              <a:rPr lang="en-US" sz="3600" dirty="0" err="1"/>
              <a:t>adalah</a:t>
            </a:r>
            <a:r>
              <a:rPr lang="en-US" sz="3600" dirty="0"/>
              <a:t> </a:t>
            </a:r>
            <a:r>
              <a:rPr lang="en-US" sz="3600" dirty="0" err="1"/>
              <a:t>tidak</a:t>
            </a:r>
            <a:r>
              <a:rPr lang="en-US" sz="3600" dirty="0"/>
              <a:t> </a:t>
            </a:r>
            <a:r>
              <a:rPr lang="en-US" sz="3600" dirty="0" err="1"/>
              <a:t>adanya</a:t>
            </a:r>
            <a:r>
              <a:rPr lang="en-US" sz="3600" dirty="0"/>
              <a:t> </a:t>
            </a:r>
            <a:r>
              <a:rPr lang="en-US" sz="3600" dirty="0" err="1"/>
              <a:t>efisiensi</a:t>
            </a:r>
            <a:r>
              <a:rPr lang="en-US" sz="3600" dirty="0"/>
              <a:t> </a:t>
            </a:r>
            <a:r>
              <a:rPr lang="en-US" sz="3600" dirty="0" err="1"/>
              <a:t>dalam</a:t>
            </a:r>
            <a:r>
              <a:rPr lang="en-US" sz="3600" dirty="0"/>
              <a:t> </a:t>
            </a:r>
            <a:r>
              <a:rPr lang="en-US" sz="3600" dirty="0" err="1"/>
              <a:t>menggunakan</a:t>
            </a:r>
            <a:r>
              <a:rPr lang="en-US" sz="3600" dirty="0"/>
              <a:t> </a:t>
            </a:r>
            <a:r>
              <a:rPr lang="en-US" sz="3600" dirty="0" err="1"/>
              <a:t>sumber</a:t>
            </a:r>
            <a:r>
              <a:rPr lang="en-US" sz="3600" dirty="0"/>
              <a:t> </a:t>
            </a:r>
            <a:r>
              <a:rPr lang="en-US" sz="3600" dirty="0" err="1"/>
              <a:t>daya</a:t>
            </a:r>
            <a:r>
              <a:rPr lang="en-US" sz="3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3876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457201"/>
            <a:ext cx="979932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/>
            <a:r>
              <a:rPr lang="en-US" sz="3600" b="1" dirty="0" err="1">
                <a:solidFill>
                  <a:srgbClr val="FF0000"/>
                </a:solidFill>
              </a:rPr>
              <a:t>Pengertian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Pasar</a:t>
            </a:r>
            <a:endParaRPr lang="en-US" sz="3600" b="1" dirty="0">
              <a:solidFill>
                <a:srgbClr val="FF0000"/>
              </a:solidFill>
            </a:endParaRPr>
          </a:p>
          <a:p>
            <a:pPr indent="457200" algn="ctr"/>
            <a:endParaRPr lang="en-US" sz="3600" b="1" dirty="0">
              <a:solidFill>
                <a:srgbClr val="FF000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800" dirty="0"/>
              <a:t>Pasar </a:t>
            </a:r>
            <a:r>
              <a:rPr lang="en-US" sz="2800" dirty="0" err="1"/>
              <a:t>merupakan</a:t>
            </a:r>
            <a:r>
              <a:rPr lang="en-US" sz="2800" dirty="0"/>
              <a:t> </a:t>
            </a:r>
            <a:r>
              <a:rPr lang="en-US" sz="2800" dirty="0" err="1"/>
              <a:t>tempat</a:t>
            </a:r>
            <a:r>
              <a:rPr lang="en-US" sz="2800" dirty="0"/>
              <a:t> </a:t>
            </a:r>
            <a:r>
              <a:rPr lang="en-US" sz="2800" dirty="0" err="1"/>
              <a:t>pertemuan</a:t>
            </a:r>
            <a:r>
              <a:rPr lang="en-US" sz="2800" dirty="0"/>
              <a:t> </a:t>
            </a:r>
            <a:r>
              <a:rPr lang="en-US" sz="2800" dirty="0" err="1"/>
              <a:t>antara</a:t>
            </a:r>
            <a:r>
              <a:rPr lang="en-US" sz="2800" dirty="0"/>
              <a:t> </a:t>
            </a:r>
            <a:r>
              <a:rPr lang="en-US" sz="2800" dirty="0" err="1"/>
              <a:t>penjual</a:t>
            </a:r>
            <a:r>
              <a:rPr lang="en-US" sz="2800" dirty="0"/>
              <a:t> dan </a:t>
            </a:r>
            <a:r>
              <a:rPr lang="en-US" sz="2800" dirty="0" err="1"/>
              <a:t>pembeli</a:t>
            </a:r>
            <a:r>
              <a:rPr lang="en-US" sz="2800" dirty="0"/>
              <a:t>, </a:t>
            </a:r>
            <a:r>
              <a:rPr lang="en-US" sz="2800" dirty="0" err="1"/>
              <a:t>antara</a:t>
            </a:r>
            <a:r>
              <a:rPr lang="en-US" sz="2800" dirty="0"/>
              <a:t> dunia </a:t>
            </a:r>
            <a:r>
              <a:rPr lang="en-US" sz="2800" dirty="0" err="1"/>
              <a:t>usaha</a:t>
            </a:r>
            <a:r>
              <a:rPr lang="en-US" sz="2800" dirty="0"/>
              <a:t> dan </a:t>
            </a:r>
            <a:r>
              <a:rPr lang="en-US" sz="2800" dirty="0" err="1"/>
              <a:t>masyarakat</a:t>
            </a:r>
            <a:r>
              <a:rPr lang="en-US" sz="2800" dirty="0"/>
              <a:t> </a:t>
            </a:r>
            <a:r>
              <a:rPr lang="en-US" sz="2800" dirty="0" err="1"/>
              <a:t>konsumen</a:t>
            </a:r>
            <a:r>
              <a:rPr lang="en-US" sz="2800" dirty="0"/>
              <a:t>. </a:t>
            </a:r>
          </a:p>
          <a:p>
            <a:pPr algn="just"/>
            <a:endParaRPr lang="en-US" sz="28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ilmu</a:t>
            </a:r>
            <a:r>
              <a:rPr lang="en-US" sz="2800" dirty="0"/>
              <a:t> </a:t>
            </a:r>
            <a:r>
              <a:rPr lang="en-US" sz="2800" dirty="0" err="1"/>
              <a:t>ekonomi</a:t>
            </a:r>
            <a:r>
              <a:rPr lang="en-US" sz="2800" dirty="0"/>
              <a:t>, yang </a:t>
            </a:r>
            <a:r>
              <a:rPr lang="en-US" sz="2800" dirty="0" err="1"/>
              <a:t>dimaksud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pasar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tempat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kegiatan</a:t>
            </a:r>
            <a:r>
              <a:rPr lang="en-US" sz="2800" dirty="0"/>
              <a:t> </a:t>
            </a:r>
            <a:r>
              <a:rPr lang="en-US" sz="2800" dirty="0" err="1"/>
              <a:t>mempertemukan</a:t>
            </a:r>
            <a:r>
              <a:rPr lang="en-US" sz="2800" dirty="0"/>
              <a:t> </a:t>
            </a:r>
            <a:r>
              <a:rPr lang="en-US" sz="2800" dirty="0" err="1"/>
              <a:t>pembeli</a:t>
            </a:r>
            <a:r>
              <a:rPr lang="en-US" sz="2800" dirty="0"/>
              <a:t> dan </a:t>
            </a:r>
            <a:r>
              <a:rPr lang="en-US" sz="2800" dirty="0" err="1"/>
              <a:t>penjual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melakukan</a:t>
            </a:r>
            <a:r>
              <a:rPr lang="en-US" sz="2800" dirty="0"/>
              <a:t> </a:t>
            </a:r>
            <a:r>
              <a:rPr lang="en-US" sz="2800" dirty="0" err="1"/>
              <a:t>transaksi</a:t>
            </a:r>
            <a:r>
              <a:rPr lang="en-US" sz="2800" dirty="0"/>
              <a:t> </a:t>
            </a:r>
            <a:r>
              <a:rPr lang="en-US" sz="2800" dirty="0" err="1"/>
              <a:t>jual</a:t>
            </a:r>
            <a:r>
              <a:rPr lang="en-US" sz="2800" dirty="0"/>
              <a:t> </a:t>
            </a:r>
            <a:r>
              <a:rPr lang="en-US" sz="2800" dirty="0" err="1"/>
              <a:t>beli</a:t>
            </a:r>
            <a:r>
              <a:rPr lang="en-US" sz="2800" dirty="0"/>
              <a:t> </a:t>
            </a:r>
            <a:r>
              <a:rPr lang="en-US" sz="2800" dirty="0" err="1"/>
              <a:t>barang</a:t>
            </a:r>
            <a:r>
              <a:rPr lang="en-US" sz="2800" dirty="0"/>
              <a:t>/</a:t>
            </a:r>
            <a:r>
              <a:rPr lang="en-US" sz="2800" dirty="0" err="1"/>
              <a:t>jasa</a:t>
            </a:r>
            <a:r>
              <a:rPr lang="en-US" sz="2800" dirty="0"/>
              <a:t>. </a:t>
            </a:r>
            <a:r>
              <a:rPr lang="en-US" sz="2800" dirty="0" err="1"/>
              <a:t>Pertemuan</a:t>
            </a:r>
            <a:r>
              <a:rPr lang="en-US" sz="2800" dirty="0"/>
              <a:t> </a:t>
            </a:r>
            <a:r>
              <a:rPr lang="en-US" sz="2800" dirty="0" err="1"/>
              <a:t>penjual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pembeli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melakukan</a:t>
            </a:r>
            <a:r>
              <a:rPr lang="en-US" sz="2800" dirty="0"/>
              <a:t> </a:t>
            </a:r>
            <a:r>
              <a:rPr lang="en-US" sz="2800" dirty="0" err="1"/>
              <a:t>transaksi</a:t>
            </a:r>
            <a:r>
              <a:rPr lang="en-US" sz="2800" dirty="0"/>
              <a:t> </a:t>
            </a:r>
            <a:r>
              <a:rPr lang="en-US" sz="2800" dirty="0" err="1"/>
              <a:t>jual</a:t>
            </a:r>
            <a:r>
              <a:rPr lang="en-US" sz="2800" dirty="0"/>
              <a:t> </a:t>
            </a:r>
            <a:r>
              <a:rPr lang="en-US" sz="2800" dirty="0" err="1"/>
              <a:t>beli</a:t>
            </a:r>
            <a:r>
              <a:rPr lang="en-US" sz="2800" dirty="0"/>
              <a:t> </a:t>
            </a:r>
            <a:r>
              <a:rPr lang="en-US" sz="2800" dirty="0" err="1"/>
              <a:t>tersebut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fisik</a:t>
            </a:r>
            <a:r>
              <a:rPr lang="en-US" sz="2800" dirty="0"/>
              <a:t>. </a:t>
            </a:r>
            <a:r>
              <a:rPr lang="en-US" sz="2800" dirty="0" err="1"/>
              <a:t>Transaksi</a:t>
            </a:r>
            <a:r>
              <a:rPr lang="en-US" sz="2800" dirty="0"/>
              <a:t> </a:t>
            </a:r>
            <a:r>
              <a:rPr lang="en-US" sz="2800" dirty="0" err="1"/>
              <a:t>melalui</a:t>
            </a:r>
            <a:r>
              <a:rPr lang="en-US" sz="2800" dirty="0"/>
              <a:t> </a:t>
            </a:r>
            <a:r>
              <a:rPr lang="en-US" sz="2800" dirty="0" err="1"/>
              <a:t>telepon</a:t>
            </a:r>
            <a:r>
              <a:rPr lang="en-US" sz="2800" dirty="0"/>
              <a:t> </a:t>
            </a:r>
            <a:r>
              <a:rPr lang="en-US" sz="2800" dirty="0" err="1"/>
              <a:t>juga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terjadi</a:t>
            </a:r>
            <a:r>
              <a:rPr lang="en-US" sz="2800" dirty="0"/>
              <a:t>,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pasar</a:t>
            </a:r>
            <a:r>
              <a:rPr lang="en-US" sz="2800" dirty="0"/>
              <a:t> </a:t>
            </a:r>
            <a:r>
              <a:rPr lang="en-US" sz="2800" dirty="0" err="1"/>
              <a:t>semacam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disebut</a:t>
            </a:r>
            <a:r>
              <a:rPr lang="en-US" sz="2800" dirty="0"/>
              <a:t> </a:t>
            </a:r>
            <a:r>
              <a:rPr lang="en-US" sz="2800" dirty="0" err="1"/>
              <a:t>pasar</a:t>
            </a:r>
            <a:r>
              <a:rPr lang="en-US" sz="2800" dirty="0"/>
              <a:t> </a:t>
            </a:r>
            <a:r>
              <a:rPr lang="en-US" sz="2800" dirty="0" err="1"/>
              <a:t>abstrak</a:t>
            </a:r>
            <a:r>
              <a:rPr lang="en-US" sz="2800" dirty="0"/>
              <a:t>.  </a:t>
            </a:r>
          </a:p>
          <a:p>
            <a:pPr marL="274320" algn="just"/>
            <a:endParaRPr lang="en-US" sz="2400" dirty="0"/>
          </a:p>
          <a:p>
            <a:pPr algn="just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70152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304800"/>
            <a:ext cx="8305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/>
              <a:t>Syarat-syarat</a:t>
            </a:r>
            <a:r>
              <a:rPr lang="en-US" sz="2400" dirty="0"/>
              <a:t> </a:t>
            </a:r>
            <a:r>
              <a:rPr lang="en-US" sz="2400" dirty="0" err="1"/>
              <a:t>terjadinya</a:t>
            </a:r>
            <a:r>
              <a:rPr lang="en-US" sz="2400" dirty="0"/>
              <a:t> </a:t>
            </a:r>
            <a:r>
              <a:rPr lang="en-US" sz="2400" dirty="0" err="1"/>
              <a:t>pasar</a:t>
            </a:r>
            <a:r>
              <a:rPr lang="en-US" sz="2400" dirty="0"/>
              <a:t> 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/>
              <a:t>Ada </a:t>
            </a:r>
            <a:r>
              <a:rPr lang="en-US" sz="2400" dirty="0" err="1"/>
              <a:t>calon</a:t>
            </a:r>
            <a:r>
              <a:rPr lang="en-US" sz="2400" dirty="0"/>
              <a:t> </a:t>
            </a:r>
            <a:r>
              <a:rPr lang="en-US" sz="2400" dirty="0" err="1"/>
              <a:t>pembeli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penjual</a:t>
            </a:r>
            <a:r>
              <a:rPr lang="en-US" sz="2400" dirty="0"/>
              <a:t>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/>
              <a:t>Ada </a:t>
            </a:r>
            <a:r>
              <a:rPr lang="en-US" sz="2400" dirty="0" err="1"/>
              <a:t>barang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jasa</a:t>
            </a:r>
            <a:r>
              <a:rPr lang="en-US" sz="2400" dirty="0"/>
              <a:t> yang </a:t>
            </a:r>
            <a:r>
              <a:rPr lang="en-US" sz="2400" dirty="0" err="1"/>
              <a:t>hendak</a:t>
            </a:r>
            <a:r>
              <a:rPr lang="en-US" sz="2400" dirty="0"/>
              <a:t> </a:t>
            </a:r>
            <a:r>
              <a:rPr lang="en-US" sz="2400" dirty="0" err="1"/>
              <a:t>diperjualbelikan</a:t>
            </a:r>
            <a:r>
              <a:rPr lang="en-US" sz="2400" dirty="0"/>
              <a:t> </a:t>
            </a:r>
            <a:r>
              <a:rPr lang="en-US" sz="2400" dirty="0" err="1"/>
              <a:t>baik</a:t>
            </a:r>
            <a:r>
              <a:rPr lang="en-US" sz="2400" dirty="0"/>
              <a:t> </a:t>
            </a:r>
            <a:r>
              <a:rPr lang="en-US" sz="2400" dirty="0" err="1"/>
              <a:t>berbentuk</a:t>
            </a:r>
            <a:r>
              <a:rPr lang="en-US" sz="2400" dirty="0"/>
              <a:t> </a:t>
            </a:r>
            <a:r>
              <a:rPr lang="en-US" sz="2400" dirty="0" err="1"/>
              <a:t>barang</a:t>
            </a:r>
            <a:r>
              <a:rPr lang="en-US" sz="2400" dirty="0"/>
              <a:t> yang </a:t>
            </a:r>
            <a:r>
              <a:rPr lang="en-US" sz="2400" dirty="0" err="1"/>
              <a:t>sesungguhnya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berbentuk</a:t>
            </a:r>
            <a:r>
              <a:rPr lang="en-US" sz="2400" dirty="0"/>
              <a:t> </a:t>
            </a:r>
            <a:r>
              <a:rPr lang="en-US" sz="2400" dirty="0" err="1"/>
              <a:t>gambar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contoh</a:t>
            </a:r>
            <a:r>
              <a:rPr lang="en-US" sz="2400" dirty="0"/>
              <a:t>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 err="1"/>
              <a:t>Terjadi</a:t>
            </a:r>
            <a:r>
              <a:rPr lang="en-US" sz="2400" dirty="0"/>
              <a:t> </a:t>
            </a:r>
            <a:r>
              <a:rPr lang="en-US" sz="2400" dirty="0" err="1"/>
              <a:t>hubungan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</a:t>
            </a:r>
            <a:r>
              <a:rPr lang="en-US" sz="2400" dirty="0" err="1"/>
              <a:t>penjual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pembeli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langsung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langsung</a:t>
            </a:r>
            <a:r>
              <a:rPr lang="en-US" sz="2400" dirty="0"/>
              <a:t>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 err="1"/>
              <a:t>Terjadi</a:t>
            </a:r>
            <a:r>
              <a:rPr lang="en-US" sz="2400" dirty="0"/>
              <a:t> proses </a:t>
            </a:r>
            <a:r>
              <a:rPr lang="en-US" sz="2400" dirty="0" err="1"/>
              <a:t>tawar</a:t>
            </a:r>
            <a:r>
              <a:rPr lang="en-US" sz="2400" dirty="0"/>
              <a:t> </a:t>
            </a:r>
            <a:r>
              <a:rPr lang="en-US" sz="2400" dirty="0" err="1"/>
              <a:t>menawar</a:t>
            </a:r>
            <a:r>
              <a:rPr lang="en-US" sz="2400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100" y="3581400"/>
            <a:ext cx="33655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00" y="3593306"/>
            <a:ext cx="3810000" cy="2426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709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457201"/>
            <a:ext cx="8382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/>
            <a:r>
              <a:rPr lang="en-US" sz="3600" b="1" dirty="0" err="1">
                <a:solidFill>
                  <a:srgbClr val="FF0000"/>
                </a:solidFill>
              </a:rPr>
              <a:t>Peran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Pasar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dalam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Perekonomian</a:t>
            </a:r>
            <a:endParaRPr lang="en-US" sz="3600" b="1" dirty="0">
              <a:solidFill>
                <a:srgbClr val="FF0000"/>
              </a:solidFill>
            </a:endParaRPr>
          </a:p>
          <a:p>
            <a:pPr indent="457200" algn="ctr"/>
            <a:endParaRPr lang="en-US" sz="3600" b="1" dirty="0">
              <a:solidFill>
                <a:srgbClr val="FF0000"/>
              </a:solidFill>
            </a:endParaRPr>
          </a:p>
          <a:p>
            <a:pPr algn="just"/>
            <a:r>
              <a:rPr lang="en-US" sz="2400" dirty="0" err="1"/>
              <a:t>Pasar</a:t>
            </a:r>
            <a:r>
              <a:rPr lang="en-US" sz="2400" dirty="0"/>
              <a:t> </a:t>
            </a:r>
            <a:r>
              <a:rPr lang="en-US" sz="2400" dirty="0" err="1"/>
              <a:t>memberikan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manfaat</a:t>
            </a:r>
            <a:r>
              <a:rPr lang="en-US" sz="2400" dirty="0"/>
              <a:t> </a:t>
            </a:r>
            <a:r>
              <a:rPr lang="en-US" sz="2400" dirty="0" err="1"/>
              <a:t>bagi</a:t>
            </a:r>
            <a:r>
              <a:rPr lang="en-US" sz="2400" dirty="0"/>
              <a:t> </a:t>
            </a:r>
            <a:r>
              <a:rPr lang="en-US" sz="2400" dirty="0" err="1"/>
              <a:t>pelaku-pelaku</a:t>
            </a:r>
            <a:r>
              <a:rPr lang="en-US" sz="2400" dirty="0"/>
              <a:t> </a:t>
            </a:r>
            <a:r>
              <a:rPr lang="en-US" sz="2400" dirty="0" err="1"/>
              <a:t>ekonomi</a:t>
            </a:r>
            <a:r>
              <a:rPr lang="en-US" sz="2400" dirty="0"/>
              <a:t>. </a:t>
            </a:r>
            <a:r>
              <a:rPr lang="en-US" sz="2400" dirty="0" err="1"/>
              <a:t>Bagi</a:t>
            </a:r>
            <a:r>
              <a:rPr lang="en-US" sz="2400" dirty="0"/>
              <a:t> </a:t>
            </a:r>
            <a:r>
              <a:rPr lang="en-US" sz="2400" dirty="0" err="1"/>
              <a:t>produsen</a:t>
            </a:r>
            <a:r>
              <a:rPr lang="en-US" sz="2400" dirty="0"/>
              <a:t>, pasar </a:t>
            </a:r>
            <a:r>
              <a:rPr lang="en-US" sz="2400" dirty="0" err="1"/>
              <a:t>memudahkan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memperoleh</a:t>
            </a:r>
            <a:r>
              <a:rPr lang="en-US" sz="2400" dirty="0"/>
              <a:t> </a:t>
            </a:r>
            <a:r>
              <a:rPr lang="en-US" sz="2400" dirty="0" err="1"/>
              <a:t>bahan-bahan</a:t>
            </a:r>
            <a:r>
              <a:rPr lang="en-US" sz="2400" dirty="0"/>
              <a:t> </a:t>
            </a:r>
            <a:r>
              <a:rPr lang="en-US" sz="2400" dirty="0" err="1"/>
              <a:t>keperluan</a:t>
            </a:r>
            <a:r>
              <a:rPr lang="en-US" sz="2400" dirty="0"/>
              <a:t> proses </a:t>
            </a:r>
            <a:r>
              <a:rPr lang="en-US" sz="2400" dirty="0" err="1"/>
              <a:t>produksi</a:t>
            </a:r>
            <a:r>
              <a:rPr lang="en-US" sz="2400" dirty="0"/>
              <a:t>, pasar juga </a:t>
            </a:r>
            <a:r>
              <a:rPr lang="en-US" sz="2400" dirty="0" err="1"/>
              <a:t>membantu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produsen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proses </a:t>
            </a:r>
            <a:r>
              <a:rPr lang="en-US" sz="2400" dirty="0" err="1"/>
              <a:t>penjualan</a:t>
            </a:r>
            <a:r>
              <a:rPr lang="en-US" sz="2400" dirty="0"/>
              <a:t> </a:t>
            </a:r>
            <a:r>
              <a:rPr lang="en-US" sz="2400" dirty="0" err="1"/>
              <a:t>barang</a:t>
            </a:r>
            <a:r>
              <a:rPr lang="en-US" sz="2400" dirty="0"/>
              <a:t> dan </a:t>
            </a:r>
            <a:r>
              <a:rPr lang="en-US" sz="2400" dirty="0" err="1"/>
              <a:t>jasa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produksi</a:t>
            </a:r>
            <a:r>
              <a:rPr lang="en-US" sz="2400" dirty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/>
              <a:t> </a:t>
            </a:r>
            <a:r>
              <a:rPr lang="en-US" sz="2400" dirty="0" err="1"/>
              <a:t>Bagi</a:t>
            </a:r>
            <a:r>
              <a:rPr lang="en-US" sz="2400" dirty="0"/>
              <a:t> </a:t>
            </a:r>
            <a:r>
              <a:rPr lang="en-US" sz="2400" dirty="0" err="1"/>
              <a:t>konsumen</a:t>
            </a:r>
            <a:r>
              <a:rPr lang="en-US" sz="2400" dirty="0"/>
              <a:t>, pasar </a:t>
            </a:r>
            <a:r>
              <a:rPr lang="en-US" sz="2400" dirty="0" err="1"/>
              <a:t>mempermudah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memperoleh</a:t>
            </a:r>
            <a:r>
              <a:rPr lang="en-US" sz="2400" dirty="0"/>
              <a:t> </a:t>
            </a:r>
            <a:r>
              <a:rPr lang="en-US" sz="2400" dirty="0" err="1"/>
              <a:t>barang-barang</a:t>
            </a:r>
            <a:r>
              <a:rPr lang="en-US" sz="2400" dirty="0"/>
              <a:t> yang </a:t>
            </a:r>
            <a:r>
              <a:rPr lang="en-US" sz="2400" dirty="0" err="1"/>
              <a:t>dibutuhkan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keperluan</a:t>
            </a:r>
            <a:r>
              <a:rPr lang="en-US" sz="2400" dirty="0"/>
              <a:t> </a:t>
            </a:r>
            <a:r>
              <a:rPr lang="en-US" sz="2400" dirty="0" err="1"/>
              <a:t>sehari-hari</a:t>
            </a:r>
            <a:r>
              <a:rPr lang="en-US" sz="2400" dirty="0"/>
              <a:t>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err="1"/>
              <a:t>Bagi</a:t>
            </a:r>
            <a:r>
              <a:rPr lang="en-US" sz="2400" dirty="0"/>
              <a:t> </a:t>
            </a:r>
            <a:r>
              <a:rPr lang="en-US" sz="2400" dirty="0" err="1"/>
              <a:t>pemerintah</a:t>
            </a:r>
            <a:r>
              <a:rPr lang="en-US" sz="2400" dirty="0"/>
              <a:t>, pasar </a:t>
            </a:r>
            <a:r>
              <a:rPr lang="en-US" sz="2400" dirty="0" err="1"/>
              <a:t>membantu</a:t>
            </a:r>
            <a:r>
              <a:rPr lang="en-US" sz="2400" dirty="0"/>
              <a:t> </a:t>
            </a:r>
            <a:r>
              <a:rPr lang="en-US" sz="2400" dirty="0" err="1"/>
              <a:t>pemerintah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menyediakan</a:t>
            </a:r>
            <a:r>
              <a:rPr lang="en-US" sz="2400" dirty="0"/>
              <a:t> </a:t>
            </a:r>
            <a:r>
              <a:rPr lang="en-US" sz="2400" dirty="0" err="1"/>
              <a:t>barang</a:t>
            </a:r>
            <a:r>
              <a:rPr lang="en-US" sz="2400" dirty="0"/>
              <a:t> dan </a:t>
            </a:r>
            <a:r>
              <a:rPr lang="en-US" sz="2400" dirty="0" err="1"/>
              <a:t>jasa</a:t>
            </a:r>
            <a:r>
              <a:rPr lang="en-US" sz="2400" dirty="0"/>
              <a:t> yang </a:t>
            </a:r>
            <a:r>
              <a:rPr lang="en-US" sz="2400" dirty="0" err="1"/>
              <a:t>dibutuhkan</a:t>
            </a:r>
            <a:r>
              <a:rPr lang="en-US" sz="2400" dirty="0"/>
              <a:t> oleh </a:t>
            </a:r>
            <a:r>
              <a:rPr lang="en-US" sz="2400" dirty="0" err="1"/>
              <a:t>masyarakat</a:t>
            </a:r>
            <a:r>
              <a:rPr lang="en-US" sz="2400" dirty="0"/>
              <a:t> </a:t>
            </a:r>
            <a:r>
              <a:rPr lang="en-US" sz="2400" dirty="0" err="1"/>
              <a:t>umum</a:t>
            </a:r>
            <a:r>
              <a:rPr lang="en-US" sz="2400" dirty="0"/>
              <a:t> (</a:t>
            </a:r>
            <a:r>
              <a:rPr lang="en-US" sz="2400" i="1" dirty="0"/>
              <a:t>public good</a:t>
            </a:r>
            <a:r>
              <a:rPr lang="en-US" sz="2400" dirty="0"/>
              <a:t>).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err="1"/>
              <a:t>Bagi</a:t>
            </a:r>
            <a:r>
              <a:rPr lang="en-US" sz="2400" dirty="0"/>
              <a:t> </a:t>
            </a:r>
            <a:r>
              <a:rPr lang="en-US" sz="2400" dirty="0" err="1"/>
              <a:t>masyarakat</a:t>
            </a:r>
            <a:r>
              <a:rPr lang="en-US" sz="2400" dirty="0"/>
              <a:t> </a:t>
            </a:r>
            <a:r>
              <a:rPr lang="en-US" sz="2400" dirty="0" err="1"/>
              <a:t>luar</a:t>
            </a:r>
            <a:r>
              <a:rPr lang="en-US" sz="2400" dirty="0"/>
              <a:t> negeri, pasar </a:t>
            </a:r>
            <a:r>
              <a:rPr lang="en-US" sz="2400" dirty="0" err="1"/>
              <a:t>membantu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proses </a:t>
            </a:r>
            <a:r>
              <a:rPr lang="en-US" sz="2400" dirty="0" err="1"/>
              <a:t>penjualan</a:t>
            </a:r>
            <a:r>
              <a:rPr lang="en-US" sz="2400" dirty="0"/>
              <a:t> </a:t>
            </a:r>
            <a:r>
              <a:rPr lang="en-US" sz="2400" dirty="0" err="1"/>
              <a:t>barang</a:t>
            </a:r>
            <a:r>
              <a:rPr lang="en-US" sz="2400" dirty="0"/>
              <a:t> dan </a:t>
            </a:r>
            <a:r>
              <a:rPr lang="en-US" sz="2400" dirty="0" err="1"/>
              <a:t>jasa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masyarakat</a:t>
            </a:r>
            <a:r>
              <a:rPr lang="en-US" sz="2400" dirty="0"/>
              <a:t> </a:t>
            </a:r>
            <a:r>
              <a:rPr lang="en-US" sz="2400" dirty="0" err="1"/>
              <a:t>luar</a:t>
            </a:r>
            <a:r>
              <a:rPr lang="en-US" sz="2400" dirty="0"/>
              <a:t> negeri. </a:t>
            </a:r>
          </a:p>
          <a:p>
            <a:pPr algn="just"/>
            <a:r>
              <a:rPr lang="en-US" sz="2400" dirty="0"/>
              <a:t>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kehidupan</a:t>
            </a:r>
            <a:r>
              <a:rPr lang="en-US" sz="2400" dirty="0"/>
              <a:t> </a:t>
            </a:r>
            <a:r>
              <a:rPr lang="en-US" sz="2400" dirty="0" err="1"/>
              <a:t>ekonomi</a:t>
            </a:r>
            <a:r>
              <a:rPr lang="en-US" sz="2400" dirty="0"/>
              <a:t>, </a:t>
            </a:r>
            <a:r>
              <a:rPr lang="en-US" sz="2400" dirty="0" err="1"/>
              <a:t>pasar</a:t>
            </a:r>
            <a:r>
              <a:rPr lang="en-US" sz="2400" dirty="0"/>
              <a:t> </a:t>
            </a:r>
            <a:r>
              <a:rPr lang="en-US" sz="2400" dirty="0" err="1"/>
              <a:t>mempunyai</a:t>
            </a:r>
            <a:r>
              <a:rPr lang="en-US" sz="2400" dirty="0"/>
              <a:t> </a:t>
            </a:r>
            <a:r>
              <a:rPr lang="en-US" sz="2400" dirty="0" err="1"/>
              <a:t>tiga</a:t>
            </a:r>
            <a:r>
              <a:rPr lang="en-US" sz="2400" dirty="0"/>
              <a:t> </a:t>
            </a:r>
            <a:r>
              <a:rPr lang="en-US" sz="2400" dirty="0" err="1"/>
              <a:t>fungsi</a:t>
            </a:r>
            <a:r>
              <a:rPr lang="en-US" sz="2400" dirty="0"/>
              <a:t>, </a:t>
            </a:r>
            <a:r>
              <a:rPr lang="en-US" sz="2400" dirty="0" err="1"/>
              <a:t>antara</a:t>
            </a:r>
            <a:r>
              <a:rPr lang="en-US" sz="2400" dirty="0"/>
              <a:t> lain:  </a:t>
            </a:r>
            <a:r>
              <a:rPr lang="en-US" sz="2400" dirty="0" err="1"/>
              <a:t>fungsi</a:t>
            </a:r>
            <a:r>
              <a:rPr lang="en-US" sz="2400" dirty="0"/>
              <a:t> </a:t>
            </a:r>
            <a:r>
              <a:rPr lang="en-US" sz="2400" dirty="0" err="1"/>
              <a:t>distribusi</a:t>
            </a:r>
            <a:r>
              <a:rPr lang="en-US" sz="2400" dirty="0"/>
              <a:t>, </a:t>
            </a:r>
            <a:r>
              <a:rPr lang="en-US" sz="2400" dirty="0" err="1"/>
              <a:t>fungsi</a:t>
            </a:r>
            <a:r>
              <a:rPr lang="en-US" sz="2400" dirty="0"/>
              <a:t> </a:t>
            </a:r>
            <a:r>
              <a:rPr lang="en-US" sz="2400" dirty="0" err="1"/>
              <a:t>promosi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 </a:t>
            </a:r>
            <a:r>
              <a:rPr lang="en-US" sz="2400" dirty="0" err="1"/>
              <a:t>fungsi</a:t>
            </a:r>
            <a:r>
              <a:rPr lang="en-US" sz="2400" dirty="0"/>
              <a:t> </a:t>
            </a:r>
            <a:r>
              <a:rPr lang="en-US" sz="2400" dirty="0" err="1"/>
              <a:t>pembentuk</a:t>
            </a:r>
            <a:r>
              <a:rPr lang="en-US" sz="2400" dirty="0"/>
              <a:t> </a:t>
            </a:r>
            <a:r>
              <a:rPr lang="en-US" sz="2400" dirty="0" err="1"/>
              <a:t>harga</a:t>
            </a:r>
            <a:r>
              <a:rPr lang="en-US" sz="2400" dirty="0"/>
              <a:t>.</a:t>
            </a:r>
            <a:r>
              <a:rPr lang="en-US" sz="3600" dirty="0"/>
              <a:t> 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529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457201"/>
            <a:ext cx="83820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/>
            <a:r>
              <a:rPr lang="en-US" sz="3600" b="1" dirty="0" err="1">
                <a:solidFill>
                  <a:srgbClr val="FF0000"/>
                </a:solidFill>
              </a:rPr>
              <a:t>Bentuk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Pasar</a:t>
            </a:r>
            <a:r>
              <a:rPr lang="en-US" sz="3600" b="1" dirty="0">
                <a:solidFill>
                  <a:srgbClr val="FF0000"/>
                </a:solidFill>
              </a:rPr>
              <a:t>, </a:t>
            </a:r>
            <a:r>
              <a:rPr lang="en-US" sz="3600" b="1" dirty="0" err="1">
                <a:solidFill>
                  <a:srgbClr val="FF0000"/>
                </a:solidFill>
              </a:rPr>
              <a:t>Struktur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Pasar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dan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Ciri-Cirinya</a:t>
            </a:r>
            <a:endParaRPr lang="en-US" sz="3600" b="1" dirty="0">
              <a:solidFill>
                <a:srgbClr val="FF0000"/>
              </a:solidFill>
            </a:endParaRPr>
          </a:p>
          <a:p>
            <a:pPr indent="457200" algn="ctr"/>
            <a:endParaRPr lang="en-US" sz="3600" b="1" dirty="0">
              <a:solidFill>
                <a:srgbClr val="FF0000"/>
              </a:solidFill>
            </a:endParaRPr>
          </a:p>
          <a:p>
            <a:r>
              <a:rPr lang="en-US" sz="2400" b="1" dirty="0" err="1">
                <a:solidFill>
                  <a:srgbClr val="FF0000"/>
                </a:solidFill>
              </a:rPr>
              <a:t>Bentuk-Bentuk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Pasar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  <a:p>
            <a:endParaRPr lang="en-US" sz="2400" b="1" dirty="0">
              <a:solidFill>
                <a:srgbClr val="FF0000"/>
              </a:solidFill>
            </a:endParaRPr>
          </a:p>
          <a:p>
            <a:pPr algn="just"/>
            <a:r>
              <a:rPr lang="en-US" sz="2400" dirty="0" err="1"/>
              <a:t>Pasar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terbagi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dirty="0" err="1"/>
              <a:t>berdasarkan</a:t>
            </a:r>
            <a:r>
              <a:rPr lang="en-US" sz="2400" dirty="0"/>
              <a:t> </a:t>
            </a:r>
            <a:r>
              <a:rPr lang="en-US" sz="2400" dirty="0" err="1"/>
              <a:t>jenis</a:t>
            </a:r>
            <a:r>
              <a:rPr lang="en-US" sz="2400" dirty="0"/>
              <a:t> </a:t>
            </a:r>
            <a:r>
              <a:rPr lang="en-US" sz="2400" dirty="0" err="1"/>
              <a:t>barang</a:t>
            </a:r>
            <a:r>
              <a:rPr lang="en-US" sz="2400" dirty="0"/>
              <a:t> yang </a:t>
            </a:r>
            <a:r>
              <a:rPr lang="en-US" sz="2400" dirty="0" err="1"/>
              <a:t>diperjualbelikan</a:t>
            </a:r>
            <a:r>
              <a:rPr lang="en-US" sz="2400" dirty="0"/>
              <a:t>, </a:t>
            </a:r>
            <a:r>
              <a:rPr lang="en-US" sz="2400" dirty="0" err="1"/>
              <a:t>luas</a:t>
            </a:r>
            <a:r>
              <a:rPr lang="en-US" sz="2400" dirty="0"/>
              <a:t> </a:t>
            </a:r>
            <a:r>
              <a:rPr lang="en-US" sz="2400" dirty="0" err="1"/>
              <a:t>jangkauannya</a:t>
            </a:r>
            <a:r>
              <a:rPr lang="en-US" sz="2400" dirty="0"/>
              <a:t>, </a:t>
            </a:r>
            <a:r>
              <a:rPr lang="en-US" sz="2400" dirty="0" err="1"/>
              <a:t>waktu</a:t>
            </a:r>
            <a:r>
              <a:rPr lang="en-US" sz="2400" dirty="0"/>
              <a:t> </a:t>
            </a:r>
            <a:r>
              <a:rPr lang="en-US" sz="2400" dirty="0" err="1"/>
              <a:t>terjadinya</a:t>
            </a:r>
            <a:r>
              <a:rPr lang="en-US" sz="2400" dirty="0"/>
              <a:t>, </a:t>
            </a:r>
            <a:r>
              <a:rPr lang="en-US" sz="2400" dirty="0" err="1"/>
              <a:t>sifatnya</a:t>
            </a:r>
            <a:r>
              <a:rPr lang="en-US" sz="2400" dirty="0"/>
              <a:t>, </a:t>
            </a:r>
            <a:r>
              <a:rPr lang="en-US" sz="2400" dirty="0" err="1"/>
              <a:t>cara</a:t>
            </a:r>
            <a:r>
              <a:rPr lang="en-US" sz="2400" dirty="0"/>
              <a:t> </a:t>
            </a:r>
            <a:r>
              <a:rPr lang="en-US" sz="2400" dirty="0" err="1"/>
              <a:t>transaksinya</a:t>
            </a:r>
            <a:r>
              <a:rPr lang="en-US" sz="2400" dirty="0"/>
              <a:t>, </a:t>
            </a:r>
            <a:r>
              <a:rPr lang="en-US" sz="2400" dirty="0" err="1"/>
              <a:t>hubungannya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proses </a:t>
            </a:r>
            <a:r>
              <a:rPr lang="en-US" sz="2400" dirty="0" err="1"/>
              <a:t>produksinya</a:t>
            </a:r>
            <a:r>
              <a:rPr lang="en-US" sz="2400" dirty="0"/>
              <a:t>. </a:t>
            </a:r>
          </a:p>
          <a:p>
            <a:pPr algn="just"/>
            <a:r>
              <a:rPr lang="en-US" sz="2400" dirty="0"/>
              <a:t>1) </a:t>
            </a:r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dirty="0" err="1"/>
              <a:t>Pasar</a:t>
            </a:r>
            <a:r>
              <a:rPr lang="en-US" sz="2400" dirty="0"/>
              <a:t> </a:t>
            </a:r>
            <a:r>
              <a:rPr lang="en-US" sz="2400" dirty="0" err="1"/>
              <a:t>Berdasarkan</a:t>
            </a:r>
            <a:r>
              <a:rPr lang="en-US" sz="2400" dirty="0"/>
              <a:t> </a:t>
            </a:r>
            <a:r>
              <a:rPr lang="en-US" sz="2400" dirty="0" err="1"/>
              <a:t>Jenis</a:t>
            </a:r>
            <a:r>
              <a:rPr lang="en-US" sz="2400" dirty="0"/>
              <a:t> </a:t>
            </a:r>
            <a:r>
              <a:rPr lang="en-US" sz="2400" dirty="0" err="1"/>
              <a:t>Barang</a:t>
            </a:r>
            <a:r>
              <a:rPr lang="en-US" sz="2400" dirty="0"/>
              <a:t> yang </a:t>
            </a:r>
            <a:r>
              <a:rPr lang="en-US" sz="2400" dirty="0" err="1"/>
              <a:t>Diperjualbelikan</a:t>
            </a:r>
            <a:r>
              <a:rPr lang="en-US" sz="2400" dirty="0"/>
              <a:t> </a:t>
            </a:r>
          </a:p>
          <a:p>
            <a:pPr algn="just"/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dirty="0" err="1"/>
              <a:t>pasar</a:t>
            </a:r>
            <a:r>
              <a:rPr lang="en-US" sz="2400" dirty="0"/>
              <a:t> </a:t>
            </a:r>
            <a:r>
              <a:rPr lang="en-US" sz="2400" dirty="0" err="1"/>
              <a:t>berdasarkan</a:t>
            </a:r>
            <a:r>
              <a:rPr lang="en-US" sz="2400" dirty="0"/>
              <a:t> </a:t>
            </a:r>
            <a:r>
              <a:rPr lang="en-US" sz="2400" dirty="0" err="1"/>
              <a:t>jenis</a:t>
            </a:r>
            <a:r>
              <a:rPr lang="en-US" sz="2400" dirty="0"/>
              <a:t> </a:t>
            </a:r>
            <a:r>
              <a:rPr lang="en-US" sz="2400" dirty="0" err="1"/>
              <a:t>barang</a:t>
            </a:r>
            <a:r>
              <a:rPr lang="en-US" sz="2400" dirty="0"/>
              <a:t> yang </a:t>
            </a:r>
            <a:r>
              <a:rPr lang="en-US" sz="2400" dirty="0" err="1"/>
              <a:t>diperjualbelikan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dibedakan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dua</a:t>
            </a:r>
            <a:r>
              <a:rPr lang="en-US" sz="2400" dirty="0"/>
              <a:t>,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. </a:t>
            </a:r>
          </a:p>
          <a:p>
            <a:pPr algn="just"/>
            <a:r>
              <a:rPr lang="en-US" sz="2400" dirty="0"/>
              <a:t>    a) </a:t>
            </a:r>
            <a:r>
              <a:rPr lang="en-US" sz="2400" dirty="0" err="1"/>
              <a:t>Pasar</a:t>
            </a:r>
            <a:r>
              <a:rPr lang="en-US" sz="2400" dirty="0"/>
              <a:t> </a:t>
            </a:r>
            <a:r>
              <a:rPr lang="en-US" sz="2400" dirty="0" err="1"/>
              <a:t>Barang</a:t>
            </a:r>
            <a:r>
              <a:rPr lang="en-US" sz="2400" dirty="0"/>
              <a:t> </a:t>
            </a:r>
            <a:r>
              <a:rPr lang="en-US" sz="2400" dirty="0" err="1"/>
              <a:t>Konsumsi</a:t>
            </a:r>
            <a:r>
              <a:rPr lang="en-US" sz="2400" dirty="0"/>
              <a:t> </a:t>
            </a:r>
          </a:p>
          <a:p>
            <a:pPr algn="just"/>
            <a:r>
              <a:rPr lang="en-US" sz="2400" dirty="0"/>
              <a:t>    b) </a:t>
            </a:r>
            <a:r>
              <a:rPr lang="en-US" sz="2400" dirty="0" err="1"/>
              <a:t>Pasar</a:t>
            </a:r>
            <a:r>
              <a:rPr lang="en-US" sz="2400" dirty="0"/>
              <a:t> </a:t>
            </a:r>
            <a:r>
              <a:rPr lang="en-US" sz="2400" dirty="0" err="1"/>
              <a:t>Barang</a:t>
            </a:r>
            <a:r>
              <a:rPr lang="en-US" sz="2400" dirty="0"/>
              <a:t> </a:t>
            </a:r>
            <a:r>
              <a:rPr lang="en-US" sz="2400" dirty="0" err="1"/>
              <a:t>Produksi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1994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5926" y="685801"/>
            <a:ext cx="1118381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2) </a:t>
            </a:r>
            <a:r>
              <a:rPr lang="en-US" sz="2800" dirty="0" err="1"/>
              <a:t>Bentuk</a:t>
            </a:r>
            <a:r>
              <a:rPr lang="en-US" sz="2800" dirty="0"/>
              <a:t> </a:t>
            </a:r>
            <a:r>
              <a:rPr lang="en-US" sz="2800" dirty="0" err="1"/>
              <a:t>Pasar</a:t>
            </a:r>
            <a:r>
              <a:rPr lang="en-US" sz="2800" dirty="0"/>
              <a:t> </a:t>
            </a:r>
            <a:r>
              <a:rPr lang="en-US" sz="2800" dirty="0" err="1"/>
              <a:t>Berdasarkan</a:t>
            </a:r>
            <a:r>
              <a:rPr lang="en-US" sz="2800" dirty="0"/>
              <a:t> </a:t>
            </a:r>
            <a:r>
              <a:rPr lang="en-US" sz="2800" dirty="0" err="1"/>
              <a:t>Sifatnya</a:t>
            </a:r>
            <a:r>
              <a:rPr lang="en-US" sz="2800" dirty="0"/>
              <a:t> </a:t>
            </a:r>
          </a:p>
          <a:p>
            <a:pPr marL="274320" algn="just"/>
            <a:r>
              <a:rPr lang="en-US" sz="2800" dirty="0" err="1"/>
              <a:t>Bentuk</a:t>
            </a:r>
            <a:r>
              <a:rPr lang="en-US" sz="2800" dirty="0"/>
              <a:t> </a:t>
            </a:r>
            <a:r>
              <a:rPr lang="en-US" sz="2800" dirty="0" err="1"/>
              <a:t>pasar</a:t>
            </a:r>
            <a:r>
              <a:rPr lang="en-US" sz="2800" dirty="0"/>
              <a:t> </a:t>
            </a:r>
            <a:r>
              <a:rPr lang="en-US" sz="2800" dirty="0" err="1"/>
              <a:t>berdasarkan</a:t>
            </a:r>
            <a:r>
              <a:rPr lang="en-US" sz="2800" dirty="0"/>
              <a:t> </a:t>
            </a:r>
            <a:r>
              <a:rPr lang="en-US" sz="2800" dirty="0" err="1"/>
              <a:t>sifatnya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dibedakan</a:t>
            </a:r>
            <a:r>
              <a:rPr lang="en-US" sz="2800" dirty="0"/>
              <a:t> </a:t>
            </a:r>
            <a:r>
              <a:rPr lang="en-US" sz="2800" dirty="0" err="1"/>
              <a:t>menjadi</a:t>
            </a:r>
            <a:r>
              <a:rPr lang="en-US" sz="2800" dirty="0"/>
              <a:t> </a:t>
            </a:r>
            <a:r>
              <a:rPr lang="en-US" sz="2800" dirty="0" err="1"/>
              <a:t>dua</a:t>
            </a:r>
            <a:r>
              <a:rPr lang="en-US" sz="2800" dirty="0"/>
              <a:t>, </a:t>
            </a:r>
            <a:r>
              <a:rPr lang="en-US" sz="2800" dirty="0" err="1"/>
              <a:t>yaitu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Bentuk</a:t>
            </a:r>
            <a:r>
              <a:rPr lang="en-US" sz="2800" dirty="0"/>
              <a:t> </a:t>
            </a:r>
            <a:r>
              <a:rPr lang="en-US" sz="2800" dirty="0" err="1"/>
              <a:t>pasar</a:t>
            </a:r>
            <a:r>
              <a:rPr lang="en-US" sz="2800" dirty="0"/>
              <a:t> </a:t>
            </a:r>
            <a:r>
              <a:rPr lang="en-US" sz="2800" dirty="0" err="1"/>
              <a:t>berdasarkan</a:t>
            </a:r>
            <a:r>
              <a:rPr lang="en-US" sz="2800" dirty="0"/>
              <a:t> </a:t>
            </a:r>
            <a:r>
              <a:rPr lang="en-US" sz="2800" dirty="0" err="1"/>
              <a:t>sifatnya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dibedakan</a:t>
            </a:r>
            <a:r>
              <a:rPr lang="en-US" sz="2800" dirty="0"/>
              <a:t> </a:t>
            </a:r>
            <a:r>
              <a:rPr lang="en-US" sz="2800" dirty="0" err="1"/>
              <a:t>menjadi</a:t>
            </a:r>
            <a:r>
              <a:rPr lang="en-US" sz="2800" dirty="0"/>
              <a:t> </a:t>
            </a:r>
            <a:r>
              <a:rPr lang="en-US" sz="2800" dirty="0" err="1"/>
              <a:t>dua</a:t>
            </a:r>
            <a:r>
              <a:rPr lang="en-US" sz="2800" dirty="0"/>
              <a:t>, </a:t>
            </a:r>
            <a:r>
              <a:rPr lang="en-US" sz="2800" dirty="0" err="1"/>
              <a:t>yaitu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berikut</a:t>
            </a:r>
            <a:r>
              <a:rPr lang="en-US" sz="2800" dirty="0"/>
              <a:t>. </a:t>
            </a:r>
          </a:p>
          <a:p>
            <a:pPr marL="274320" algn="just"/>
            <a:r>
              <a:rPr lang="en-US" sz="2800" dirty="0"/>
              <a:t>a) </a:t>
            </a:r>
            <a:r>
              <a:rPr lang="en-US" sz="2800" dirty="0" err="1"/>
              <a:t>Pasar</a:t>
            </a:r>
            <a:r>
              <a:rPr lang="en-US" sz="2800" dirty="0"/>
              <a:t> </a:t>
            </a:r>
            <a:r>
              <a:rPr lang="en-US" sz="2800" dirty="0" err="1"/>
              <a:t>Konkret</a:t>
            </a:r>
            <a:r>
              <a:rPr lang="en-US" sz="2800" dirty="0"/>
              <a:t> </a:t>
            </a:r>
          </a:p>
          <a:p>
            <a:pPr marL="274320" algn="just"/>
            <a:r>
              <a:rPr lang="en-US" sz="2800" dirty="0"/>
              <a:t>b) </a:t>
            </a:r>
            <a:r>
              <a:rPr lang="en-US" sz="2800" dirty="0" err="1"/>
              <a:t>Pasar</a:t>
            </a:r>
            <a:r>
              <a:rPr lang="en-US" sz="2800" dirty="0"/>
              <a:t> </a:t>
            </a:r>
            <a:r>
              <a:rPr lang="en-US" sz="2800" dirty="0" err="1"/>
              <a:t>Abstrak</a:t>
            </a:r>
            <a:endParaRPr lang="en-US" sz="2800" dirty="0"/>
          </a:p>
          <a:p>
            <a:pPr marL="274320" algn="just"/>
            <a:r>
              <a:rPr lang="en-US" sz="2800" dirty="0"/>
              <a:t> </a:t>
            </a:r>
          </a:p>
          <a:p>
            <a:pPr algn="just"/>
            <a:r>
              <a:rPr lang="en-US" sz="2800" dirty="0"/>
              <a:t>3) </a:t>
            </a:r>
            <a:r>
              <a:rPr lang="en-US" sz="2800" dirty="0" err="1"/>
              <a:t>Bentuk</a:t>
            </a:r>
            <a:r>
              <a:rPr lang="en-US" sz="2800" dirty="0"/>
              <a:t> </a:t>
            </a:r>
            <a:r>
              <a:rPr lang="en-US" sz="2800" dirty="0" err="1"/>
              <a:t>Pasar</a:t>
            </a:r>
            <a:r>
              <a:rPr lang="en-US" sz="2800" dirty="0"/>
              <a:t> </a:t>
            </a:r>
            <a:r>
              <a:rPr lang="en-US" sz="2800" dirty="0" err="1"/>
              <a:t>Berdasarkan</a:t>
            </a:r>
            <a:r>
              <a:rPr lang="en-US" sz="2800" dirty="0"/>
              <a:t> </a:t>
            </a:r>
            <a:r>
              <a:rPr lang="en-US" sz="2800" dirty="0" err="1"/>
              <a:t>Hubungannya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Proses </a:t>
            </a:r>
            <a:r>
              <a:rPr lang="en-US" sz="2800" dirty="0" err="1"/>
              <a:t>Produksi</a:t>
            </a:r>
            <a:r>
              <a:rPr lang="en-US" sz="2800" dirty="0"/>
              <a:t> </a:t>
            </a:r>
          </a:p>
          <a:p>
            <a:pPr marL="274320" algn="just"/>
            <a:r>
              <a:rPr lang="en-US" sz="2800" dirty="0"/>
              <a:t> </a:t>
            </a:r>
            <a:r>
              <a:rPr lang="en-US" sz="2800" dirty="0" err="1"/>
              <a:t>Bentuk</a:t>
            </a:r>
            <a:r>
              <a:rPr lang="en-US" sz="2800" dirty="0"/>
              <a:t> </a:t>
            </a:r>
            <a:r>
              <a:rPr lang="en-US" sz="2800" dirty="0" err="1"/>
              <a:t>pasar</a:t>
            </a:r>
            <a:r>
              <a:rPr lang="en-US" sz="2800" dirty="0"/>
              <a:t> </a:t>
            </a:r>
            <a:r>
              <a:rPr lang="en-US" sz="2800" dirty="0" err="1"/>
              <a:t>berdasarkan</a:t>
            </a:r>
            <a:r>
              <a:rPr lang="en-US" sz="2800" dirty="0"/>
              <a:t> </a:t>
            </a:r>
            <a:r>
              <a:rPr lang="en-US" sz="2800" dirty="0" err="1"/>
              <a:t>hubungannya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proses </a:t>
            </a:r>
            <a:r>
              <a:rPr lang="en-US" sz="2800" dirty="0" err="1"/>
              <a:t>produksi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dibedakan</a:t>
            </a:r>
            <a:r>
              <a:rPr lang="en-US" sz="2800" dirty="0"/>
              <a:t> </a:t>
            </a:r>
            <a:r>
              <a:rPr lang="en-US" sz="2800" dirty="0" err="1"/>
              <a:t>menjadi</a:t>
            </a:r>
            <a:r>
              <a:rPr lang="en-US" sz="2800" dirty="0"/>
              <a:t> </a:t>
            </a:r>
            <a:r>
              <a:rPr lang="en-US" sz="2800" dirty="0" err="1"/>
              <a:t>dua</a:t>
            </a:r>
            <a:r>
              <a:rPr lang="en-US" sz="2800" dirty="0"/>
              <a:t>, </a:t>
            </a:r>
            <a:r>
              <a:rPr lang="en-US" sz="2800" dirty="0" err="1"/>
              <a:t>yaitu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berikut</a:t>
            </a:r>
            <a:r>
              <a:rPr lang="en-US" sz="2800" dirty="0"/>
              <a:t>. </a:t>
            </a:r>
          </a:p>
          <a:p>
            <a:pPr marL="274320" algn="just"/>
            <a:r>
              <a:rPr lang="en-US" sz="2800" dirty="0"/>
              <a:t>a) </a:t>
            </a:r>
            <a:r>
              <a:rPr lang="en-US" sz="2800" dirty="0" err="1"/>
              <a:t>Pasar</a:t>
            </a:r>
            <a:r>
              <a:rPr lang="en-US" sz="2800" dirty="0"/>
              <a:t> </a:t>
            </a:r>
            <a:r>
              <a:rPr lang="en-US" sz="2800" dirty="0" err="1"/>
              <a:t>Produk</a:t>
            </a:r>
            <a:r>
              <a:rPr lang="en-US" sz="2800" dirty="0"/>
              <a:t> (</a:t>
            </a:r>
            <a:r>
              <a:rPr lang="en-US" sz="2800" dirty="0" err="1"/>
              <a:t>Pasar</a:t>
            </a:r>
            <a:r>
              <a:rPr lang="en-US" sz="2800" dirty="0"/>
              <a:t> Output) </a:t>
            </a:r>
          </a:p>
          <a:p>
            <a:pPr marL="274320" algn="just"/>
            <a:r>
              <a:rPr lang="en-US" sz="2800" dirty="0"/>
              <a:t>b) </a:t>
            </a:r>
            <a:r>
              <a:rPr lang="en-US" sz="2800" dirty="0" err="1"/>
              <a:t>Pasar</a:t>
            </a:r>
            <a:r>
              <a:rPr lang="en-US" sz="2800" dirty="0"/>
              <a:t> </a:t>
            </a:r>
            <a:r>
              <a:rPr lang="en-US" sz="2800" dirty="0" err="1"/>
              <a:t>Faktor</a:t>
            </a:r>
            <a:r>
              <a:rPr lang="en-US" sz="2800" dirty="0"/>
              <a:t> </a:t>
            </a:r>
            <a:r>
              <a:rPr lang="en-US" sz="2800" dirty="0" err="1"/>
              <a:t>Produksi</a:t>
            </a:r>
            <a:r>
              <a:rPr lang="en-US" sz="2800" dirty="0"/>
              <a:t> (</a:t>
            </a:r>
            <a:r>
              <a:rPr lang="en-US" sz="2800" dirty="0" err="1"/>
              <a:t>Pasar</a:t>
            </a:r>
            <a:r>
              <a:rPr lang="en-US" sz="2800" dirty="0"/>
              <a:t> Input)</a:t>
            </a:r>
          </a:p>
          <a:p>
            <a:pPr algn="just"/>
            <a:r>
              <a:rPr lang="en-US" sz="2400" dirty="0"/>
              <a:t>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40363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228600"/>
            <a:ext cx="8077200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dirty="0"/>
          </a:p>
          <a:p>
            <a:pPr algn="just"/>
            <a:r>
              <a:rPr lang="en-US" sz="2400" dirty="0"/>
              <a:t>4) </a:t>
            </a:r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dirty="0" err="1"/>
              <a:t>Pasar</a:t>
            </a:r>
            <a:r>
              <a:rPr lang="en-US" sz="2400" dirty="0"/>
              <a:t> </a:t>
            </a:r>
            <a:r>
              <a:rPr lang="en-US" sz="2400" dirty="0" err="1"/>
              <a:t>Berdasarkan</a:t>
            </a:r>
            <a:r>
              <a:rPr lang="en-US" sz="2400" dirty="0"/>
              <a:t> </a:t>
            </a:r>
            <a:r>
              <a:rPr lang="en-US" sz="2400" dirty="0" err="1"/>
              <a:t>Luas</a:t>
            </a:r>
            <a:r>
              <a:rPr lang="en-US" sz="2400" dirty="0"/>
              <a:t> </a:t>
            </a:r>
            <a:r>
              <a:rPr lang="en-US" sz="2400" dirty="0" err="1"/>
              <a:t>Jangkauannya</a:t>
            </a:r>
            <a:r>
              <a:rPr lang="en-US" sz="2400" dirty="0"/>
              <a:t> </a:t>
            </a:r>
          </a:p>
          <a:p>
            <a:pPr marL="274320" algn="just"/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dirty="0" err="1"/>
              <a:t>pasar</a:t>
            </a:r>
            <a:r>
              <a:rPr lang="en-US" sz="2400" dirty="0"/>
              <a:t> </a:t>
            </a:r>
            <a:r>
              <a:rPr lang="en-US" sz="2400" dirty="0" err="1"/>
              <a:t>berdasarkan</a:t>
            </a:r>
            <a:r>
              <a:rPr lang="en-US" sz="2400" dirty="0"/>
              <a:t> </a:t>
            </a:r>
            <a:r>
              <a:rPr lang="en-US" sz="2400" dirty="0" err="1"/>
              <a:t>luas</a:t>
            </a:r>
            <a:r>
              <a:rPr lang="en-US" sz="2400" dirty="0"/>
              <a:t> </a:t>
            </a:r>
            <a:r>
              <a:rPr lang="en-US" sz="2400" dirty="0" err="1"/>
              <a:t>jangkauannya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dibedakan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empat</a:t>
            </a:r>
            <a:r>
              <a:rPr lang="en-US" sz="2400" dirty="0"/>
              <a:t>, </a:t>
            </a:r>
            <a:r>
              <a:rPr lang="en-US" sz="2400" dirty="0" err="1"/>
              <a:t>yaitu</a:t>
            </a:r>
            <a:r>
              <a:rPr lang="en-US" sz="2400" dirty="0"/>
              <a:t> 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. </a:t>
            </a:r>
          </a:p>
          <a:p>
            <a:pPr marL="731520" indent="-457200" algn="just">
              <a:buFont typeface="+mj-lt"/>
              <a:buAutoNum type="alphaLcParenR"/>
            </a:pPr>
            <a:r>
              <a:rPr lang="en-US" sz="2400" dirty="0" err="1"/>
              <a:t>Pasar</a:t>
            </a:r>
            <a:r>
              <a:rPr lang="en-US" sz="2400" dirty="0"/>
              <a:t> </a:t>
            </a:r>
            <a:r>
              <a:rPr lang="en-US" sz="2400" dirty="0" err="1"/>
              <a:t>lokal</a:t>
            </a:r>
            <a:r>
              <a:rPr lang="en-US" sz="2400" dirty="0"/>
              <a:t>. </a:t>
            </a:r>
          </a:p>
          <a:p>
            <a:pPr marL="731520" indent="-457200" algn="just">
              <a:buFont typeface="+mj-lt"/>
              <a:buAutoNum type="alphaLcParenR"/>
            </a:pPr>
            <a:r>
              <a:rPr lang="en-US" sz="2400" dirty="0" err="1"/>
              <a:t>Pasar</a:t>
            </a:r>
            <a:r>
              <a:rPr lang="en-US" sz="2400" dirty="0"/>
              <a:t> </a:t>
            </a:r>
            <a:r>
              <a:rPr lang="en-US" sz="2400" dirty="0" err="1"/>
              <a:t>nasional</a:t>
            </a:r>
            <a:r>
              <a:rPr lang="en-US" sz="2400" dirty="0"/>
              <a:t>. </a:t>
            </a:r>
          </a:p>
          <a:p>
            <a:pPr marL="731520" indent="-457200" algn="just">
              <a:buFont typeface="+mj-lt"/>
              <a:buAutoNum type="alphaLcParenR"/>
            </a:pPr>
            <a:r>
              <a:rPr lang="en-US" sz="2400" dirty="0" err="1"/>
              <a:t>Pasar</a:t>
            </a:r>
            <a:r>
              <a:rPr lang="en-US" sz="2400" dirty="0"/>
              <a:t> regional. </a:t>
            </a:r>
          </a:p>
          <a:p>
            <a:pPr marL="731520" indent="-457200" algn="just">
              <a:buFont typeface="+mj-lt"/>
              <a:buAutoNum type="alphaLcParenR"/>
            </a:pPr>
            <a:r>
              <a:rPr lang="en-US" sz="2400" dirty="0" err="1"/>
              <a:t>Pasar</a:t>
            </a:r>
            <a:r>
              <a:rPr lang="en-US" sz="2400" dirty="0"/>
              <a:t> </a:t>
            </a:r>
            <a:r>
              <a:rPr lang="en-US" sz="2400" dirty="0" err="1"/>
              <a:t>internasional</a:t>
            </a:r>
            <a:r>
              <a:rPr lang="en-US" sz="2400" dirty="0"/>
              <a:t>.</a:t>
            </a:r>
          </a:p>
          <a:p>
            <a:pPr marL="274320" algn="just"/>
            <a:endParaRPr lang="en-US" sz="2400" dirty="0"/>
          </a:p>
          <a:p>
            <a:pPr algn="just"/>
            <a:r>
              <a:rPr lang="en-US" sz="2400" dirty="0"/>
              <a:t>5) </a:t>
            </a:r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dirty="0" err="1"/>
              <a:t>Pasar</a:t>
            </a:r>
            <a:r>
              <a:rPr lang="en-US" sz="2400" dirty="0"/>
              <a:t> </a:t>
            </a:r>
            <a:r>
              <a:rPr lang="en-US" sz="2400" dirty="0" err="1"/>
              <a:t>Berdasarkan</a:t>
            </a:r>
            <a:r>
              <a:rPr lang="en-US" sz="2400" dirty="0"/>
              <a:t> </a:t>
            </a:r>
            <a:r>
              <a:rPr lang="en-US" sz="2400" dirty="0" err="1"/>
              <a:t>Waktu</a:t>
            </a:r>
            <a:r>
              <a:rPr lang="en-US" sz="2400" dirty="0"/>
              <a:t> </a:t>
            </a:r>
            <a:r>
              <a:rPr lang="en-US" sz="2400" dirty="0" err="1"/>
              <a:t>Terjadinya</a:t>
            </a:r>
            <a:r>
              <a:rPr lang="en-US" sz="2400" dirty="0"/>
              <a:t> 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en-US" sz="2400" dirty="0" err="1"/>
              <a:t>Pasar</a:t>
            </a:r>
            <a:r>
              <a:rPr lang="en-US" sz="2400" dirty="0"/>
              <a:t> </a:t>
            </a:r>
            <a:r>
              <a:rPr lang="en-US" sz="2400" dirty="0" err="1"/>
              <a:t>harian</a:t>
            </a:r>
            <a:r>
              <a:rPr lang="en-US" sz="2400" dirty="0"/>
              <a:t>.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en-US" sz="2400" dirty="0" err="1"/>
              <a:t>Pasar</a:t>
            </a:r>
            <a:r>
              <a:rPr lang="en-US" sz="2400" dirty="0"/>
              <a:t> </a:t>
            </a:r>
            <a:r>
              <a:rPr lang="en-US" sz="2400" dirty="0" err="1"/>
              <a:t>mingguan</a:t>
            </a:r>
            <a:r>
              <a:rPr lang="en-US" sz="2400" dirty="0"/>
              <a:t>. 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en-US" sz="2400" dirty="0" err="1"/>
              <a:t>Pasar</a:t>
            </a:r>
            <a:r>
              <a:rPr lang="en-US" sz="2400" dirty="0"/>
              <a:t> </a:t>
            </a:r>
            <a:r>
              <a:rPr lang="en-US" sz="2400" dirty="0" err="1"/>
              <a:t>bulanan</a:t>
            </a:r>
            <a:r>
              <a:rPr lang="en-US" sz="2400" dirty="0"/>
              <a:t>.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en-US" sz="2400" dirty="0"/>
              <a:t> </a:t>
            </a:r>
            <a:r>
              <a:rPr lang="en-US" sz="2400" dirty="0" err="1"/>
              <a:t>Pasar</a:t>
            </a:r>
            <a:r>
              <a:rPr lang="en-US" sz="2400" dirty="0"/>
              <a:t> </a:t>
            </a:r>
            <a:r>
              <a:rPr lang="en-US" sz="2400" dirty="0" err="1"/>
              <a:t>tahunan</a:t>
            </a:r>
            <a:r>
              <a:rPr lang="en-US" sz="2400" dirty="0"/>
              <a:t>.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en-US" sz="2400" dirty="0"/>
              <a:t> </a:t>
            </a:r>
            <a:r>
              <a:rPr lang="en-US" sz="2400" dirty="0" err="1"/>
              <a:t>Pasar</a:t>
            </a:r>
            <a:r>
              <a:rPr lang="en-US" sz="2400" dirty="0"/>
              <a:t> </a:t>
            </a:r>
            <a:r>
              <a:rPr lang="en-US" sz="2400" dirty="0" err="1"/>
              <a:t>temporer</a:t>
            </a:r>
            <a:r>
              <a:rPr lang="en-US" sz="2400" dirty="0"/>
              <a:t>.</a:t>
            </a:r>
          </a:p>
          <a:p>
            <a:pPr lvl="0" algn="just"/>
            <a:endParaRPr lang="en-US" sz="2400" dirty="0"/>
          </a:p>
          <a:p>
            <a:pPr algn="just"/>
            <a:r>
              <a:rPr lang="en-US" sz="2400" dirty="0"/>
              <a:t> 6)  </a:t>
            </a:r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dirty="0" err="1"/>
              <a:t>Pasar</a:t>
            </a:r>
            <a:r>
              <a:rPr lang="en-US" sz="2400" dirty="0"/>
              <a:t> </a:t>
            </a:r>
            <a:r>
              <a:rPr lang="en-US" sz="2400" dirty="0" err="1"/>
              <a:t>Berdasarkan</a:t>
            </a:r>
            <a:r>
              <a:rPr lang="en-US" sz="2400" dirty="0"/>
              <a:t> Cara </a:t>
            </a:r>
            <a:r>
              <a:rPr lang="en-US" sz="2400" dirty="0" err="1"/>
              <a:t>Transaksinya</a:t>
            </a:r>
            <a:r>
              <a:rPr lang="en-US" sz="2400" dirty="0"/>
              <a:t> , </a:t>
            </a:r>
            <a:r>
              <a:rPr lang="en-US" sz="2400" dirty="0" err="1"/>
              <a:t>terbagi</a:t>
            </a:r>
            <a:r>
              <a:rPr lang="en-US" sz="2400" dirty="0"/>
              <a:t> </a:t>
            </a: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pasar</a:t>
            </a:r>
            <a:r>
              <a:rPr lang="en-US" sz="2400" dirty="0"/>
              <a:t> </a:t>
            </a:r>
            <a:r>
              <a:rPr lang="en-US" sz="2400" dirty="0" err="1"/>
              <a:t>tradisional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pasar</a:t>
            </a:r>
            <a:r>
              <a:rPr lang="en-US" sz="2400" dirty="0"/>
              <a:t> modern.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70011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-1"/>
            <a:ext cx="838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</a:rPr>
              <a:t>Struktur</a:t>
            </a:r>
            <a:r>
              <a:rPr lang="en-US" sz="2400" b="1" dirty="0">
                <a:solidFill>
                  <a:srgbClr val="FF0000"/>
                </a:solidFill>
              </a:rPr>
              <a:t>  </a:t>
            </a:r>
            <a:r>
              <a:rPr lang="en-US" sz="2400" b="1" dirty="0" err="1">
                <a:solidFill>
                  <a:srgbClr val="FF0000"/>
                </a:solidFill>
              </a:rPr>
              <a:t>Pasar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  <a:p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dirty="0" err="1"/>
              <a:t>Pasar</a:t>
            </a:r>
            <a:r>
              <a:rPr lang="en-US" sz="2400" dirty="0"/>
              <a:t> </a:t>
            </a:r>
            <a:r>
              <a:rPr lang="en-US" sz="2400" dirty="0" err="1"/>
              <a:t>menurut</a:t>
            </a:r>
            <a:r>
              <a:rPr lang="en-US" sz="2400" dirty="0"/>
              <a:t> </a:t>
            </a:r>
            <a:r>
              <a:rPr lang="en-US" sz="2400" dirty="0" err="1"/>
              <a:t>strukturnya</a:t>
            </a:r>
            <a:r>
              <a:rPr lang="en-US" sz="2400" dirty="0"/>
              <a:t> </a:t>
            </a:r>
            <a:r>
              <a:rPr lang="en-US" sz="2400" dirty="0" err="1"/>
              <a:t>dibedakan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pasar</a:t>
            </a:r>
            <a:r>
              <a:rPr lang="en-US" sz="2400" dirty="0"/>
              <a:t> </a:t>
            </a:r>
            <a:r>
              <a:rPr lang="en-US" sz="2400" dirty="0" err="1"/>
              <a:t>persaingan</a:t>
            </a:r>
            <a:r>
              <a:rPr lang="en-US" sz="2400" dirty="0"/>
              <a:t> </a:t>
            </a:r>
            <a:r>
              <a:rPr lang="en-US" sz="2400" dirty="0" err="1"/>
              <a:t>sempurna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pasar</a:t>
            </a:r>
            <a:r>
              <a:rPr lang="en-US" sz="2400" dirty="0"/>
              <a:t> </a:t>
            </a:r>
            <a:r>
              <a:rPr lang="en-US" sz="2400" dirty="0" err="1"/>
              <a:t>persaingan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sempurna</a:t>
            </a:r>
            <a:r>
              <a:rPr lang="en-US" sz="2400" dirty="0"/>
              <a:t> yang </a:t>
            </a:r>
            <a:r>
              <a:rPr lang="en-US" sz="2400" dirty="0" err="1"/>
              <a:t>terdiri</a:t>
            </a:r>
            <a:r>
              <a:rPr lang="en-US" sz="2400" dirty="0"/>
              <a:t>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pasar</a:t>
            </a:r>
            <a:r>
              <a:rPr lang="en-US" sz="2400" dirty="0"/>
              <a:t> </a:t>
            </a:r>
            <a:r>
              <a:rPr lang="en-US" sz="2400" dirty="0" err="1"/>
              <a:t>monopoli</a:t>
            </a:r>
            <a:r>
              <a:rPr lang="en-US" sz="2400" dirty="0"/>
              <a:t>, </a:t>
            </a:r>
            <a:r>
              <a:rPr lang="en-US" sz="2400" dirty="0" err="1"/>
              <a:t>pasar</a:t>
            </a:r>
            <a:r>
              <a:rPr lang="en-US" sz="2400" dirty="0"/>
              <a:t> </a:t>
            </a:r>
            <a:r>
              <a:rPr lang="en-US" sz="2400" dirty="0" err="1"/>
              <a:t>persaingan</a:t>
            </a:r>
            <a:r>
              <a:rPr lang="en-US" sz="2400" dirty="0"/>
              <a:t> </a:t>
            </a:r>
            <a:r>
              <a:rPr lang="en-US" sz="2400" dirty="0" err="1"/>
              <a:t>monopolistis</a:t>
            </a:r>
            <a:r>
              <a:rPr lang="en-US" sz="2400" dirty="0"/>
              <a:t>, </a:t>
            </a:r>
            <a:r>
              <a:rPr lang="en-US" sz="2400" dirty="0" err="1"/>
              <a:t>serta</a:t>
            </a:r>
            <a:r>
              <a:rPr lang="en-US" sz="2400" dirty="0"/>
              <a:t> </a:t>
            </a:r>
            <a:r>
              <a:rPr lang="en-US" sz="2400" dirty="0" err="1"/>
              <a:t>pasar</a:t>
            </a:r>
            <a:r>
              <a:rPr lang="en-US" sz="2400" dirty="0"/>
              <a:t> </a:t>
            </a:r>
            <a:r>
              <a:rPr lang="en-US" sz="2400" dirty="0" err="1"/>
              <a:t>oligopoli</a:t>
            </a:r>
            <a:r>
              <a:rPr lang="en-US" sz="2400" dirty="0"/>
              <a:t>.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1)  </a:t>
            </a:r>
            <a:r>
              <a:rPr lang="en-US" sz="2400" dirty="0" err="1">
                <a:solidFill>
                  <a:srgbClr val="FF0000"/>
                </a:solidFill>
              </a:rPr>
              <a:t>Pasar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Persaingan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Sempurna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</a:p>
          <a:p>
            <a:pPr marL="365760"/>
            <a:r>
              <a:rPr lang="en-US" sz="2400" dirty="0" err="1"/>
              <a:t>Pasar</a:t>
            </a:r>
            <a:r>
              <a:rPr lang="en-US" sz="2400" dirty="0"/>
              <a:t> </a:t>
            </a:r>
            <a:r>
              <a:rPr lang="en-US" sz="2400" dirty="0" err="1"/>
              <a:t>persaingan</a:t>
            </a:r>
            <a:r>
              <a:rPr lang="en-US" sz="2400" dirty="0"/>
              <a:t> </a:t>
            </a:r>
            <a:r>
              <a:rPr lang="en-US" sz="2400" dirty="0" err="1"/>
              <a:t>sempurna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struktur</a:t>
            </a:r>
            <a:r>
              <a:rPr lang="en-US" sz="2400" dirty="0"/>
              <a:t> </a:t>
            </a:r>
            <a:r>
              <a:rPr lang="en-US" sz="2400" dirty="0" err="1"/>
              <a:t>pasar</a:t>
            </a:r>
            <a:r>
              <a:rPr lang="en-US" sz="2400" dirty="0"/>
              <a:t> di </a:t>
            </a:r>
            <a:r>
              <a:rPr lang="en-US" sz="2400" dirty="0" err="1"/>
              <a:t>mana</a:t>
            </a:r>
            <a:r>
              <a:rPr lang="en-US" sz="2400" dirty="0"/>
              <a:t> </a:t>
            </a: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pembeli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penjual</a:t>
            </a:r>
            <a:r>
              <a:rPr lang="en-US" sz="2400" dirty="0"/>
              <a:t> </a:t>
            </a:r>
            <a:r>
              <a:rPr lang="en-US" sz="2400" dirty="0" err="1"/>
              <a:t>serta</a:t>
            </a:r>
            <a:r>
              <a:rPr lang="en-US" sz="2400" dirty="0"/>
              <a:t> </a:t>
            </a:r>
            <a:r>
              <a:rPr lang="en-US" sz="2400" dirty="0" err="1"/>
              <a:t>keduanya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mampu</a:t>
            </a:r>
            <a:r>
              <a:rPr lang="en-US" sz="2400" dirty="0"/>
              <a:t> </a:t>
            </a:r>
            <a:r>
              <a:rPr lang="en-US" sz="2400" dirty="0" err="1"/>
              <a:t>memengaruhi</a:t>
            </a:r>
            <a:r>
              <a:rPr lang="en-US" sz="2400" dirty="0"/>
              <a:t> </a:t>
            </a:r>
            <a:r>
              <a:rPr lang="en-US" sz="2400" dirty="0" err="1"/>
              <a:t>keadaan</a:t>
            </a:r>
            <a:r>
              <a:rPr lang="en-US" sz="2400" dirty="0"/>
              <a:t> </a:t>
            </a:r>
            <a:r>
              <a:rPr lang="en-US" sz="2400" dirty="0" err="1"/>
              <a:t>pasar</a:t>
            </a:r>
            <a:r>
              <a:rPr lang="en-US" sz="2400" dirty="0"/>
              <a:t>. </a:t>
            </a:r>
          </a:p>
          <a:p>
            <a:pPr marL="365760"/>
            <a:r>
              <a:rPr lang="en-US" sz="2400" dirty="0" err="1"/>
              <a:t>Ciri-ciri</a:t>
            </a:r>
            <a:r>
              <a:rPr lang="en-US" sz="2400" dirty="0"/>
              <a:t> </a:t>
            </a:r>
            <a:r>
              <a:rPr lang="en-US" sz="2400" dirty="0" err="1"/>
              <a:t>pasar</a:t>
            </a:r>
            <a:r>
              <a:rPr lang="en-US" sz="2400" dirty="0"/>
              <a:t> </a:t>
            </a:r>
            <a:r>
              <a:rPr lang="en-US" sz="2400" dirty="0" err="1"/>
              <a:t>persaingan</a:t>
            </a:r>
            <a:r>
              <a:rPr lang="en-US" sz="2400" dirty="0"/>
              <a:t> </a:t>
            </a:r>
            <a:r>
              <a:rPr lang="en-US" sz="2400" dirty="0" err="1"/>
              <a:t>sempurna</a:t>
            </a:r>
            <a:r>
              <a:rPr lang="en-US" sz="2400" dirty="0"/>
              <a:t>,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. 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pembeli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penjual</a:t>
            </a:r>
            <a:r>
              <a:rPr lang="en-US" sz="2400" dirty="0"/>
              <a:t>. 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perusahaan</a:t>
            </a:r>
            <a:r>
              <a:rPr lang="en-US" sz="2400" dirty="0"/>
              <a:t> </a:t>
            </a:r>
            <a:r>
              <a:rPr lang="en-US" sz="2400" dirty="0" err="1"/>
              <a:t>menghasilkan</a:t>
            </a:r>
            <a:r>
              <a:rPr lang="en-US" sz="2400" dirty="0"/>
              <a:t> </a:t>
            </a:r>
            <a:r>
              <a:rPr lang="en-US" sz="2400" dirty="0" err="1"/>
              <a:t>barang</a:t>
            </a:r>
            <a:r>
              <a:rPr lang="en-US" sz="2400" dirty="0"/>
              <a:t> yang </a:t>
            </a:r>
            <a:r>
              <a:rPr lang="en-US" sz="2400" dirty="0" err="1"/>
              <a:t>sama</a:t>
            </a:r>
            <a:r>
              <a:rPr lang="en-US" sz="2400" dirty="0"/>
              <a:t>.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perusahaan</a:t>
            </a:r>
            <a:r>
              <a:rPr lang="en-US" sz="2400" dirty="0"/>
              <a:t> </a:t>
            </a:r>
            <a:r>
              <a:rPr lang="en-US" sz="2400" dirty="0" err="1"/>
              <a:t>mudah</a:t>
            </a:r>
            <a:r>
              <a:rPr lang="en-US" sz="2400" dirty="0"/>
              <a:t> </a:t>
            </a:r>
            <a:r>
              <a:rPr lang="en-US" sz="2400" dirty="0" err="1"/>
              <a:t>keluar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mudah</a:t>
            </a:r>
            <a:r>
              <a:rPr lang="en-US" sz="2400" dirty="0"/>
              <a:t> </a:t>
            </a:r>
            <a:r>
              <a:rPr lang="en-US" sz="2400" dirty="0" err="1"/>
              <a:t>masuk</a:t>
            </a:r>
            <a:r>
              <a:rPr lang="en-US" sz="2400" dirty="0"/>
              <a:t>.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 err="1"/>
              <a:t>Sumber</a:t>
            </a:r>
            <a:r>
              <a:rPr lang="en-US" sz="2400" dirty="0"/>
              <a:t> </a:t>
            </a:r>
            <a:r>
              <a:rPr lang="en-US" sz="2400" dirty="0" err="1"/>
              <a:t>produksi</a:t>
            </a:r>
            <a:r>
              <a:rPr lang="en-US" sz="2400" dirty="0"/>
              <a:t> </a:t>
            </a:r>
            <a:r>
              <a:rPr lang="en-US" sz="2400" dirty="0" err="1"/>
              <a:t>bebas</a:t>
            </a:r>
            <a:r>
              <a:rPr lang="en-US" sz="2400" dirty="0"/>
              <a:t> </a:t>
            </a:r>
            <a:r>
              <a:rPr lang="en-US" sz="2400" dirty="0" err="1"/>
              <a:t>bergerak</a:t>
            </a:r>
            <a:r>
              <a:rPr lang="en-US" sz="2400" dirty="0"/>
              <a:t> .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/>
              <a:t>Para </a:t>
            </a:r>
            <a:r>
              <a:rPr lang="en-US" sz="2400" dirty="0" err="1"/>
              <a:t>pembeli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penjual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pengetahuan</a:t>
            </a:r>
            <a:r>
              <a:rPr lang="en-US" sz="2400" dirty="0"/>
              <a:t> yang </a:t>
            </a:r>
            <a:r>
              <a:rPr lang="en-US" sz="2400" dirty="0" err="1"/>
              <a:t>sempurna</a:t>
            </a:r>
            <a:r>
              <a:rPr lang="en-US" sz="2400" dirty="0"/>
              <a:t> </a:t>
            </a:r>
            <a:r>
              <a:rPr lang="en-US" sz="2400" dirty="0" err="1"/>
              <a:t>tentang</a:t>
            </a:r>
            <a:r>
              <a:rPr lang="en-US" sz="2400" dirty="0"/>
              <a:t> </a:t>
            </a:r>
            <a:r>
              <a:rPr lang="en-US" sz="2400" dirty="0" err="1"/>
              <a:t>pasar</a:t>
            </a:r>
            <a:r>
              <a:rPr lang="en-US" sz="2400" dirty="0"/>
              <a:t> .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perusahaan</a:t>
            </a:r>
            <a:r>
              <a:rPr lang="en-US" sz="2400" dirty="0"/>
              <a:t> </a:t>
            </a:r>
            <a:r>
              <a:rPr lang="en-US" sz="2400" dirty="0" err="1"/>
              <a:t>kecil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52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166" y="-1"/>
            <a:ext cx="1160584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rgbClr val="FF0000"/>
                </a:solidFill>
              </a:rPr>
              <a:t>Kebaikan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dari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struktur</a:t>
            </a:r>
            <a:r>
              <a:rPr lang="en-US" sz="3600" dirty="0">
                <a:solidFill>
                  <a:srgbClr val="FF0000"/>
                </a:solidFill>
              </a:rPr>
              <a:t> pasar </a:t>
            </a:r>
            <a:r>
              <a:rPr lang="en-US" sz="3600" dirty="0" err="1">
                <a:solidFill>
                  <a:srgbClr val="FF0000"/>
                </a:solidFill>
              </a:rPr>
              <a:t>persaingan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sempurna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adalah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sebagai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berikut</a:t>
            </a:r>
            <a:r>
              <a:rPr lang="en-US" sz="3600" dirty="0">
                <a:solidFill>
                  <a:srgbClr val="FF0000"/>
                </a:solidFill>
              </a:rPr>
              <a:t>. 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en-US" sz="3600" dirty="0" err="1"/>
              <a:t>Mampu</a:t>
            </a:r>
            <a:r>
              <a:rPr lang="en-US" sz="3600" dirty="0"/>
              <a:t> </a:t>
            </a:r>
            <a:r>
              <a:rPr lang="en-US" sz="3600" dirty="0" err="1"/>
              <a:t>menggunakan</a:t>
            </a:r>
            <a:r>
              <a:rPr lang="en-US" sz="3600" dirty="0"/>
              <a:t> </a:t>
            </a:r>
            <a:r>
              <a:rPr lang="en-US" sz="3600" dirty="0" err="1"/>
              <a:t>sumber-sumber</a:t>
            </a:r>
            <a:r>
              <a:rPr lang="en-US" sz="3600" dirty="0"/>
              <a:t> </a:t>
            </a:r>
            <a:r>
              <a:rPr lang="en-US" sz="3600" dirty="0" err="1"/>
              <a:t>daya</a:t>
            </a:r>
            <a:r>
              <a:rPr lang="en-US" sz="3600" dirty="0"/>
              <a:t> </a:t>
            </a:r>
            <a:r>
              <a:rPr lang="en-US" sz="3600" dirty="0" err="1"/>
              <a:t>secara</a:t>
            </a:r>
            <a:r>
              <a:rPr lang="en-US" sz="3600" dirty="0"/>
              <a:t> </a:t>
            </a:r>
            <a:r>
              <a:rPr lang="en-US" sz="3600" dirty="0" err="1"/>
              <a:t>efisien</a:t>
            </a:r>
            <a:r>
              <a:rPr lang="en-US" sz="3600" dirty="0"/>
              <a:t>.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en-US" sz="3600" dirty="0" err="1"/>
              <a:t>Sumber-sumber</a:t>
            </a:r>
            <a:r>
              <a:rPr lang="en-US" sz="3600" dirty="0"/>
              <a:t> </a:t>
            </a:r>
            <a:r>
              <a:rPr lang="en-US" sz="3600" dirty="0" err="1"/>
              <a:t>daya</a:t>
            </a:r>
            <a:r>
              <a:rPr lang="en-US" sz="3600" dirty="0"/>
              <a:t> </a:t>
            </a:r>
            <a:r>
              <a:rPr lang="en-US" sz="3600" dirty="0" err="1"/>
              <a:t>dikatakan</a:t>
            </a:r>
            <a:r>
              <a:rPr lang="en-US" sz="3600" dirty="0"/>
              <a:t> </a:t>
            </a:r>
            <a:r>
              <a:rPr lang="en-US" sz="3600" dirty="0" err="1"/>
              <a:t>dapat</a:t>
            </a:r>
            <a:r>
              <a:rPr lang="en-US" sz="3600" dirty="0"/>
              <a:t> </a:t>
            </a:r>
            <a:r>
              <a:rPr lang="en-US" sz="3600" dirty="0" err="1"/>
              <a:t>digunakan</a:t>
            </a:r>
            <a:r>
              <a:rPr lang="en-US" sz="3600" dirty="0"/>
              <a:t> </a:t>
            </a:r>
            <a:r>
              <a:rPr lang="en-US" sz="3600" dirty="0" err="1"/>
              <a:t>secara</a:t>
            </a:r>
            <a:r>
              <a:rPr lang="en-US" sz="3600" dirty="0"/>
              <a:t> </a:t>
            </a:r>
            <a:r>
              <a:rPr lang="en-US" sz="3600" dirty="0" err="1"/>
              <a:t>efisien</a:t>
            </a:r>
            <a:r>
              <a:rPr lang="en-US" sz="3600" dirty="0"/>
              <a:t> </a:t>
            </a:r>
            <a:r>
              <a:rPr lang="en-US" sz="3600" dirty="0" err="1"/>
              <a:t>apabila</a:t>
            </a:r>
            <a:r>
              <a:rPr lang="en-US" sz="3600" dirty="0"/>
              <a:t> </a:t>
            </a:r>
            <a:r>
              <a:rPr lang="en-US" sz="3600" dirty="0" err="1"/>
              <a:t>seluruh</a:t>
            </a:r>
            <a:r>
              <a:rPr lang="en-US" sz="3600" dirty="0"/>
              <a:t> </a:t>
            </a:r>
            <a:r>
              <a:rPr lang="en-US" sz="3600" dirty="0" err="1"/>
              <a:t>sumber</a:t>
            </a:r>
            <a:r>
              <a:rPr lang="en-US" sz="3600" dirty="0"/>
              <a:t> </a:t>
            </a:r>
            <a:r>
              <a:rPr lang="en-US" sz="3600" dirty="0" err="1"/>
              <a:t>daya</a:t>
            </a:r>
            <a:r>
              <a:rPr lang="en-US" sz="3600" dirty="0"/>
              <a:t> yang </a:t>
            </a:r>
            <a:r>
              <a:rPr lang="en-US" sz="3600" dirty="0" err="1"/>
              <a:t>tersedia</a:t>
            </a:r>
            <a:r>
              <a:rPr lang="en-US" sz="3600" dirty="0"/>
              <a:t> </a:t>
            </a:r>
            <a:r>
              <a:rPr lang="en-US" sz="3600" dirty="0" err="1"/>
              <a:t>sepenuhnya</a:t>
            </a:r>
            <a:r>
              <a:rPr lang="en-US" sz="3600" dirty="0"/>
              <a:t> </a:t>
            </a:r>
            <a:r>
              <a:rPr lang="en-US" sz="3600" dirty="0" err="1"/>
              <a:t>digunakan</a:t>
            </a:r>
            <a:r>
              <a:rPr lang="en-US" sz="3600" dirty="0"/>
              <a:t> dan </a:t>
            </a:r>
            <a:r>
              <a:rPr lang="en-US" sz="3600" dirty="0" err="1"/>
              <a:t>penggunaan</a:t>
            </a:r>
            <a:r>
              <a:rPr lang="en-US" sz="3600" dirty="0"/>
              <a:t> yang </a:t>
            </a:r>
            <a:r>
              <a:rPr lang="en-US" sz="3600" dirty="0" err="1"/>
              <a:t>sekarang</a:t>
            </a:r>
            <a:r>
              <a:rPr lang="en-US" sz="3600" dirty="0"/>
              <a:t> </a:t>
            </a:r>
            <a:r>
              <a:rPr lang="en-US" sz="3600" dirty="0" err="1"/>
              <a:t>telah</a:t>
            </a:r>
            <a:r>
              <a:rPr lang="en-US" sz="3600" dirty="0"/>
              <a:t> </a:t>
            </a:r>
            <a:r>
              <a:rPr lang="en-US" sz="3600" dirty="0" err="1"/>
              <a:t>memaksimumkan</a:t>
            </a:r>
            <a:r>
              <a:rPr lang="en-US" sz="3600" dirty="0"/>
              <a:t> </a:t>
            </a:r>
            <a:r>
              <a:rPr lang="en-US" sz="3600" dirty="0" err="1"/>
              <a:t>kesejahteraan</a:t>
            </a:r>
            <a:r>
              <a:rPr lang="en-US" sz="3600" dirty="0"/>
              <a:t> </a:t>
            </a:r>
            <a:r>
              <a:rPr lang="en-US" sz="3600" dirty="0" err="1"/>
              <a:t>masyarakat</a:t>
            </a:r>
            <a:r>
              <a:rPr lang="en-US" sz="3600" dirty="0"/>
              <a:t>.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en-US" sz="3600" dirty="0" err="1"/>
              <a:t>Adanya</a:t>
            </a:r>
            <a:r>
              <a:rPr lang="en-US" sz="3600" dirty="0"/>
              <a:t> </a:t>
            </a:r>
            <a:r>
              <a:rPr lang="en-US" sz="3600" dirty="0" err="1"/>
              <a:t>kebebasan</a:t>
            </a:r>
            <a:r>
              <a:rPr lang="en-US" sz="3600" dirty="0"/>
              <a:t> </a:t>
            </a:r>
            <a:r>
              <a:rPr lang="en-US" sz="3600" dirty="0" err="1"/>
              <a:t>bertindak</a:t>
            </a:r>
            <a:r>
              <a:rPr lang="en-US" sz="3600" dirty="0"/>
              <a:t> dan </a:t>
            </a:r>
            <a:r>
              <a:rPr lang="en-US" sz="3600" dirty="0" err="1"/>
              <a:t>memilih</a:t>
            </a:r>
            <a:r>
              <a:rPr lang="en-US" sz="3600" dirty="0"/>
              <a:t>.</a:t>
            </a:r>
          </a:p>
          <a:p>
            <a:pPr algn="just"/>
            <a:endParaRPr lang="en-US" sz="3600" dirty="0"/>
          </a:p>
          <a:p>
            <a:pPr marL="365760"/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3339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</TotalTime>
  <Words>1242</Words>
  <Application>Microsoft Office PowerPoint</Application>
  <PresentationFormat>Widescreen</PresentationFormat>
  <Paragraphs>128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Garamond</vt:lpstr>
      <vt:lpstr>Wingdings</vt:lpstr>
      <vt:lpstr>Organic</vt:lpstr>
      <vt:lpstr>PASA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PASA</dc:title>
  <dc:creator>user</dc:creator>
  <cp:lastModifiedBy>user</cp:lastModifiedBy>
  <cp:revision>3</cp:revision>
  <dcterms:created xsi:type="dcterms:W3CDTF">2021-11-03T06:35:00Z</dcterms:created>
  <dcterms:modified xsi:type="dcterms:W3CDTF">2021-11-03T07:01:54Z</dcterms:modified>
</cp:coreProperties>
</file>