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84" r:id="rId3"/>
    <p:sldId id="260" r:id="rId4"/>
    <p:sldId id="261" r:id="rId5"/>
    <p:sldId id="278" r:id="rId6"/>
    <p:sldId id="285" r:id="rId7"/>
    <p:sldId id="286" r:id="rId8"/>
    <p:sldId id="279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February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February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358">
              <a:srgbClr val="FCE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8B2D4-8154-4CEE-B64C-8FB8A0F1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PASAR MODAL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4D58D-F690-4000-BD66-CB405DCD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6" r="10854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E77C29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E77C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77C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22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spcBef>
                <a:spcPts val="0"/>
              </a:spcBef>
            </a:pPr>
            <a:r>
              <a:rPr lang="id-ID" sz="1800" dirty="0"/>
              <a:t>Menjelaskan Pengertian pasar modal</a:t>
            </a:r>
          </a:p>
          <a:p>
            <a:pPr>
              <a:spcBef>
                <a:spcPts val="0"/>
              </a:spcBef>
            </a:pPr>
            <a:r>
              <a:rPr lang="id-ID" sz="1800" dirty="0"/>
              <a:t>Menyebutkan Peran pasar modal</a:t>
            </a:r>
          </a:p>
          <a:p>
            <a:pPr>
              <a:spcBef>
                <a:spcPts val="0"/>
              </a:spcBef>
            </a:pPr>
            <a:r>
              <a:rPr lang="id-ID" sz="1800" dirty="0"/>
              <a:t>Menyebutkan Lembaga penunjang pasar modal</a:t>
            </a:r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0139" y="293968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menghargai prestasi, rasa ingin tahu, semangat kebangsaan, kreatif, disiplin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984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8418" y="4229101"/>
            <a:ext cx="8640960" cy="2444052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41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094884"/>
              <a:ext cx="2229020" cy="1430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Pasar modal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Saham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Obligasi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Transaksi efektif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Transaksi spekulatif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Depresiasi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Apresiasi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Indeks Harga Saham Gabungan (IHSG)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Bapepam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97169" y="4357449"/>
            <a:ext cx="2631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Bursa efek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Akuntan publik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 err="1"/>
              <a:t>Underwriter</a:t>
            </a: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Wali amanat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Notaris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Konsultan hukum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Lembaga </a:t>
            </a:r>
            <a:r>
              <a:rPr lang="id-ID" sz="1400" dirty="0" err="1"/>
              <a:t>clearing</a:t>
            </a: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Sekuritas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Capital </a:t>
            </a:r>
            <a:r>
              <a:rPr lang="id-ID" sz="1400" dirty="0" err="1"/>
              <a:t>loss</a:t>
            </a: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Capital </a:t>
            </a:r>
            <a:r>
              <a:rPr lang="id-ID" sz="1400" dirty="0" err="1"/>
              <a:t>gain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834499" y="4348336"/>
            <a:ext cx="22290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Analisis </a:t>
            </a:r>
            <a:r>
              <a:rPr lang="id-ID" sz="1400" dirty="0" err="1"/>
              <a:t>teknikal</a:t>
            </a: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Analisis fundamental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Portofolio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Pialang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 err="1"/>
              <a:t>Open</a:t>
            </a:r>
            <a:r>
              <a:rPr lang="id-ID" sz="1400" dirty="0"/>
              <a:t>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Market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Limit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Stop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Stop </a:t>
            </a:r>
            <a:r>
              <a:rPr lang="id-ID" sz="1400" dirty="0" err="1"/>
              <a:t>price</a:t>
            </a: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 stop limit order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19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1485369"/>
            <a:ext cx="7886700" cy="4691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Pasar modal atau sering disebut bursa efek adalah pasar tempat bertemunya permintaan dan penawaran dana-dana jangka panjang dalam bentuk penjualan dan pembelian surat-surat berharga. Perbedaan dengan pasar uang adalah, pasar uang merupakan tempat bertemunya permintaan dan penawaran jangka pendek.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307058" y="779689"/>
            <a:ext cx="41790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Pengertian Pasar Modal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07057" y="3396743"/>
          <a:ext cx="7519278" cy="278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757">
                <a:tc>
                  <a:txBody>
                    <a:bodyPr/>
                    <a:lstStyle/>
                    <a:p>
                      <a:r>
                        <a:rPr lang="id-ID" dirty="0"/>
                        <a:t>perihal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Pasar Modal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Pasar Uang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r>
                        <a:rPr lang="id-ID" dirty="0"/>
                        <a:t>Tingkat</a:t>
                      </a:r>
                      <a:r>
                        <a:rPr lang="id-ID" baseline="0" dirty="0"/>
                        <a:t> bunga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Relatif rendah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Relatif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r>
                        <a:rPr lang="id-ID" dirty="0"/>
                        <a:t>Pihak yang berperan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Investor individu</a:t>
                      </a:r>
                      <a:r>
                        <a:rPr lang="id-ID" baseline="0" dirty="0"/>
                        <a:t> maupun institusi, penjamin investasi, pemerintah, badan usaha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Individu, bank-bank umum komersial, lembaga keuangan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r>
                        <a:rPr lang="id-ID" dirty="0"/>
                        <a:t>Jangka 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Jangka panjang lebih dari 1 tahun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Jangka pendek kurang dari 1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86" y="2524992"/>
            <a:ext cx="6499514" cy="43330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152650" y="1789810"/>
            <a:ext cx="4546023" cy="4387153"/>
          </a:xfrm>
        </p:spPr>
        <p:txBody>
          <a:bodyPr>
            <a:normAutofit/>
          </a:bodyPr>
          <a:lstStyle/>
          <a:p>
            <a:r>
              <a:rPr lang="id-ID" sz="1800" dirty="0"/>
              <a:t>Sarana penambah modal bagi badan usaha</a:t>
            </a:r>
          </a:p>
          <a:p>
            <a:r>
              <a:rPr lang="id-ID" sz="1800" dirty="0"/>
              <a:t>Sarana pemerataan pendapatan</a:t>
            </a:r>
          </a:p>
          <a:p>
            <a:r>
              <a:rPr lang="id-ID" sz="1800" dirty="0"/>
              <a:t>Sarana peningkatan kapasitas produksi</a:t>
            </a:r>
          </a:p>
          <a:p>
            <a:r>
              <a:rPr lang="id-ID" sz="1800" dirty="0"/>
              <a:t>Sarana penciptaan kesempatan kerja</a:t>
            </a:r>
          </a:p>
          <a:p>
            <a:r>
              <a:rPr lang="id-ID" sz="1800" dirty="0"/>
              <a:t>Sarana peningkatan pendapatan  negara</a:t>
            </a:r>
          </a:p>
          <a:p>
            <a:r>
              <a:rPr lang="id-ID" sz="1800" dirty="0"/>
              <a:t>Indikator perekonomian negara</a:t>
            </a:r>
          </a:p>
          <a:p>
            <a:endParaRPr lang="id-ID" sz="1800" dirty="0"/>
          </a:p>
        </p:txBody>
      </p:sp>
      <p:sp>
        <p:nvSpPr>
          <p:cNvPr id="6" name="Rectangle 5"/>
          <p:cNvSpPr/>
          <p:nvPr/>
        </p:nvSpPr>
        <p:spPr>
          <a:xfrm>
            <a:off x="2369403" y="781918"/>
            <a:ext cx="33666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Peran Pasar Modal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6" y="2556164"/>
            <a:ext cx="6452754" cy="430183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000" dirty="0"/>
              <a:t>Badan Pengawas Pasar Modal (Bapepam) adalah lembaga yang bertugas dalam pengawasan dan perizinan kegiatan pasar modal. Kini, Bapepam telah digantikan oleh Otoritas Jasa Keuangan (OJK)</a:t>
            </a:r>
          </a:p>
          <a:p>
            <a:pPr>
              <a:spcBef>
                <a:spcPts val="600"/>
              </a:spcBef>
            </a:pPr>
            <a:r>
              <a:rPr lang="id-ID" sz="2000" dirty="0"/>
              <a:t>Bursa efek merupakan institusi yang melakukan kegiatan perdagangan surat-surat berharga</a:t>
            </a:r>
          </a:p>
          <a:p>
            <a:pPr>
              <a:spcBef>
                <a:spcPts val="600"/>
              </a:spcBef>
            </a:pPr>
            <a:r>
              <a:rPr lang="id-ID" sz="2000" dirty="0"/>
              <a:t>Akuntan publik berperan memeriksa laporan keuangan perusahaan yang akan menerbitkan surat berharga</a:t>
            </a:r>
          </a:p>
          <a:p>
            <a:pPr>
              <a:spcBef>
                <a:spcPts val="600"/>
              </a:spcBef>
            </a:pP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2307057" y="781918"/>
            <a:ext cx="55644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C. Lembaga Penunjang Pasar Modal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149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2" y="2150918"/>
            <a:ext cx="6276109" cy="470708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3041" y="1378816"/>
            <a:ext cx="38862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sz="2000" i="1" dirty="0" err="1"/>
              <a:t>Underwriter</a:t>
            </a:r>
            <a:r>
              <a:rPr lang="id-ID" sz="2000" i="1" dirty="0"/>
              <a:t> </a:t>
            </a:r>
            <a:r>
              <a:rPr lang="id-ID" sz="2000" dirty="0"/>
              <a:t>adalah institusi yang menjamin penjualan surat berharga</a:t>
            </a:r>
          </a:p>
          <a:p>
            <a:pPr>
              <a:spcBef>
                <a:spcPts val="600"/>
              </a:spcBef>
            </a:pPr>
            <a:endParaRPr lang="id-ID" sz="2000" i="1" dirty="0"/>
          </a:p>
          <a:p>
            <a:pPr>
              <a:spcBef>
                <a:spcPts val="600"/>
              </a:spcBef>
            </a:pPr>
            <a:r>
              <a:rPr lang="id-ID" sz="2000" dirty="0"/>
              <a:t>Wali amanat berperan menilai kepantasan penerbitan obligasi dihubungkan dengan kemampuan pengembalian dan pembayaran bunganya</a:t>
            </a:r>
          </a:p>
          <a:p>
            <a:pPr>
              <a:spcBef>
                <a:spcPts val="600"/>
              </a:spcBef>
            </a:pPr>
            <a:endParaRPr lang="id-ID" sz="2000" dirty="0"/>
          </a:p>
          <a:p>
            <a:pPr>
              <a:spcBef>
                <a:spcPts val="600"/>
              </a:spcBef>
            </a:pPr>
            <a:r>
              <a:rPr lang="id-ID" sz="2000" dirty="0"/>
              <a:t>Notaris berperan mengesahkan akta notaris hasil RUPS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66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91" y="1825626"/>
            <a:ext cx="7575076" cy="503237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1869" y="1337252"/>
            <a:ext cx="38862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sz="2000" dirty="0"/>
              <a:t>Konsultan hukum adalah ahli hukum yang memberikan pendapat hukum kepada pihak lain dan terdaftar di Bapepam</a:t>
            </a:r>
          </a:p>
          <a:p>
            <a:pPr>
              <a:spcBef>
                <a:spcPts val="600"/>
              </a:spcBef>
            </a:pPr>
            <a:endParaRPr lang="id-ID" sz="2000" dirty="0"/>
          </a:p>
          <a:p>
            <a:pPr>
              <a:spcBef>
                <a:spcPts val="600"/>
              </a:spcBef>
            </a:pPr>
            <a:r>
              <a:rPr lang="id-ID" sz="2000" dirty="0"/>
              <a:t>Lembaga kliring adalah institusi yang berwenang untuk menyimpan dan mengatur arus perpindahan surat-surat berharga</a:t>
            </a:r>
          </a:p>
          <a:p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489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75254"/>
            <a:ext cx="7886700" cy="19706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id-ID" sz="2600" b="1" dirty="0"/>
              <a:t>Saham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200" dirty="0"/>
              <a:t>Saham adalah tanda penyertaan atau kepemilikan seseorang atau badan hukum dalam </a:t>
            </a:r>
            <a:r>
              <a:rPr lang="id-ID" sz="2200" dirty="0" err="1"/>
              <a:t>suatu</a:t>
            </a:r>
            <a:r>
              <a:rPr lang="id-ID" sz="2200" dirty="0"/>
              <a:t> perusahaan. Jenis saham yaitu:</a:t>
            </a:r>
          </a:p>
          <a:p>
            <a:pPr>
              <a:spcBef>
                <a:spcPts val="600"/>
              </a:spcBef>
            </a:pPr>
            <a:r>
              <a:rPr lang="id-ID" sz="2200" dirty="0"/>
              <a:t>Saham biasa</a:t>
            </a:r>
          </a:p>
          <a:p>
            <a:pPr>
              <a:spcBef>
                <a:spcPts val="600"/>
              </a:spcBef>
            </a:pPr>
            <a:r>
              <a:rPr lang="id-ID" sz="2200" dirty="0"/>
              <a:t>Saham </a:t>
            </a:r>
            <a:r>
              <a:rPr lang="id-ID" sz="2200" dirty="0" err="1"/>
              <a:t>preferen</a:t>
            </a:r>
            <a:r>
              <a:rPr lang="id-ID" sz="2200" dirty="0"/>
              <a:t>. Saham jenis ini memberikan dividen tetap tapi bila emiten mengalami kerugian, pemegang saham tidak mendapat dividen</a:t>
            </a:r>
          </a:p>
          <a:p>
            <a:pPr marL="0" indent="0">
              <a:spcBef>
                <a:spcPts val="600"/>
              </a:spcBef>
              <a:buNone/>
            </a:pP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2307058" y="781918"/>
            <a:ext cx="33583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D. Instrumen/Produk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31" y="3434885"/>
            <a:ext cx="8817606" cy="3421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320" y="79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5862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1524000" y="522174"/>
            <a:ext cx="9144000" cy="63358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06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393620"/>
      </a:dk2>
      <a:lt2>
        <a:srgbClr val="E2E5E8"/>
      </a:lt2>
      <a:accent1>
        <a:srgbClr val="E77C29"/>
      </a:accent1>
      <a:accent2>
        <a:srgbClr val="B8A014"/>
      </a:accent2>
      <a:accent3>
        <a:srgbClr val="87AE1F"/>
      </a:accent3>
      <a:accent4>
        <a:srgbClr val="47B714"/>
      </a:accent4>
      <a:accent5>
        <a:srgbClr val="21BC32"/>
      </a:accent5>
      <a:accent6>
        <a:srgbClr val="14BA6B"/>
      </a:accent6>
      <a:hlink>
        <a:srgbClr val="3F87B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412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Dante</vt:lpstr>
      <vt:lpstr>Dante (Headings)2</vt:lpstr>
      <vt:lpstr>Helvetica Neue Medium</vt:lpstr>
      <vt:lpstr>Myriad Pro</vt:lpstr>
      <vt:lpstr>Wingdings 2</vt:lpstr>
      <vt:lpstr>OffsetVTI</vt:lpstr>
      <vt:lpstr>PASAR MODAL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MODAL</dc:title>
  <dc:creator>user</dc:creator>
  <cp:lastModifiedBy>user</cp:lastModifiedBy>
  <cp:revision>5</cp:revision>
  <dcterms:created xsi:type="dcterms:W3CDTF">2021-01-14T04:25:08Z</dcterms:created>
  <dcterms:modified xsi:type="dcterms:W3CDTF">2022-02-24T07:58:25Z</dcterms:modified>
</cp:coreProperties>
</file>