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44" r:id="rId7"/>
  </p:sldMasterIdLst>
  <p:sldIdLst>
    <p:sldId id="256" r:id="rId8"/>
    <p:sldId id="262" r:id="rId9"/>
    <p:sldId id="296" r:id="rId10"/>
    <p:sldId id="257" r:id="rId11"/>
    <p:sldId id="261" r:id="rId12"/>
    <p:sldId id="274" r:id="rId13"/>
    <p:sldId id="266" r:id="rId14"/>
    <p:sldId id="303" r:id="rId15"/>
    <p:sldId id="265" r:id="rId16"/>
    <p:sldId id="268" r:id="rId17"/>
    <p:sldId id="297" r:id="rId18"/>
    <p:sldId id="276" r:id="rId19"/>
    <p:sldId id="285" r:id="rId20"/>
    <p:sldId id="298" r:id="rId21"/>
    <p:sldId id="270" r:id="rId22"/>
    <p:sldId id="284" r:id="rId23"/>
    <p:sldId id="271" r:id="rId24"/>
    <p:sldId id="277" r:id="rId25"/>
    <p:sldId id="269" r:id="rId26"/>
    <p:sldId id="278" r:id="rId27"/>
    <p:sldId id="280" r:id="rId28"/>
    <p:sldId id="281" r:id="rId29"/>
    <p:sldId id="282" r:id="rId30"/>
    <p:sldId id="283" r:id="rId31"/>
    <p:sldId id="301" r:id="rId32"/>
    <p:sldId id="302" r:id="rId33"/>
    <p:sldId id="286" r:id="rId34"/>
    <p:sldId id="294" r:id="rId35"/>
    <p:sldId id="287" r:id="rId36"/>
    <p:sldId id="288" r:id="rId37"/>
    <p:sldId id="295" r:id="rId38"/>
    <p:sldId id="289" r:id="rId39"/>
    <p:sldId id="290" r:id="rId40"/>
    <p:sldId id="292" r:id="rId41"/>
    <p:sldId id="293" r:id="rId42"/>
    <p:sldId id="291" r:id="rId43"/>
    <p:sldId id="300" r:id="rId44"/>
  </p:sldIdLst>
  <p:sldSz cx="9144000" cy="6858000" type="screen4x3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2131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41841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88519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FC6CA4-F26D-49CD-9CF8-A86FE8CECD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9B9C42-C217-422D-871C-3F973BB92F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515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EADAD1-7507-451A-AD16-651284F42B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C80969-3BC9-4AFE-A64F-98E031EAF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5002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4A5420-320D-4715-B7B9-8819824D04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FA4FE5-083C-4E87-8CDE-A9BEDE6D03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5015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E00AC7-9DBD-484D-9877-406BC03842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9648D0-7A6C-4345-8615-8885009171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865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52E487-110D-49E7-A2F9-6720702FCD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E62FC6-3867-494C-AE8D-846E31EEBF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6116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46F052-A1C0-405E-8589-0D782DD7B5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A23A33-5E8A-41BC-89BA-0919E9C65C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547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77F4D3-5FA8-4C71-BD31-4BAE750FE5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F59CB-55B3-475F-BD32-2B1E8F814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82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21B379-0836-446A-B16E-EDD19DAC70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73FDCB-45CA-49A1-B37B-53035D562E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992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394508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194C7A-FDED-497E-96F8-0DF55B701A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66BF7B-1012-494A-BAC3-602A5EBEDF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8970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AA140D-35A6-4765-8564-7ED17C2A41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D65EA2-A16E-46A0-A241-1D3A411713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8128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7F5AD-A9CE-42C9-88DE-B59E609667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9F7DD9-5672-43D0-8876-FAD86CD936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8626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794382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52968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id-ID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156205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683775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02854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6343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74336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4976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DB2C8-D2CA-4101-B163-A6FCE217A6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5A179-A9C6-4F3C-8984-DFB5F1703F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064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539C6F9-4E75-4901-BAE6-C0C23455E464}" type="datetimeFigureOut">
              <a:rPr lang="id-ID" smtClean="0"/>
              <a:t>20/10/2020</a:t>
            </a:fld>
            <a:endParaRPr lang="id-ID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A1E26DA-92DF-4C8B-844D-BFFA9280F32D}" type="slidenum">
              <a:rPr lang="id-ID" smtClean="0"/>
              <a:t>‹#›</a:t>
            </a:fld>
            <a:endParaRPr lang="id-ID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132440" cy="1728192"/>
          </a:xfrm>
        </p:spPr>
        <p:txBody>
          <a:bodyPr>
            <a:noAutofit/>
          </a:bodyPr>
          <a:lstStyle/>
          <a:p>
            <a:r>
              <a:rPr lang="id-ID" sz="9600" dirty="0" smtClean="0"/>
              <a:t>OTOT</a:t>
            </a:r>
            <a:endParaRPr lang="id-ID" sz="9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2204864"/>
            <a:ext cx="8712968" cy="4464496"/>
          </a:xfrm>
        </p:spPr>
        <p:txBody>
          <a:bodyPr>
            <a:noAutofit/>
          </a:bodyPr>
          <a:lstStyle/>
          <a:p>
            <a:pPr algn="l"/>
            <a:r>
              <a:rPr lang="id-ID" sz="4000" b="1" u="sng" dirty="0" smtClean="0">
                <a:solidFill>
                  <a:schemeClr val="tx1"/>
                </a:solidFill>
              </a:rPr>
              <a:t>TUJUAN PEMBELAJARAN</a:t>
            </a:r>
            <a:r>
              <a:rPr lang="id-ID" sz="4000" dirty="0" smtClean="0">
                <a:solidFill>
                  <a:schemeClr val="tx1"/>
                </a:solidFill>
              </a:rPr>
              <a:t>:</a:t>
            </a:r>
          </a:p>
          <a:p>
            <a:pPr marL="530225" indent="-530225" algn="l"/>
            <a:r>
              <a:rPr lang="id-ID" sz="4000" dirty="0" smtClean="0">
                <a:solidFill>
                  <a:schemeClr val="tx1"/>
                </a:solidFill>
              </a:rPr>
              <a:t>1. Memahami struktur otot rangka, komponen yang berperan dalam kerja otot</a:t>
            </a:r>
          </a:p>
          <a:p>
            <a:pPr marL="530225" indent="-530225" algn="l"/>
            <a:r>
              <a:rPr lang="id-ID" sz="4000" dirty="0" smtClean="0">
                <a:solidFill>
                  <a:schemeClr val="tx1"/>
                </a:solidFill>
              </a:rPr>
              <a:t>2. Menjelaskan mekanisme kerja otot, sumber energi untuk gerak otot.</a:t>
            </a:r>
          </a:p>
          <a:p>
            <a:pPr algn="l"/>
            <a:r>
              <a:rPr lang="id-ID" sz="4000" dirty="0" smtClean="0">
                <a:solidFill>
                  <a:schemeClr val="tx1"/>
                </a:solidFill>
              </a:rPr>
              <a:t>3. Memahami </a:t>
            </a:r>
            <a:r>
              <a:rPr lang="id-ID" sz="4000" dirty="0" smtClean="0">
                <a:solidFill>
                  <a:schemeClr val="tx1"/>
                </a:solidFill>
              </a:rPr>
              <a:t>sifat kerja </a:t>
            </a:r>
            <a:r>
              <a:rPr lang="id-ID" sz="4000" dirty="0" smtClean="0">
                <a:solidFill>
                  <a:schemeClr val="tx1"/>
                </a:solidFill>
              </a:rPr>
              <a:t>otot</a:t>
            </a:r>
            <a:endParaRPr lang="id-ID" sz="40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2527"/>
            <a:ext cx="3131840" cy="195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9935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260648"/>
            <a:ext cx="8820150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1925" y="4106478"/>
            <a:ext cx="8820149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id-ID" sz="3200" dirty="0" smtClean="0">
                <a:solidFill>
                  <a:prstClr val="black"/>
                </a:solidFill>
              </a:rPr>
              <a:t>Sarkomer merupakan jarak antara garis Z ke garis Z lain.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id-ID" sz="3200" dirty="0" smtClean="0">
                <a:solidFill>
                  <a:prstClr val="black"/>
                </a:solidFill>
              </a:rPr>
              <a:t>Garis </a:t>
            </a:r>
            <a:r>
              <a:rPr lang="id-ID" sz="3200" dirty="0">
                <a:solidFill>
                  <a:prstClr val="black"/>
                </a:solidFill>
              </a:rPr>
              <a:t>Z : garis yang </a:t>
            </a:r>
            <a:r>
              <a:rPr lang="id-ID" sz="3200" dirty="0" smtClean="0">
                <a:solidFill>
                  <a:prstClr val="black"/>
                </a:solidFill>
              </a:rPr>
              <a:t>menjadi tumpuan filamen tipis (aktin)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id-ID" sz="3200" dirty="0" smtClean="0">
                <a:solidFill>
                  <a:prstClr val="black"/>
                </a:solidFill>
              </a:rPr>
              <a:t>Sarkomer dibagi menjadi pita A, pita I, Zona H</a:t>
            </a:r>
            <a:endParaRPr lang="id-ID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412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040" y="274638"/>
            <a:ext cx="3754760" cy="6322714"/>
          </a:xfrm>
        </p:spPr>
        <p:txBody>
          <a:bodyPr>
            <a:normAutofit/>
          </a:bodyPr>
          <a:lstStyle/>
          <a:p>
            <a:pPr algn="l"/>
            <a:r>
              <a:rPr lang="id-ID" sz="3200" dirty="0"/>
              <a:t>Zona H: zona yang menjadi tumpuan filamen tebal (miosin) di bagian </a:t>
            </a:r>
            <a:r>
              <a:rPr lang="id-ID" sz="3200" dirty="0" smtClean="0"/>
              <a:t>tengah</a:t>
            </a:r>
            <a:br>
              <a:rPr lang="id-ID" sz="3200" dirty="0" smtClean="0"/>
            </a:br>
            <a:r>
              <a:rPr lang="id-ID" sz="3200" dirty="0" smtClean="0"/>
              <a:t>Pita A (Anisotrop): miofilamen tebal berjajar (pita gelap)</a:t>
            </a:r>
            <a:br>
              <a:rPr lang="id-ID" sz="3200" dirty="0" smtClean="0"/>
            </a:br>
            <a:r>
              <a:rPr lang="id-ID" sz="3200" dirty="0" smtClean="0"/>
              <a:t>Pita I (Isotrop): miofilaen tipis (pita terang)</a:t>
            </a:r>
            <a:r>
              <a:rPr lang="id-ID" sz="3200" dirty="0"/>
              <a:t/>
            </a:r>
            <a:br>
              <a:rPr lang="id-ID" sz="3200" dirty="0"/>
            </a:br>
            <a:endParaRPr lang="id-ID" sz="3200" dirty="0"/>
          </a:p>
        </p:txBody>
      </p:sp>
      <p:pic>
        <p:nvPicPr>
          <p:cNvPr id="9218" name="Picture 2" descr="BIOLOGI GONZAGA: OTOT SERANG LINT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600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077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b="1" u="sng" dirty="0" smtClean="0"/>
              <a:t>MEKANISME KERJA OTOT</a:t>
            </a:r>
            <a:endParaRPr lang="id-ID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id-ID" dirty="0" smtClean="0"/>
              <a:t>Menerima rangsangan/ sinyal dari sistem saraf menuju neuron motorik. </a:t>
            </a:r>
            <a:endParaRPr lang="id-ID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2" y="2706767"/>
            <a:ext cx="4572000" cy="414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24944"/>
            <a:ext cx="4572000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5148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6408712"/>
          </a:xfrm>
        </p:spPr>
        <p:txBody>
          <a:bodyPr/>
          <a:lstStyle/>
          <a:p>
            <a:pPr marL="0" indent="0">
              <a:buNone/>
            </a:pPr>
            <a:r>
              <a:rPr lang="id-ID" dirty="0" smtClean="0"/>
              <a:t>2. Dari neuron motorik bagian axon terminal dihubungkan ke serabut otot disebut neuromuscular junction</a:t>
            </a:r>
            <a:endParaRPr lang="id-ID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2060848"/>
            <a:ext cx="4554537" cy="4333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84784"/>
            <a:ext cx="4176464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76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88640"/>
            <a:ext cx="8363272" cy="5937525"/>
          </a:xfrm>
        </p:spPr>
        <p:txBody>
          <a:bodyPr/>
          <a:lstStyle/>
          <a:p>
            <a:pPr marL="0" indent="0">
              <a:buNone/>
            </a:pPr>
            <a:r>
              <a:rPr lang="id-ID" dirty="0" smtClean="0"/>
              <a:t>3. Impuls saraf tiba di neuromuscular junction mengakibatkan pembebasan asetilkolin. Kehadiran asetilkolin memicu depolarisasi yang kemudian menyebabkan pembebasan ion Ca</a:t>
            </a:r>
            <a:r>
              <a:rPr lang="id-ID" baseline="30000" dirty="0" smtClean="0"/>
              <a:t>2+</a:t>
            </a:r>
            <a:endParaRPr lang="id-ID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2276872"/>
            <a:ext cx="4032448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76872"/>
            <a:ext cx="4015886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7168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6439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8891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d-ID" dirty="0" smtClean="0"/>
              <a:t>3. </a:t>
            </a:r>
            <a:r>
              <a:rPr lang="id-ID" sz="4400" dirty="0" smtClean="0"/>
              <a:t>Meningkatnya </a:t>
            </a:r>
            <a:r>
              <a:rPr lang="id-ID" sz="4400" dirty="0"/>
              <a:t>ion Ca</a:t>
            </a:r>
            <a:r>
              <a:rPr lang="id-ID" sz="4400" baseline="30000" dirty="0"/>
              <a:t>2</a:t>
            </a:r>
            <a:r>
              <a:rPr lang="id-ID" sz="4400" baseline="30000" dirty="0" smtClean="0"/>
              <a:t>+ </a:t>
            </a:r>
            <a:r>
              <a:rPr lang="id-ID" sz="4400" dirty="0" smtClean="0"/>
              <a:t>menyebabkan ion ini terikat pada troponin sehingga mengakibatkan perubahan struktur troponin tersebut. Perubahan struktur troponin karena terikatnya ion </a:t>
            </a:r>
            <a:r>
              <a:rPr lang="id-ID" sz="4400" dirty="0"/>
              <a:t>Ca</a:t>
            </a:r>
            <a:r>
              <a:rPr lang="id-ID" sz="4400" baseline="30000" dirty="0"/>
              <a:t>2</a:t>
            </a:r>
            <a:r>
              <a:rPr lang="id-ID" sz="4400" baseline="30000" dirty="0" smtClean="0"/>
              <a:t>+ </a:t>
            </a:r>
            <a:r>
              <a:rPr lang="id-ID" sz="4400" dirty="0" smtClean="0"/>
              <a:t>akan menyebabkan terbukanya daerah aktif tropomiosin yang semula tertutup oleh troponin. </a:t>
            </a:r>
            <a:endParaRPr lang="id-ID" sz="4400" dirty="0"/>
          </a:p>
          <a:p>
            <a:pPr marL="0" indent="0">
              <a:buNone/>
            </a:pPr>
            <a:endParaRPr lang="id-ID" sz="4400" dirty="0"/>
          </a:p>
          <a:p>
            <a:pPr marL="0" indent="0">
              <a:buNone/>
            </a:pPr>
            <a:endParaRPr lang="id-ID" sz="4400" dirty="0"/>
          </a:p>
        </p:txBody>
      </p:sp>
    </p:spTree>
    <p:extLst>
      <p:ext uri="{BB962C8B-B14F-4D97-AF65-F5344CB8AC3E}">
        <p14:creationId xmlns:p14="http://schemas.microsoft.com/office/powerpoint/2010/main" val="1507882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76672"/>
            <a:ext cx="8382000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512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6672"/>
            <a:ext cx="8229600" cy="5904656"/>
          </a:xfrm>
        </p:spPr>
      </p:pic>
    </p:spTree>
    <p:extLst>
      <p:ext uri="{BB962C8B-B14F-4D97-AF65-F5344CB8AC3E}">
        <p14:creationId xmlns:p14="http://schemas.microsoft.com/office/powerpoint/2010/main" val="763545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1628800"/>
            <a:ext cx="4176463" cy="492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260648"/>
            <a:ext cx="849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200" dirty="0"/>
              <a:t>4</a:t>
            </a:r>
            <a:r>
              <a:rPr lang="id-ID" sz="3200" dirty="0" smtClean="0"/>
              <a:t>. Ujung miosin dapat mengikat ATP dan menghidrolisisnya menjadi ADP dan posfat </a:t>
            </a:r>
            <a:endParaRPr lang="id-ID" sz="3200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4392487" cy="492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4876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C:\Documents and Settings\mira\Desktop\New Folder\rangkaoto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764704"/>
            <a:ext cx="8640960" cy="5940897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943200" y="24674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800" dirty="0" smtClean="0"/>
              <a:t>STRUKTUR OTOT RANGKA</a:t>
            </a:r>
            <a:endParaRPr lang="id-ID" sz="4800" dirty="0"/>
          </a:p>
        </p:txBody>
      </p:sp>
    </p:spTree>
    <p:extLst>
      <p:ext uri="{BB962C8B-B14F-4D97-AF65-F5344CB8AC3E}">
        <p14:creationId xmlns:p14="http://schemas.microsoft.com/office/powerpoint/2010/main" val="248802394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9"/>
          </a:xfrm>
        </p:spPr>
        <p:txBody>
          <a:bodyPr/>
          <a:lstStyle/>
          <a:p>
            <a:pPr marL="0" indent="0">
              <a:buNone/>
            </a:pPr>
            <a:r>
              <a:rPr lang="id-ID" dirty="0" smtClean="0"/>
              <a:t>5. Kepala miosin berikatan dengan aktin memulai kontraksi.</a:t>
            </a:r>
            <a:endParaRPr lang="id-ID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1484784"/>
            <a:ext cx="7645400" cy="5111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2070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pPr algn="l"/>
            <a:r>
              <a:rPr lang="id-ID" dirty="0"/>
              <a:t>6</a:t>
            </a:r>
            <a:r>
              <a:rPr lang="id-ID" dirty="0" smtClean="0"/>
              <a:t>. Selama kontraksi terjadi penyesuaian kepala miosin, filamen-filamen saling bergeser</a:t>
            </a:r>
            <a:endParaRPr lang="id-ID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45" y="2204864"/>
            <a:ext cx="8105775" cy="427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83099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164" y="476672"/>
            <a:ext cx="8229600" cy="2088232"/>
          </a:xfrm>
        </p:spPr>
        <p:txBody>
          <a:bodyPr>
            <a:noAutofit/>
          </a:bodyPr>
          <a:lstStyle/>
          <a:p>
            <a:pPr algn="l"/>
            <a:r>
              <a:rPr lang="id-ID" sz="3600" dirty="0"/>
              <a:t>7</a:t>
            </a:r>
            <a:r>
              <a:rPr lang="id-ID" sz="3600" dirty="0" smtClean="0"/>
              <a:t>. Pada saat bersamaan ketika aktin dan miosin saling bergeser keseluruhan sarkomer berkontraksi dan hasilnya garis Z bergerak mendekati zona H sehingga zona H memendek saat kontraksi.</a:t>
            </a:r>
            <a:endParaRPr lang="id-ID" sz="36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3068960"/>
            <a:ext cx="889248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90253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84" y="332657"/>
            <a:ext cx="7776864" cy="6048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0310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88640"/>
            <a:ext cx="84969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200" dirty="0" smtClean="0"/>
              <a:t>8. Pada saat impuls berhenti, ion </a:t>
            </a:r>
            <a:r>
              <a:rPr lang="id-ID" sz="3200" dirty="0"/>
              <a:t>Ca</a:t>
            </a:r>
            <a:r>
              <a:rPr lang="id-ID" sz="3200" baseline="30000" dirty="0"/>
              <a:t>2+ </a:t>
            </a:r>
            <a:r>
              <a:rPr lang="id-ID" sz="3200" baseline="30000" dirty="0" smtClean="0"/>
              <a:t> </a:t>
            </a:r>
            <a:r>
              <a:rPr lang="id-ID" sz="3200" dirty="0" smtClean="0"/>
              <a:t>akan kembali ke retikulum sarkoplasma. Troponin kembali ke kondisi semula dan menutupi daerah tropomiosin sehingga menyebab otot berelaksasi.</a:t>
            </a:r>
            <a:endParaRPr lang="id-ID" sz="32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35628"/>
            <a:ext cx="8856984" cy="3505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22049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d-ID" b="1" u="sng" dirty="0" smtClean="0"/>
              <a:t>SUMBER ENERGI PADA GERAK OTOT</a:t>
            </a:r>
            <a:endParaRPr lang="id-ID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268760"/>
            <a:ext cx="8568952" cy="5400600"/>
          </a:xfrm>
        </p:spPr>
        <p:txBody>
          <a:bodyPr>
            <a:normAutofit fontScale="92500" lnSpcReduction="10000"/>
          </a:bodyPr>
          <a:lstStyle/>
          <a:p>
            <a:r>
              <a:rPr lang="id-ID" dirty="0" smtClean="0"/>
              <a:t>ATP </a:t>
            </a:r>
          </a:p>
          <a:p>
            <a:pPr marL="0" indent="0">
              <a:buNone/>
            </a:pPr>
            <a:r>
              <a:rPr lang="id-ID" dirty="0" smtClean="0"/>
              <a:t>Persamaan reaksi:ATP	 	ADP + P + energi</a:t>
            </a:r>
          </a:p>
          <a:p>
            <a:pPr marL="0" indent="0">
              <a:buNone/>
            </a:pPr>
            <a:r>
              <a:rPr lang="id-ID" dirty="0" smtClean="0"/>
              <a:t>			ADP		AMP + P + energi</a:t>
            </a:r>
          </a:p>
          <a:p>
            <a:r>
              <a:rPr lang="id-ID" dirty="0" smtClean="0"/>
              <a:t>Kreatin fosfat terurai menjadi kreatin, fosfat dan energi. Pemecahan ATP dan kreatin fosfat berfungsi untuk menghasilkan energi pada saat kontraksi otot.</a:t>
            </a:r>
          </a:p>
          <a:p>
            <a:r>
              <a:rPr lang="id-ID" dirty="0" smtClean="0"/>
              <a:t>Glikogen (gula otot) dilarutkan menjadi laktasidogen. Laktasidogen diubah menjadi glukosa dan asam laktat. Glukosa diubah menjadi CO</a:t>
            </a:r>
            <a:r>
              <a:rPr lang="id-ID" baseline="-25000" dirty="0" smtClean="0"/>
              <a:t>2</a:t>
            </a:r>
            <a:r>
              <a:rPr lang="id-ID" dirty="0" smtClean="0"/>
              <a:t>, H</a:t>
            </a:r>
            <a:r>
              <a:rPr lang="id-ID" baseline="-25000" dirty="0" smtClean="0"/>
              <a:t>2</a:t>
            </a:r>
            <a:r>
              <a:rPr lang="id-ID" dirty="0" smtClean="0"/>
              <a:t>O dan energi.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995936" y="1988840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995936" y="2420888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42261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404664"/>
            <a:ext cx="8435280" cy="57215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d-ID" sz="3600" dirty="0" smtClean="0"/>
              <a:t>Persamaan reaksi:</a:t>
            </a:r>
          </a:p>
          <a:p>
            <a:pPr marL="0" indent="0">
              <a:buNone/>
            </a:pPr>
            <a:r>
              <a:rPr lang="id-ID" sz="3600" dirty="0" smtClean="0"/>
              <a:t>Glikogen		   laktasidogen</a:t>
            </a:r>
          </a:p>
          <a:p>
            <a:pPr marL="0" indent="0">
              <a:buNone/>
            </a:pPr>
            <a:r>
              <a:rPr lang="id-ID" sz="3600" dirty="0" smtClean="0"/>
              <a:t>Laktasidogen 	   Glukosa + asam laktat</a:t>
            </a:r>
          </a:p>
          <a:p>
            <a:pPr marL="0" indent="0">
              <a:buNone/>
            </a:pPr>
            <a:r>
              <a:rPr lang="id-ID" sz="3600" dirty="0" smtClean="0"/>
              <a:t>Glukosa + O</a:t>
            </a:r>
            <a:r>
              <a:rPr lang="id-ID" sz="3600" baseline="-25000" dirty="0" smtClean="0"/>
              <a:t>2	    </a:t>
            </a:r>
            <a:r>
              <a:rPr lang="id-ID" sz="3600" dirty="0" smtClean="0"/>
              <a:t>CO</a:t>
            </a:r>
            <a:r>
              <a:rPr lang="id-ID" sz="3600" baseline="-25000" dirty="0" smtClean="0"/>
              <a:t>2</a:t>
            </a:r>
            <a:r>
              <a:rPr lang="id-ID" sz="3600" dirty="0" smtClean="0"/>
              <a:t> + H</a:t>
            </a:r>
            <a:r>
              <a:rPr lang="id-ID" sz="3600" baseline="-25000" dirty="0" smtClean="0"/>
              <a:t>2</a:t>
            </a:r>
            <a:r>
              <a:rPr lang="id-ID" sz="3600" dirty="0" smtClean="0"/>
              <a:t>O</a:t>
            </a:r>
            <a:endParaRPr lang="id-ID" sz="3600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699792" y="1412776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2843808" y="2060848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843808" y="2708920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51520" y="3501008"/>
            <a:ext cx="85689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4400" dirty="0"/>
              <a:t>Jika terkandung banyak asam laktat di dalamnya otot akan terasa lelah</a:t>
            </a:r>
          </a:p>
        </p:txBody>
      </p:sp>
    </p:spTree>
    <p:extLst>
      <p:ext uri="{BB962C8B-B14F-4D97-AF65-F5344CB8AC3E}">
        <p14:creationId xmlns:p14="http://schemas.microsoft.com/office/powerpoint/2010/main" val="21176517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850702"/>
            <a:ext cx="8229600" cy="1426170"/>
          </a:xfrm>
        </p:spPr>
        <p:txBody>
          <a:bodyPr>
            <a:noAutofit/>
          </a:bodyPr>
          <a:lstStyle/>
          <a:p>
            <a:r>
              <a:rPr lang="id-ID" sz="7200" dirty="0" smtClean="0"/>
              <a:t>2. SIFAT KERJA OTOT</a:t>
            </a:r>
            <a:endParaRPr lang="id-ID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2636912"/>
            <a:ext cx="7931224" cy="3489253"/>
          </a:xfrm>
        </p:spPr>
        <p:txBody>
          <a:bodyPr>
            <a:normAutofit/>
          </a:bodyPr>
          <a:lstStyle/>
          <a:p>
            <a:pPr marL="514350" indent="-514350">
              <a:buAutoNum type="alphaUcPeriod"/>
            </a:pPr>
            <a:r>
              <a:rPr lang="id-ID" sz="7200" dirty="0" smtClean="0"/>
              <a:t>OTOT ANTAGONIS</a:t>
            </a:r>
          </a:p>
          <a:p>
            <a:pPr marL="0" indent="0">
              <a:buNone/>
            </a:pPr>
            <a:r>
              <a:rPr lang="id-ID" sz="7200" dirty="0" smtClean="0"/>
              <a:t>B.OTOT SINGERGIS</a:t>
            </a:r>
          </a:p>
        </p:txBody>
      </p:sp>
    </p:spTree>
    <p:extLst>
      <p:ext uri="{BB962C8B-B14F-4D97-AF65-F5344CB8AC3E}">
        <p14:creationId xmlns:p14="http://schemas.microsoft.com/office/powerpoint/2010/main" val="27026289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836712"/>
            <a:ext cx="7024744" cy="1143000"/>
          </a:xfrm>
        </p:spPr>
        <p:txBody>
          <a:bodyPr>
            <a:normAutofit/>
          </a:bodyPr>
          <a:lstStyle/>
          <a:p>
            <a:r>
              <a:rPr lang="id-ID" sz="4800" dirty="0" smtClean="0"/>
              <a:t>A. OTOT ANTAGONIS</a:t>
            </a:r>
            <a:endParaRPr lang="id-ID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d-ID" sz="3600" dirty="0" smtClean="0"/>
              <a:t>Adalah otot yang bekerja saling berlawanan sehingga menghasilkan gerakan yang berlawanan (berbeda arah).</a:t>
            </a:r>
          </a:p>
          <a:p>
            <a:pPr marL="0" indent="0">
              <a:buNone/>
            </a:pPr>
            <a:r>
              <a:rPr lang="id-ID" sz="3600" dirty="0" smtClean="0"/>
              <a:t>Contoh: otot bisep dan otot trisep</a:t>
            </a:r>
            <a:endParaRPr lang="id-ID" sz="3600" dirty="0"/>
          </a:p>
        </p:txBody>
      </p:sp>
    </p:spTree>
    <p:extLst>
      <p:ext uri="{BB962C8B-B14F-4D97-AF65-F5344CB8AC3E}">
        <p14:creationId xmlns:p14="http://schemas.microsoft.com/office/powerpoint/2010/main" val="25609609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id-ID" b="1" u="sng" dirty="0" smtClean="0"/>
              <a:t>Macam Gerak Antagonis</a:t>
            </a:r>
            <a:endParaRPr lang="id-ID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764704"/>
            <a:ext cx="8507288" cy="5361461"/>
          </a:xfrm>
        </p:spPr>
        <p:txBody>
          <a:bodyPr/>
          <a:lstStyle/>
          <a:p>
            <a:r>
              <a:rPr lang="id-ID" dirty="0" smtClean="0"/>
              <a:t>Ekstensi (meluruskan) dan fleksi (membengkokkan), misalnya gerakan otot trisep dan otot bisep, dan </a:t>
            </a:r>
            <a:r>
              <a:rPr lang="fi-FI" dirty="0" smtClean="0"/>
              <a:t>gerakan </a:t>
            </a:r>
            <a:r>
              <a:rPr lang="fi-FI" dirty="0"/>
              <a:t>ayunan lutut pada kegiatan gerak jalan</a:t>
            </a:r>
            <a:r>
              <a:rPr lang="fi-FI" dirty="0" smtClean="0"/>
              <a:t>.</a:t>
            </a:r>
            <a:endParaRPr lang="id-ID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28" y="2780928"/>
            <a:ext cx="5321676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780928"/>
            <a:ext cx="3240360" cy="407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8858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260648"/>
            <a:ext cx="885698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000" dirty="0" smtClean="0"/>
              <a:t>Tendon: tempat melekatnya otot pada tulang.</a:t>
            </a:r>
          </a:p>
          <a:p>
            <a:r>
              <a:rPr lang="id-ID" sz="4000" dirty="0" smtClean="0"/>
              <a:t>Tendon dibagi menjadi 2 jenis: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4000" dirty="0" smtClean="0"/>
              <a:t>Origo adalah ujung otot (kepala otot) yang melekat pada tulang yang tidak bergerak ketika otot berkontraksi.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4000" dirty="0" smtClean="0"/>
              <a:t>Insersio adalah bagian ujung otot lain (ekor otot) yang melekat pada tulang yang bergerak ketika otot berkontraksi</a:t>
            </a:r>
          </a:p>
        </p:txBody>
      </p:sp>
    </p:spTree>
    <p:extLst>
      <p:ext uri="{BB962C8B-B14F-4D97-AF65-F5344CB8AC3E}">
        <p14:creationId xmlns:p14="http://schemas.microsoft.com/office/powerpoint/2010/main" val="24734879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88640"/>
            <a:ext cx="8435280" cy="6480720"/>
          </a:xfrm>
        </p:spPr>
        <p:txBody>
          <a:bodyPr/>
          <a:lstStyle/>
          <a:p>
            <a:r>
              <a:rPr lang="id-ID" dirty="0" smtClean="0"/>
              <a:t>Abduksi (menjauhi badan) dan adduksi (mendekati badan), misalnya gerakan tangan sejajar bahu dan sikap sempurna (tangan ke bawah).</a:t>
            </a:r>
            <a:endParaRPr lang="id-ID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48880"/>
            <a:ext cx="5317604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97116" y="2708920"/>
            <a:ext cx="339536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400" dirty="0" smtClean="0"/>
              <a:t>Ket gambar:</a:t>
            </a:r>
          </a:p>
          <a:p>
            <a:pPr marL="342900" indent="-342900">
              <a:buAutoNum type="alphaLcPeriod"/>
            </a:pPr>
            <a:r>
              <a:rPr lang="id-ID" sz="4400" dirty="0" smtClean="0"/>
              <a:t>Adduksi</a:t>
            </a:r>
          </a:p>
          <a:p>
            <a:pPr marL="342900" indent="-342900">
              <a:buAutoNum type="alphaLcPeriod"/>
            </a:pPr>
            <a:r>
              <a:rPr lang="id-ID" sz="4400" dirty="0" smtClean="0"/>
              <a:t>Abduksi</a:t>
            </a:r>
          </a:p>
          <a:p>
            <a:endParaRPr lang="id-ID" sz="4400" dirty="0"/>
          </a:p>
        </p:txBody>
      </p:sp>
    </p:spTree>
    <p:extLst>
      <p:ext uri="{BB962C8B-B14F-4D97-AF65-F5344CB8AC3E}">
        <p14:creationId xmlns:p14="http://schemas.microsoft.com/office/powerpoint/2010/main" val="39802941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792"/>
            <a:ext cx="8928992" cy="6633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92781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60648"/>
            <a:ext cx="8363272" cy="5865517"/>
          </a:xfrm>
        </p:spPr>
        <p:txBody>
          <a:bodyPr/>
          <a:lstStyle/>
          <a:p>
            <a:r>
              <a:rPr lang="id-ID" dirty="0" smtClean="0"/>
              <a:t>Depresi (menurunkan) dan elevasi (mengangkat), misalnya gerakan kepala menunduk dan menengadah.</a:t>
            </a:r>
          </a:p>
          <a:p>
            <a:pPr marL="0" indent="0">
              <a:buNone/>
            </a:pPr>
            <a:endParaRPr lang="id-ID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16832"/>
            <a:ext cx="7200800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67595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6632"/>
            <a:ext cx="8507288" cy="6009533"/>
          </a:xfrm>
        </p:spPr>
        <p:txBody>
          <a:bodyPr/>
          <a:lstStyle/>
          <a:p>
            <a:r>
              <a:rPr lang="id-ID" dirty="0" smtClean="0"/>
              <a:t>Supinasi (menengadah) dan pronasi (menelungkup), misalnya gerakan pergelangan  tangan.</a:t>
            </a:r>
            <a:endParaRPr lang="id-ID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5618931" cy="424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22077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88640"/>
            <a:ext cx="8435280" cy="5937525"/>
          </a:xfrm>
        </p:spPr>
        <p:txBody>
          <a:bodyPr/>
          <a:lstStyle/>
          <a:p>
            <a:r>
              <a:rPr lang="id-ID" dirty="0" smtClean="0"/>
              <a:t>Inversi dan Eversi</a:t>
            </a:r>
          </a:p>
          <a:p>
            <a:pPr marL="0" indent="0">
              <a:buNone/>
            </a:pPr>
            <a:r>
              <a:rPr lang="id-ID" b="1" u="sng" dirty="0" smtClean="0"/>
              <a:t>Inversi</a:t>
            </a:r>
            <a:r>
              <a:rPr lang="id-ID" dirty="0" smtClean="0"/>
              <a:t>: gerak memutar kaki ke arah dalam tubuh sehingga sisi medial telapak kaki terangkat (kombinasi supinasi dan adduksi).</a:t>
            </a:r>
          </a:p>
          <a:p>
            <a:pPr marL="0" indent="0">
              <a:buNone/>
            </a:pPr>
            <a:r>
              <a:rPr lang="id-ID" b="1" u="sng" dirty="0" smtClean="0"/>
              <a:t>Eversi</a:t>
            </a:r>
            <a:r>
              <a:rPr lang="id-ID" dirty="0" smtClean="0"/>
              <a:t>: gerak memutar kaki ke arah luar tubuh sehingga sisi lateral telapak kaki terangkat (kombinasi pronasi dan abduksi).</a:t>
            </a:r>
          </a:p>
          <a:p>
            <a:pPr marL="0" indent="0">
              <a:buNone/>
            </a:pPr>
            <a:endParaRPr lang="id-ID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4005064"/>
            <a:ext cx="8424937" cy="274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99065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6000" dirty="0" smtClean="0">
                <a:solidFill>
                  <a:schemeClr val="tx1"/>
                </a:solidFill>
              </a:rPr>
              <a:t>OTOT SINERGIS</a:t>
            </a:r>
            <a:endParaRPr lang="id-ID" sz="6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d-ID" sz="3600" dirty="0">
                <a:solidFill>
                  <a:schemeClr val="tx1"/>
                </a:solidFill>
              </a:rPr>
              <a:t>Adalah otot yang saling mendukung kerja satu sama lain sehingga menghasilkan gerakan satu arah.</a:t>
            </a:r>
          </a:p>
          <a:p>
            <a:pPr marL="0" indent="0">
              <a:buNone/>
            </a:pPr>
            <a:r>
              <a:rPr lang="id-ID" sz="3600" dirty="0">
                <a:solidFill>
                  <a:schemeClr val="tx1"/>
                </a:solidFill>
              </a:rPr>
              <a:t>Contoh: otot diantara tulang rusuk .</a:t>
            </a:r>
          </a:p>
          <a:p>
            <a:pPr marL="0" indent="0">
              <a:buNone/>
            </a:pPr>
            <a:r>
              <a:rPr lang="id-ID" sz="3600" dirty="0">
                <a:solidFill>
                  <a:schemeClr val="tx1"/>
                </a:solidFill>
              </a:rPr>
              <a:t>Pronator teres dan pronator kuadratus</a:t>
            </a:r>
          </a:p>
          <a:p>
            <a:endParaRPr lang="id-ID" sz="3600" dirty="0"/>
          </a:p>
        </p:txBody>
      </p:sp>
    </p:spTree>
    <p:extLst>
      <p:ext uri="{BB962C8B-B14F-4D97-AF65-F5344CB8AC3E}">
        <p14:creationId xmlns:p14="http://schemas.microsoft.com/office/powerpoint/2010/main" val="19939520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60648"/>
            <a:ext cx="3816424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5" y="260648"/>
            <a:ext cx="5075197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30748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2060848"/>
            <a:ext cx="6400800" cy="3137521"/>
          </a:xfrm>
        </p:spPr>
        <p:txBody>
          <a:bodyPr>
            <a:normAutofit/>
          </a:bodyPr>
          <a:lstStyle/>
          <a:p>
            <a:pPr indent="0" algn="ctr">
              <a:buNone/>
            </a:pPr>
            <a:r>
              <a:rPr lang="id-ID" sz="6600" dirty="0" smtClean="0"/>
              <a:t>TERIMA KASIH</a:t>
            </a:r>
            <a:endParaRPr lang="id-ID" sz="6600" dirty="0"/>
          </a:p>
        </p:txBody>
      </p:sp>
    </p:spTree>
    <p:extLst>
      <p:ext uri="{BB962C8B-B14F-4D97-AF65-F5344CB8AC3E}">
        <p14:creationId xmlns:p14="http://schemas.microsoft.com/office/powerpoint/2010/main" val="3392242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60648"/>
            <a:ext cx="8219256" cy="5865517"/>
          </a:xfrm>
        </p:spPr>
        <p:txBody>
          <a:bodyPr>
            <a:noAutofit/>
          </a:bodyPr>
          <a:lstStyle/>
          <a:p>
            <a:r>
              <a:rPr lang="id-ID" sz="4400" dirty="0" smtClean="0"/>
              <a:t>Serabut otot yaitu terdiri dari sel-sel yang terspesialisasi untuk kontraksi.</a:t>
            </a:r>
          </a:p>
          <a:p>
            <a:r>
              <a:rPr lang="id-ID" sz="4400" dirty="0" smtClean="0"/>
              <a:t>Empal otot:area otot bagian tengah yang bentuknya menggembung, dan aktif dalam berkontraksi.</a:t>
            </a:r>
            <a:endParaRPr lang="id-ID" sz="4400" dirty="0"/>
          </a:p>
        </p:txBody>
      </p:sp>
    </p:spTree>
    <p:extLst>
      <p:ext uri="{BB962C8B-B14F-4D97-AF65-F5344CB8AC3E}">
        <p14:creationId xmlns:p14="http://schemas.microsoft.com/office/powerpoint/2010/main" val="1226035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08" y="260648"/>
            <a:ext cx="8820472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0876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4" y="1250085"/>
            <a:ext cx="8763000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8716" y="3933056"/>
            <a:ext cx="8763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id-ID" sz="4000" dirty="0" smtClean="0"/>
              <a:t>Serabut otot terdiri dari banyak miofibril. 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id-ID" sz="4000" dirty="0" smtClean="0"/>
              <a:t>Miofibril: berbentuk silindris yang memanjang sepanjang otot.</a:t>
            </a:r>
            <a:endParaRPr lang="id-ID" sz="4000" dirty="0"/>
          </a:p>
        </p:txBody>
      </p:sp>
      <p:sp>
        <p:nvSpPr>
          <p:cNvPr id="2" name="TextBox 1"/>
          <p:cNvSpPr txBox="1"/>
          <p:nvPr/>
        </p:nvSpPr>
        <p:spPr>
          <a:xfrm>
            <a:off x="183564" y="188640"/>
            <a:ext cx="878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200" b="1" u="sng" dirty="0" smtClean="0"/>
              <a:t>KOMPONEN YANG BERPERAN DALAM KERJA OTOT</a:t>
            </a:r>
            <a:endParaRPr lang="id-ID" sz="3200" b="1" u="sng" dirty="0"/>
          </a:p>
        </p:txBody>
      </p:sp>
    </p:spTree>
    <p:extLst>
      <p:ext uri="{BB962C8B-B14F-4D97-AF65-F5344CB8AC3E}">
        <p14:creationId xmlns:p14="http://schemas.microsoft.com/office/powerpoint/2010/main" val="508090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42" y="116632"/>
            <a:ext cx="4115041" cy="378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7504" y="3961602"/>
            <a:ext cx="8918528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id-ID" sz="3600" dirty="0" smtClean="0">
                <a:solidFill>
                  <a:prstClr val="black"/>
                </a:solidFill>
              </a:rPr>
              <a:t>Filamen tebal (miosin), yaitu protein filamen yang memiliki kepala miosin.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id-ID" sz="3600" dirty="0" smtClean="0">
                <a:solidFill>
                  <a:prstClr val="black"/>
                </a:solidFill>
              </a:rPr>
              <a:t>Filamen tipis (aktin), filamen kotraktil yang memiliki sisi aktif dan situs pengikatan.</a:t>
            </a:r>
            <a:endParaRPr lang="id-ID" sz="3600" dirty="0">
              <a:solidFill>
                <a:prstClr val="black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032" y="0"/>
            <a:ext cx="4572000" cy="378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7445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4221088"/>
            <a:ext cx="8640960" cy="2520280"/>
          </a:xfrm>
        </p:spPr>
        <p:txBody>
          <a:bodyPr>
            <a:normAutofit/>
          </a:bodyPr>
          <a:lstStyle/>
          <a:p>
            <a:r>
              <a:rPr lang="id-ID" dirty="0" smtClean="0"/>
              <a:t>Tropomiosin : sebuah protein aktin pengikat yang mengatur kontraksi otot</a:t>
            </a:r>
          </a:p>
          <a:p>
            <a:r>
              <a:rPr lang="id-ID" dirty="0" smtClean="0"/>
              <a:t>Troponin yaitu protein kompleks yang mlekat pada tropomiosin</a:t>
            </a:r>
            <a:endParaRPr lang="id-ID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52928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1591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476672"/>
            <a:ext cx="8743950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0026" y="4919008"/>
            <a:ext cx="8574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id-ID" sz="4000" dirty="0" smtClean="0"/>
              <a:t>Sarkomer: unit struktural dan fungsional terkecil dari kontraksi otot pada miofibril. </a:t>
            </a:r>
            <a:endParaRPr lang="id-ID" sz="4000" dirty="0"/>
          </a:p>
        </p:txBody>
      </p:sp>
    </p:spTree>
    <p:extLst>
      <p:ext uri="{BB962C8B-B14F-4D97-AF65-F5344CB8AC3E}">
        <p14:creationId xmlns:p14="http://schemas.microsoft.com/office/powerpoint/2010/main" val="1428001003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ushpin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utur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</TotalTime>
  <Words>653</Words>
  <Application>Microsoft Office PowerPoint</Application>
  <PresentationFormat>On-screen Show (4:3)</PresentationFormat>
  <Paragraphs>67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Office Theme</vt:lpstr>
      <vt:lpstr>1_Office Theme</vt:lpstr>
      <vt:lpstr>Pushpin</vt:lpstr>
      <vt:lpstr>Austin</vt:lpstr>
      <vt:lpstr>Couture</vt:lpstr>
      <vt:lpstr>Apothecary</vt:lpstr>
      <vt:lpstr>Trek</vt:lpstr>
      <vt:lpstr>OTOT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Zona H: zona yang menjadi tumpuan filamen tebal (miosin) di bagian tengah Pita A (Anisotrop): miofilamen tebal berjajar (pita gelap) Pita I (Isotrop): miofilaen tipis (pita terang) </vt:lpstr>
      <vt:lpstr>MEKANISME KERJA OTOT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6. Selama kontraksi terjadi penyesuaian kepala miosin, filamen-filamen saling bergeser</vt:lpstr>
      <vt:lpstr>7. Pada saat bersamaan ketika aktin dan miosin saling bergeser keseluruhan sarkomer berkontraksi dan hasilnya garis Z bergerak mendekati zona H sehingga zona H memendek saat kontraksi.</vt:lpstr>
      <vt:lpstr>PowerPoint Presentation</vt:lpstr>
      <vt:lpstr>PowerPoint Presentation</vt:lpstr>
      <vt:lpstr>SUMBER ENERGI PADA GERAK OTOT</vt:lpstr>
      <vt:lpstr>PowerPoint Presentation</vt:lpstr>
      <vt:lpstr>2. SIFAT KERJA OTOT</vt:lpstr>
      <vt:lpstr>A. OTOT ANTAGONIS</vt:lpstr>
      <vt:lpstr>Macam Gerak Antagonis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OTOT SINERGIS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OTOT</dc:title>
  <dc:creator>win7</dc:creator>
  <cp:lastModifiedBy>win7</cp:lastModifiedBy>
  <cp:revision>48</cp:revision>
  <dcterms:created xsi:type="dcterms:W3CDTF">2020-10-18T05:35:45Z</dcterms:created>
  <dcterms:modified xsi:type="dcterms:W3CDTF">2020-10-20T02:00:28Z</dcterms:modified>
</cp:coreProperties>
</file>