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sldIdLst>
    <p:sldId id="257" r:id="rId3"/>
    <p:sldId id="258" r:id="rId4"/>
    <p:sldId id="272" r:id="rId5"/>
    <p:sldId id="259" r:id="rId6"/>
    <p:sldId id="260" r:id="rId7"/>
    <p:sldId id="267" r:id="rId8"/>
    <p:sldId id="261" r:id="rId9"/>
    <p:sldId id="262" r:id="rId10"/>
    <p:sldId id="263" r:id="rId11"/>
    <p:sldId id="271" r:id="rId12"/>
    <p:sldId id="268" r:id="rId13"/>
    <p:sldId id="269" r:id="rId14"/>
    <p:sldId id="270" r:id="rId1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45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1C35162-8F41-40CE-8EA9-7F322D9E3A76}" type="datetimeFigureOut">
              <a:rPr lang="id-ID" smtClean="0"/>
              <a:t>09/10/2021</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66F68D-9625-48B0-AD1C-5CBD4EA68FFD}" type="slidenum">
              <a:rPr lang="id-ID" smtClean="0"/>
              <a:t>‹#›</a:t>
            </a:fld>
            <a:endParaRPr lang="id-ID"/>
          </a:p>
        </p:txBody>
      </p:sp>
    </p:spTree>
    <p:extLst>
      <p:ext uri="{BB962C8B-B14F-4D97-AF65-F5344CB8AC3E}">
        <p14:creationId xmlns:p14="http://schemas.microsoft.com/office/powerpoint/2010/main" val="2960822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8C66F68D-9625-48B0-AD1C-5CBD4EA68FFD}" type="slidenum">
              <a:rPr lang="id-ID" smtClean="0"/>
              <a:t>11</a:t>
            </a:fld>
            <a:endParaRPr lang="id-ID"/>
          </a:p>
        </p:txBody>
      </p:sp>
    </p:spTree>
    <p:extLst>
      <p:ext uri="{BB962C8B-B14F-4D97-AF65-F5344CB8AC3E}">
        <p14:creationId xmlns:p14="http://schemas.microsoft.com/office/powerpoint/2010/main" val="954470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D97376D-AE7A-402C-9589-99E4C99B1445}" type="datetimeFigureOut">
              <a:rPr lang="id-ID" smtClean="0">
                <a:solidFill>
                  <a:srgbClr val="DBF5F9">
                    <a:shade val="90000"/>
                  </a:srgbClr>
                </a:solidFill>
              </a:rPr>
              <a:pPr/>
              <a:t>09/10/2021</a:t>
            </a:fld>
            <a:endParaRPr lang="id-ID">
              <a:solidFill>
                <a:srgbClr val="DBF5F9">
                  <a:shade val="90000"/>
                </a:srgbClr>
              </a:solidFill>
            </a:endParaRPr>
          </a:p>
        </p:txBody>
      </p:sp>
      <p:sp>
        <p:nvSpPr>
          <p:cNvPr id="19" name="Footer Placeholder 18"/>
          <p:cNvSpPr>
            <a:spLocks noGrp="1"/>
          </p:cNvSpPr>
          <p:nvPr>
            <p:ph type="ftr" sz="quarter" idx="11"/>
          </p:nvPr>
        </p:nvSpPr>
        <p:spPr/>
        <p:txBody>
          <a:bodyPr/>
          <a:lstStyle/>
          <a:p>
            <a:endParaRPr lang="id-ID">
              <a:solidFill>
                <a:srgbClr val="DBF5F9">
                  <a:shade val="90000"/>
                </a:srgbClr>
              </a:solidFill>
            </a:endParaRPr>
          </a:p>
        </p:txBody>
      </p:sp>
      <p:sp>
        <p:nvSpPr>
          <p:cNvPr id="27" name="Slide Number Placeholder 26"/>
          <p:cNvSpPr>
            <a:spLocks noGrp="1"/>
          </p:cNvSpPr>
          <p:nvPr>
            <p:ph type="sldNum" sz="quarter" idx="12"/>
          </p:nvPr>
        </p:nvSpPr>
        <p:spPr/>
        <p:txBody>
          <a:bodyPr/>
          <a:lstStyle/>
          <a:p>
            <a:fld id="{874BB040-C5CA-4F16-BB4B-39159AD006B7}"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49966973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782694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1349252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17" name="Footer Placeholder 16"/>
          <p:cNvSpPr>
            <a:spLocks noGrp="1"/>
          </p:cNvSpPr>
          <p:nvPr>
            <p:ph type="ftr" sz="quarter" idx="11"/>
          </p:nvPr>
        </p:nvSpPr>
        <p:spPr>
          <a:xfrm>
            <a:off x="2898648" y="6355080"/>
            <a:ext cx="3474720" cy="365760"/>
          </a:xfrm>
        </p:spPr>
        <p:txBody>
          <a:bodyPr/>
          <a:lstStyle/>
          <a:p>
            <a:endParaRPr lang="id-ID">
              <a:solidFill>
                <a:srgbClr val="464653"/>
              </a:solidFill>
            </a:endParaRPr>
          </a:p>
        </p:txBody>
      </p:sp>
      <p:sp>
        <p:nvSpPr>
          <p:cNvPr id="29" name="Slide Number Placeholder 28"/>
          <p:cNvSpPr>
            <a:spLocks noGrp="1"/>
          </p:cNvSpPr>
          <p:nvPr>
            <p:ph type="sldNum" sz="quarter" idx="12"/>
          </p:nvPr>
        </p:nvSpPr>
        <p:spPr>
          <a:xfrm>
            <a:off x="1216152" y="6355080"/>
            <a:ext cx="1219200" cy="365760"/>
          </a:xfrm>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327209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5" name="Footer Placeholder 4"/>
          <p:cNvSpPr>
            <a:spLocks noGrp="1"/>
          </p:cNvSpPr>
          <p:nvPr>
            <p:ph type="ftr" sz="quarter" idx="11"/>
          </p:nvPr>
        </p:nvSpPr>
        <p:spPr/>
        <p:txBody>
          <a:bodyPr/>
          <a:lstStyle/>
          <a:p>
            <a:endParaRPr lang="id-ID">
              <a:solidFill>
                <a:srgbClr val="464653"/>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5970014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D97376D-AE7A-402C-9589-99E4C99B1445}" type="datetimeFigureOut">
              <a:rPr lang="id-ID" smtClean="0">
                <a:solidFill>
                  <a:srgbClr val="DDE9EC"/>
                </a:solidFill>
              </a:rPr>
              <a:pPr/>
              <a:t>09/10/2021</a:t>
            </a:fld>
            <a:endParaRPr lang="id-ID">
              <a:solidFill>
                <a:srgbClr val="DDE9EC"/>
              </a:solidFill>
            </a:endParaRPr>
          </a:p>
        </p:txBody>
      </p:sp>
      <p:sp>
        <p:nvSpPr>
          <p:cNvPr id="5" name="Footer Placeholder 4"/>
          <p:cNvSpPr>
            <a:spLocks noGrp="1"/>
          </p:cNvSpPr>
          <p:nvPr>
            <p:ph type="ftr" sz="quarter" idx="11"/>
          </p:nvPr>
        </p:nvSpPr>
        <p:spPr>
          <a:xfrm>
            <a:off x="2898648" y="6355080"/>
            <a:ext cx="3474720" cy="365760"/>
          </a:xfrm>
        </p:spPr>
        <p:txBody>
          <a:bodyPr/>
          <a:lstStyle/>
          <a:p>
            <a:endParaRPr lang="id-ID">
              <a:solidFill>
                <a:srgbClr val="DDE9EC"/>
              </a:solidFill>
            </a:endParaRPr>
          </a:p>
        </p:txBody>
      </p:sp>
      <p:sp>
        <p:nvSpPr>
          <p:cNvPr id="6" name="Slide Number Placeholder 5"/>
          <p:cNvSpPr>
            <a:spLocks noGrp="1"/>
          </p:cNvSpPr>
          <p:nvPr>
            <p:ph type="sldNum" sz="quarter" idx="12"/>
          </p:nvPr>
        </p:nvSpPr>
        <p:spPr>
          <a:xfrm>
            <a:off x="1069848" y="6355080"/>
            <a:ext cx="1520952" cy="365760"/>
          </a:xfrm>
        </p:spPr>
        <p:txBody>
          <a:bodyPr/>
          <a:lstStyle/>
          <a:p>
            <a:fld id="{874BB040-C5CA-4F16-BB4B-39159AD006B7}" type="slidenum">
              <a:rPr lang="id-ID" smtClean="0">
                <a:solidFill>
                  <a:srgbClr val="DDE9EC"/>
                </a:solidFill>
              </a:rPr>
              <a:pPr/>
              <a:t>‹#›</a:t>
            </a:fld>
            <a:endParaRPr lang="id-ID">
              <a:solidFill>
                <a:srgbClr val="DDE9EC"/>
              </a:solidFill>
            </a:endParaRPr>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2223965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6" name="Footer Placeholder 5"/>
          <p:cNvSpPr>
            <a:spLocks noGrp="1"/>
          </p:cNvSpPr>
          <p:nvPr>
            <p:ph type="ftr" sz="quarter" idx="11"/>
          </p:nvPr>
        </p:nvSpPr>
        <p:spPr/>
        <p:txBody>
          <a:bodyPr/>
          <a:lstStyle/>
          <a:p>
            <a:endParaRPr lang="id-ID">
              <a:solidFill>
                <a:srgbClr val="464653"/>
              </a:solidFill>
            </a:endParaRPr>
          </a:p>
        </p:txBody>
      </p:sp>
      <p:sp>
        <p:nvSpPr>
          <p:cNvPr id="7" name="Slide Number Placeholder 6"/>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3315598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8" name="Footer Placeholder 7"/>
          <p:cNvSpPr>
            <a:spLocks noGrp="1"/>
          </p:cNvSpPr>
          <p:nvPr>
            <p:ph type="ftr" sz="quarter" idx="11"/>
          </p:nvPr>
        </p:nvSpPr>
        <p:spPr/>
        <p:txBody>
          <a:bodyPr/>
          <a:lstStyle/>
          <a:p>
            <a:endParaRPr lang="id-ID">
              <a:solidFill>
                <a:srgbClr val="464653"/>
              </a:solidFill>
            </a:endParaRPr>
          </a:p>
        </p:txBody>
      </p:sp>
      <p:sp>
        <p:nvSpPr>
          <p:cNvPr id="9" name="Slide Number Placeholder 8"/>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491802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4" name="Footer Placeholder 3"/>
          <p:cNvSpPr>
            <a:spLocks noGrp="1"/>
          </p:cNvSpPr>
          <p:nvPr>
            <p:ph type="ftr" sz="quarter" idx="11"/>
          </p:nvPr>
        </p:nvSpPr>
        <p:spPr/>
        <p:txBody>
          <a:bodyPr/>
          <a:lstStyle/>
          <a:p>
            <a:endParaRPr lang="id-ID">
              <a:solidFill>
                <a:srgbClr val="464653"/>
              </a:solidFill>
            </a:endParaRPr>
          </a:p>
        </p:txBody>
      </p:sp>
      <p:sp>
        <p:nvSpPr>
          <p:cNvPr id="5" name="Slide Number Placeholder 4"/>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30522827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3" name="Footer Placeholder 2"/>
          <p:cNvSpPr>
            <a:spLocks noGrp="1"/>
          </p:cNvSpPr>
          <p:nvPr>
            <p:ph type="ftr" sz="quarter" idx="11"/>
          </p:nvPr>
        </p:nvSpPr>
        <p:spPr/>
        <p:txBody>
          <a:bodyPr/>
          <a:lstStyle/>
          <a:p>
            <a:endParaRPr lang="id-ID">
              <a:solidFill>
                <a:srgbClr val="464653"/>
              </a:solidFill>
            </a:endParaRPr>
          </a:p>
        </p:txBody>
      </p:sp>
      <p:sp>
        <p:nvSpPr>
          <p:cNvPr id="4" name="Slide Number Placeholder 3"/>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26127270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6" name="Footer Placeholder 5"/>
          <p:cNvSpPr>
            <a:spLocks noGrp="1"/>
          </p:cNvSpPr>
          <p:nvPr>
            <p:ph type="ftr" sz="quarter" idx="11"/>
          </p:nvPr>
        </p:nvSpPr>
        <p:spPr/>
        <p:txBody>
          <a:bodyPr/>
          <a:lstStyle/>
          <a:p>
            <a:endParaRPr lang="id-ID">
              <a:solidFill>
                <a:srgbClr val="464653"/>
              </a:solidFill>
            </a:endParaRPr>
          </a:p>
        </p:txBody>
      </p:sp>
      <p:sp>
        <p:nvSpPr>
          <p:cNvPr id="7" name="Slide Number Placeholder 6"/>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1088388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5" name="Footer Placeholder 4"/>
          <p:cNvSpPr>
            <a:spLocks noGrp="1"/>
          </p:cNvSpPr>
          <p:nvPr>
            <p:ph type="ftr" sz="quarter" idx="11"/>
          </p:nvPr>
        </p:nvSpPr>
        <p:spPr/>
        <p:txBody>
          <a:bodyPr/>
          <a:lstStyle/>
          <a:p>
            <a:endParaRPr lang="id-ID">
              <a:solidFill>
                <a:srgbClr val="04617B">
                  <a:shade val="90000"/>
                </a:srgbClr>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87720513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DDE9EC"/>
                </a:solidFill>
              </a:rPr>
              <a:pPr/>
              <a:t>09/10/2021</a:t>
            </a:fld>
            <a:endParaRPr lang="id-ID">
              <a:solidFill>
                <a:srgbClr val="DDE9EC"/>
              </a:solidFill>
            </a:endParaRPr>
          </a:p>
        </p:txBody>
      </p:sp>
      <p:sp>
        <p:nvSpPr>
          <p:cNvPr id="6" name="Footer Placeholder 5"/>
          <p:cNvSpPr>
            <a:spLocks noGrp="1"/>
          </p:cNvSpPr>
          <p:nvPr>
            <p:ph type="ftr" sz="quarter" idx="11"/>
          </p:nvPr>
        </p:nvSpPr>
        <p:spPr/>
        <p:txBody>
          <a:bodyPr/>
          <a:lstStyle/>
          <a:p>
            <a:endParaRPr lang="id-ID">
              <a:solidFill>
                <a:srgbClr val="DDE9EC"/>
              </a:solidFill>
            </a:endParaRPr>
          </a:p>
        </p:txBody>
      </p:sp>
      <p:sp>
        <p:nvSpPr>
          <p:cNvPr id="7" name="Slide Number Placeholder 6"/>
          <p:cNvSpPr>
            <a:spLocks noGrp="1"/>
          </p:cNvSpPr>
          <p:nvPr>
            <p:ph type="sldNum" sz="quarter" idx="12"/>
          </p:nvPr>
        </p:nvSpPr>
        <p:spPr/>
        <p:txBody>
          <a:bodyPr/>
          <a:lstStyle/>
          <a:p>
            <a:fld id="{874BB040-C5CA-4F16-BB4B-39159AD006B7}" type="slidenum">
              <a:rPr lang="id-ID" smtClean="0">
                <a:solidFill>
                  <a:srgbClr val="DDE9EC"/>
                </a:solidFill>
              </a:rPr>
              <a:pPr/>
              <a:t>‹#›</a:t>
            </a:fld>
            <a:endParaRPr lang="id-ID">
              <a:solidFill>
                <a:srgbClr val="DDE9EC"/>
              </a:solidFill>
            </a:endParaRPr>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1483186578"/>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5" name="Footer Placeholder 4"/>
          <p:cNvSpPr>
            <a:spLocks noGrp="1"/>
          </p:cNvSpPr>
          <p:nvPr>
            <p:ph type="ftr" sz="quarter" idx="11"/>
          </p:nvPr>
        </p:nvSpPr>
        <p:spPr/>
        <p:txBody>
          <a:bodyPr/>
          <a:lstStyle/>
          <a:p>
            <a:endParaRPr lang="id-ID">
              <a:solidFill>
                <a:srgbClr val="464653"/>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Tree>
    <p:extLst>
      <p:ext uri="{BB962C8B-B14F-4D97-AF65-F5344CB8AC3E}">
        <p14:creationId xmlns:p14="http://schemas.microsoft.com/office/powerpoint/2010/main" val="6002398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5" name="Footer Placeholder 4"/>
          <p:cNvSpPr>
            <a:spLocks noGrp="1"/>
          </p:cNvSpPr>
          <p:nvPr>
            <p:ph type="ftr" sz="quarter" idx="11"/>
          </p:nvPr>
        </p:nvSpPr>
        <p:spPr/>
        <p:txBody>
          <a:bodyPr/>
          <a:lstStyle/>
          <a:p>
            <a:endParaRPr lang="id-ID">
              <a:solidFill>
                <a:srgbClr val="464653"/>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464653"/>
                </a:solidFill>
              </a:rPr>
              <a:pPr/>
              <a:t>‹#›</a:t>
            </a:fld>
            <a:endParaRPr lang="id-ID">
              <a:solidFill>
                <a:srgbClr val="464653"/>
              </a:solidFill>
            </a:endParaRPr>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1503086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D97376D-AE7A-402C-9589-99E4C99B1445}" type="datetimeFigureOut">
              <a:rPr lang="id-ID" smtClean="0">
                <a:solidFill>
                  <a:srgbClr val="DBF5F9">
                    <a:shade val="90000"/>
                  </a:srgbClr>
                </a:solidFill>
              </a:rPr>
              <a:pPr/>
              <a:t>09/10/2021</a:t>
            </a:fld>
            <a:endParaRPr lang="id-ID">
              <a:solidFill>
                <a:srgbClr val="DBF5F9">
                  <a:shade val="90000"/>
                </a:srgbClr>
              </a:solidFill>
            </a:endParaRPr>
          </a:p>
        </p:txBody>
      </p:sp>
      <p:sp>
        <p:nvSpPr>
          <p:cNvPr id="5" name="Footer Placeholder 4"/>
          <p:cNvSpPr>
            <a:spLocks noGrp="1"/>
          </p:cNvSpPr>
          <p:nvPr>
            <p:ph type="ftr" sz="quarter" idx="11"/>
          </p:nvPr>
        </p:nvSpPr>
        <p:spPr/>
        <p:txBody>
          <a:bodyPr/>
          <a:lstStyle/>
          <a:p>
            <a:endParaRPr lang="id-ID">
              <a:solidFill>
                <a:srgbClr val="DBF5F9">
                  <a:shade val="90000"/>
                </a:srgbClr>
              </a:solidFill>
            </a:endParaRPr>
          </a:p>
        </p:txBody>
      </p:sp>
      <p:sp>
        <p:nvSpPr>
          <p:cNvPr id="6" name="Slide Number Placeholder 5"/>
          <p:cNvSpPr>
            <a:spLocks noGrp="1"/>
          </p:cNvSpPr>
          <p:nvPr>
            <p:ph type="sldNum" sz="quarter" idx="12"/>
          </p:nvPr>
        </p:nvSpPr>
        <p:spPr/>
        <p:txBody>
          <a:bodyPr/>
          <a:lstStyle/>
          <a:p>
            <a:fld id="{874BB040-C5CA-4F16-BB4B-39159AD006B7}" type="slidenum">
              <a:rPr lang="id-ID" smtClean="0">
                <a:solidFill>
                  <a:srgbClr val="DBF5F9">
                    <a:shade val="90000"/>
                  </a:srgbClr>
                </a:solidFill>
              </a:rPr>
              <a:pPr/>
              <a:t>‹#›</a:t>
            </a:fld>
            <a:endParaRPr lang="id-ID">
              <a:solidFill>
                <a:srgbClr val="DBF5F9">
                  <a:shade val="90000"/>
                </a:srgbClr>
              </a:solidFill>
            </a:endParaRPr>
          </a:p>
        </p:txBody>
      </p:sp>
    </p:spTree>
    <p:extLst>
      <p:ext uri="{BB962C8B-B14F-4D97-AF65-F5344CB8AC3E}">
        <p14:creationId xmlns:p14="http://schemas.microsoft.com/office/powerpoint/2010/main" val="140775312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645637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8" name="Footer Placeholder 7"/>
          <p:cNvSpPr>
            <a:spLocks noGrp="1"/>
          </p:cNvSpPr>
          <p:nvPr>
            <p:ph type="ftr" sz="quarter" idx="11"/>
          </p:nvPr>
        </p:nvSpPr>
        <p:spPr/>
        <p:txBody>
          <a:bodyPr/>
          <a:lstStyle/>
          <a:p>
            <a:endParaRPr lang="id-ID">
              <a:solidFill>
                <a:srgbClr val="04617B">
                  <a:shade val="90000"/>
                </a:srgbClr>
              </a:solidFill>
            </a:endParaRPr>
          </a:p>
        </p:txBody>
      </p:sp>
      <p:sp>
        <p:nvSpPr>
          <p:cNvPr id="9" name="Slide Number Placeholder 8"/>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859203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4" name="Footer Placeholder 3"/>
          <p:cNvSpPr>
            <a:spLocks noGrp="1"/>
          </p:cNvSpPr>
          <p:nvPr>
            <p:ph type="ftr" sz="quarter" idx="11"/>
          </p:nvPr>
        </p:nvSpPr>
        <p:spPr/>
        <p:txBody>
          <a:bodyPr/>
          <a:lstStyle/>
          <a:p>
            <a:endParaRPr lang="id-ID">
              <a:solidFill>
                <a:srgbClr val="04617B">
                  <a:shade val="90000"/>
                </a:srgbClr>
              </a:solidFill>
            </a:endParaRPr>
          </a:p>
        </p:txBody>
      </p:sp>
      <p:sp>
        <p:nvSpPr>
          <p:cNvPr id="5" name="Slide Number Placeholder 4"/>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607691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3" name="Footer Placeholder 2"/>
          <p:cNvSpPr>
            <a:spLocks noGrp="1"/>
          </p:cNvSpPr>
          <p:nvPr>
            <p:ph type="ftr" sz="quarter" idx="11"/>
          </p:nvPr>
        </p:nvSpPr>
        <p:spPr/>
        <p:txBody>
          <a:bodyPr/>
          <a:lstStyle/>
          <a:p>
            <a:endParaRPr lang="id-ID">
              <a:solidFill>
                <a:srgbClr val="04617B">
                  <a:shade val="90000"/>
                </a:srgbClr>
              </a:solidFill>
            </a:endParaRPr>
          </a:p>
        </p:txBody>
      </p:sp>
      <p:sp>
        <p:nvSpPr>
          <p:cNvPr id="4" name="Slide Number Placeholder 3"/>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3656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Tree>
    <p:extLst>
      <p:ext uri="{BB962C8B-B14F-4D97-AF65-F5344CB8AC3E}">
        <p14:creationId xmlns:p14="http://schemas.microsoft.com/office/powerpoint/2010/main" val="2331230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6" name="Footer Placeholder 5"/>
          <p:cNvSpPr>
            <a:spLocks noGrp="1"/>
          </p:cNvSpPr>
          <p:nvPr>
            <p:ph type="ftr" sz="quarter" idx="11"/>
          </p:nvPr>
        </p:nvSpPr>
        <p:spPr/>
        <p:txBody>
          <a:bodyPr/>
          <a:lstStyle/>
          <a:p>
            <a:endParaRPr lang="id-ID">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080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D97376D-AE7A-402C-9589-99E4C99B1445}" type="datetimeFigureOut">
              <a:rPr lang="id-ID" smtClean="0">
                <a:solidFill>
                  <a:srgbClr val="04617B">
                    <a:shade val="90000"/>
                  </a:srgbClr>
                </a:solidFill>
              </a:rPr>
              <a:pPr/>
              <a:t>09/10/2021</a:t>
            </a:fld>
            <a:endParaRPr lang="id-ID">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id-ID">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74BB040-C5CA-4F16-BB4B-39159AD006B7}" type="slidenum">
              <a:rPr lang="id-ID" smtClean="0">
                <a:solidFill>
                  <a:srgbClr val="04617B">
                    <a:shade val="90000"/>
                  </a:srgbClr>
                </a:solidFill>
              </a:rPr>
              <a:pPr/>
              <a:t>‹#›</a:t>
            </a:fld>
            <a:endParaRPr lang="id-ID">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6997406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2D97376D-AE7A-402C-9589-99E4C99B1445}" type="datetimeFigureOut">
              <a:rPr lang="id-ID" smtClean="0">
                <a:solidFill>
                  <a:srgbClr val="464653"/>
                </a:solidFill>
              </a:rPr>
              <a:pPr/>
              <a:t>09/10/2021</a:t>
            </a:fld>
            <a:endParaRPr lang="id-ID">
              <a:solidFill>
                <a:srgbClr val="464653"/>
              </a:solidFill>
            </a:endParaRPr>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id-ID">
              <a:solidFill>
                <a:srgbClr val="464653"/>
              </a:solidFill>
            </a:endParaRPr>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874BB040-C5CA-4F16-BB4B-39159AD006B7}" type="slidenum">
              <a:rPr lang="id-ID" smtClean="0">
                <a:solidFill>
                  <a:srgbClr val="464653"/>
                </a:solidFill>
              </a:rPr>
              <a:pPr/>
              <a:t>‹#›</a:t>
            </a:fld>
            <a:endParaRPr lang="id-ID">
              <a:solidFill>
                <a:srgbClr val="464653"/>
              </a:solidFill>
            </a:endParaRPr>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a:solidFill>
                <a:prstClr val="white"/>
              </a:solidFill>
            </a:endParaRPr>
          </a:p>
        </p:txBody>
      </p:sp>
    </p:spTree>
    <p:extLst>
      <p:ext uri="{BB962C8B-B14F-4D97-AF65-F5344CB8AC3E}">
        <p14:creationId xmlns:p14="http://schemas.microsoft.com/office/powerpoint/2010/main" val="24262852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Osifikasi</a:t>
            </a:r>
            <a:r>
              <a:rPr lang="en-US" dirty="0" smtClean="0"/>
              <a:t> (</a:t>
            </a:r>
            <a:r>
              <a:rPr lang="en-US" dirty="0" err="1" smtClean="0"/>
              <a:t>penulangan</a:t>
            </a:r>
            <a:r>
              <a:rPr lang="en-US" dirty="0" smtClean="0"/>
              <a:t>)</a:t>
            </a:r>
            <a:endParaRPr lang="en-US" dirty="0"/>
          </a:p>
        </p:txBody>
      </p:sp>
      <p:sp>
        <p:nvSpPr>
          <p:cNvPr id="3" name="Content Placeholder 2"/>
          <p:cNvSpPr>
            <a:spLocks noGrp="1"/>
          </p:cNvSpPr>
          <p:nvPr>
            <p:ph idx="1"/>
          </p:nvPr>
        </p:nvSpPr>
        <p:spPr/>
        <p:txBody>
          <a:bodyPr>
            <a:normAutofit/>
          </a:bodyPr>
          <a:lstStyle/>
          <a:p>
            <a:r>
              <a:rPr lang="id-ID" sz="2800" dirty="0" smtClean="0"/>
              <a:t>Adalah </a:t>
            </a:r>
            <a:r>
              <a:rPr lang="id-ID" sz="2800" dirty="0"/>
              <a:t>p</a:t>
            </a:r>
            <a:r>
              <a:rPr lang="id-ID" sz="2800" dirty="0" smtClean="0"/>
              <a:t>roses pembentukan tulang</a:t>
            </a:r>
            <a:r>
              <a:rPr lang="en-US" sz="2800" dirty="0" smtClean="0"/>
              <a:t>.</a:t>
            </a:r>
          </a:p>
          <a:p>
            <a:r>
              <a:rPr lang="id-ID" sz="2800" dirty="0" smtClean="0"/>
              <a:t>Rangka manusia mulai dibentuk akhir bulan kedua stadium embrio</a:t>
            </a:r>
          </a:p>
          <a:p>
            <a:pPr marL="0" indent="0">
              <a:buNone/>
            </a:pPr>
            <a:r>
              <a:rPr lang="id-ID" sz="2800" dirty="0"/>
              <a:t>Ada dua cara pembentukan tulang, yaitu </a:t>
            </a:r>
          </a:p>
          <a:p>
            <a:r>
              <a:rPr lang="id-ID" sz="2800" dirty="0"/>
              <a:t>osifikasi intramembran dan </a:t>
            </a:r>
          </a:p>
          <a:p>
            <a:r>
              <a:rPr lang="id-ID" sz="2800" dirty="0"/>
              <a:t>osifikasi endokondrium (intrakartilago).</a:t>
            </a:r>
          </a:p>
          <a:p>
            <a:pPr>
              <a:buNone/>
            </a:pPr>
            <a:endParaRPr lang="en-US" sz="2800" dirty="0" err="1" smtClean="0"/>
          </a:p>
        </p:txBody>
      </p:sp>
    </p:spTree>
    <p:extLst>
      <p:ext uri="{BB962C8B-B14F-4D97-AF65-F5344CB8AC3E}">
        <p14:creationId xmlns:p14="http://schemas.microsoft.com/office/powerpoint/2010/main" val="30753741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Osifikasi sekunder</a:t>
            </a:r>
            <a:endParaRPr lang="id-ID" dirty="0"/>
          </a:p>
        </p:txBody>
      </p:sp>
      <p:sp>
        <p:nvSpPr>
          <p:cNvPr id="3" name="Content Placeholder 2"/>
          <p:cNvSpPr>
            <a:spLocks noGrp="1"/>
          </p:cNvSpPr>
          <p:nvPr>
            <p:ph sz="quarter" idx="1"/>
          </p:nvPr>
        </p:nvSpPr>
        <p:spPr/>
        <p:txBody>
          <a:bodyPr/>
          <a:lstStyle/>
          <a:p>
            <a:r>
              <a:rPr lang="id-ID" dirty="0" smtClean="0"/>
              <a:t>Setelah kelahiran, pusat osifikasi sekunder terjadi pada kartilago epifisis di kedua ujung tulang.</a:t>
            </a:r>
          </a:p>
          <a:p>
            <a:r>
              <a:rPr lang="id-ID" dirty="0" smtClean="0"/>
              <a:t>Di bagian epifisis terdapat cakram epifisis/lempeng epifisis.</a:t>
            </a:r>
          </a:p>
          <a:p>
            <a:r>
              <a:rPr lang="id-ID" dirty="0" smtClean="0"/>
              <a:t>Cakram epifisis inilah yang berperan dalam pertumbuhan tulang.</a:t>
            </a:r>
          </a:p>
          <a:p>
            <a:r>
              <a:rPr lang="id-ID" dirty="0" smtClean="0"/>
              <a:t>Pada bagian ini terdapat kondrosit yang mengalami pembelahan sel.</a:t>
            </a:r>
          </a:p>
          <a:p>
            <a:endParaRPr lang="id-ID" dirty="0"/>
          </a:p>
        </p:txBody>
      </p:sp>
    </p:spTree>
    <p:extLst>
      <p:ext uri="{BB962C8B-B14F-4D97-AF65-F5344CB8AC3E}">
        <p14:creationId xmlns:p14="http://schemas.microsoft.com/office/powerpoint/2010/main" val="341632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634" y="116632"/>
            <a:ext cx="9253634" cy="6480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2841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66676" y="260648"/>
            <a:ext cx="8725804" cy="6480720"/>
          </a:xfrm>
        </p:spPr>
      </p:pic>
    </p:spTree>
    <p:extLst>
      <p:ext uri="{BB962C8B-B14F-4D97-AF65-F5344CB8AC3E}">
        <p14:creationId xmlns:p14="http://schemas.microsoft.com/office/powerpoint/2010/main" val="380800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2581358"/>
              </p:ext>
            </p:extLst>
          </p:nvPr>
        </p:nvGraphicFramePr>
        <p:xfrm>
          <a:off x="395536" y="188640"/>
          <a:ext cx="8496945" cy="6214759"/>
        </p:xfrm>
        <a:graphic>
          <a:graphicData uri="http://schemas.openxmlformats.org/drawingml/2006/table">
            <a:tbl>
              <a:tblPr firstRow="1" bandRow="1">
                <a:tableStyleId>{5C22544A-7EE6-4342-B048-85BDC9FD1C3A}</a:tableStyleId>
              </a:tblPr>
              <a:tblGrid>
                <a:gridCol w="2832315"/>
                <a:gridCol w="2832315"/>
                <a:gridCol w="2832315"/>
              </a:tblGrid>
              <a:tr h="1689210">
                <a:tc>
                  <a:txBody>
                    <a:bodyPr/>
                    <a:lstStyle/>
                    <a:p>
                      <a:r>
                        <a:rPr lang="id-ID" sz="2400" dirty="0" smtClean="0"/>
                        <a:t>Perbedaan</a:t>
                      </a:r>
                      <a:endParaRPr lang="id-ID" sz="2400" dirty="0"/>
                    </a:p>
                  </a:txBody>
                  <a:tcPr/>
                </a:tc>
                <a:tc>
                  <a:txBody>
                    <a:bodyPr/>
                    <a:lstStyle/>
                    <a:p>
                      <a:r>
                        <a:rPr lang="id-ID" sz="2400" dirty="0" smtClean="0"/>
                        <a:t>Osifikasi Intramembranosa</a:t>
                      </a:r>
                      <a:endParaRPr lang="id-ID" sz="2400" dirty="0"/>
                    </a:p>
                  </a:txBody>
                  <a:tcPr/>
                </a:tc>
                <a:tc>
                  <a:txBody>
                    <a:bodyPr/>
                    <a:lstStyle/>
                    <a:p>
                      <a:r>
                        <a:rPr lang="id-ID" sz="2400" dirty="0" smtClean="0"/>
                        <a:t>Osifikasi endokondrial (Intrakartilago)</a:t>
                      </a:r>
                      <a:endParaRPr lang="id-ID" sz="2400" dirty="0"/>
                    </a:p>
                  </a:txBody>
                  <a:tcPr/>
                </a:tc>
              </a:tr>
              <a:tr h="685069">
                <a:tc>
                  <a:txBody>
                    <a:bodyPr/>
                    <a:lstStyle/>
                    <a:p>
                      <a:r>
                        <a:rPr lang="id-ID" sz="2400" dirty="0" smtClean="0"/>
                        <a:t>Jenis asal sel</a:t>
                      </a:r>
                      <a:endParaRPr lang="id-ID" sz="2400" dirty="0"/>
                    </a:p>
                  </a:txBody>
                  <a:tcPr/>
                </a:tc>
                <a:tc>
                  <a:txBody>
                    <a:bodyPr/>
                    <a:lstStyle/>
                    <a:p>
                      <a:r>
                        <a:rPr lang="id-ID" sz="2400" dirty="0" smtClean="0"/>
                        <a:t>Sel mesenkim</a:t>
                      </a:r>
                      <a:endParaRPr lang="id-ID" sz="2400" dirty="0"/>
                    </a:p>
                  </a:txBody>
                  <a:tcPr/>
                </a:tc>
                <a:tc>
                  <a:txBody>
                    <a:bodyPr/>
                    <a:lstStyle/>
                    <a:p>
                      <a:r>
                        <a:rPr lang="id-ID" sz="2400" dirty="0" smtClean="0"/>
                        <a:t>Sel tulang rawan (kondrosit)</a:t>
                      </a:r>
                      <a:endParaRPr lang="id-ID" sz="2400" dirty="0"/>
                    </a:p>
                  </a:txBody>
                  <a:tcPr/>
                </a:tc>
              </a:tr>
              <a:tr h="685069">
                <a:tc>
                  <a:txBody>
                    <a:bodyPr/>
                    <a:lstStyle/>
                    <a:p>
                      <a:r>
                        <a:rPr lang="id-ID" sz="2400" dirty="0" smtClean="0"/>
                        <a:t>Waktu osifikasi</a:t>
                      </a:r>
                      <a:endParaRPr lang="id-ID" sz="2400" dirty="0"/>
                    </a:p>
                  </a:txBody>
                  <a:tcPr/>
                </a:tc>
                <a:tc>
                  <a:txBody>
                    <a:bodyPr/>
                    <a:lstStyle/>
                    <a:p>
                      <a:r>
                        <a:rPr lang="id-ID" sz="2400" dirty="0" smtClean="0"/>
                        <a:t>Minggu ke-8 kehidupan embrio,</a:t>
                      </a:r>
                      <a:r>
                        <a:rPr lang="id-ID" sz="2400" baseline="0" dirty="0" smtClean="0"/>
                        <a:t> berlangsung hanya satu kali (osifikasi primer)</a:t>
                      </a:r>
                      <a:endParaRPr lang="id-ID" sz="2400" dirty="0"/>
                    </a:p>
                  </a:txBody>
                  <a:tcPr/>
                </a:tc>
                <a:tc>
                  <a:txBody>
                    <a:bodyPr/>
                    <a:lstStyle/>
                    <a:p>
                      <a:r>
                        <a:rPr lang="id-ID" sz="2400" dirty="0" smtClean="0"/>
                        <a:t>Saat embrio hingga masa remaja usia 18-25 tahun.</a:t>
                      </a:r>
                    </a:p>
                    <a:p>
                      <a:r>
                        <a:rPr lang="id-ID" sz="2400" dirty="0" smtClean="0"/>
                        <a:t>Berlangsung dua kali yaitu osifikasi primer pada saat embrio dan osifikasi sekunder setelah kelahiran</a:t>
                      </a:r>
                      <a:endParaRPr lang="id-ID" sz="2400" dirty="0"/>
                    </a:p>
                  </a:txBody>
                  <a:tcPr/>
                </a:tc>
              </a:tr>
              <a:tr h="685069">
                <a:tc>
                  <a:txBody>
                    <a:bodyPr/>
                    <a:lstStyle/>
                    <a:p>
                      <a:r>
                        <a:rPr lang="id-ID" sz="2400" dirty="0" smtClean="0"/>
                        <a:t>Tempat osifikasi</a:t>
                      </a:r>
                      <a:endParaRPr lang="id-ID" sz="2400" dirty="0"/>
                    </a:p>
                  </a:txBody>
                  <a:tcPr/>
                </a:tc>
                <a:tc>
                  <a:txBody>
                    <a:bodyPr/>
                    <a:lstStyle/>
                    <a:p>
                      <a:r>
                        <a:rPr lang="id-ID" sz="2400" dirty="0" smtClean="0"/>
                        <a:t>Tulang pipih</a:t>
                      </a:r>
                      <a:endParaRPr lang="id-ID" sz="2400" dirty="0"/>
                    </a:p>
                  </a:txBody>
                  <a:tcPr/>
                </a:tc>
                <a:tc>
                  <a:txBody>
                    <a:bodyPr/>
                    <a:lstStyle/>
                    <a:p>
                      <a:r>
                        <a:rPr lang="id-ID" sz="2400" dirty="0" smtClean="0"/>
                        <a:t>Tulang pipa</a:t>
                      </a:r>
                      <a:endParaRPr lang="id-ID" sz="2400" dirty="0"/>
                    </a:p>
                  </a:txBody>
                  <a:tcPr/>
                </a:tc>
              </a:tr>
            </a:tbl>
          </a:graphicData>
        </a:graphic>
      </p:graphicFrame>
    </p:spTree>
    <p:extLst>
      <p:ext uri="{BB962C8B-B14F-4D97-AF65-F5344CB8AC3E}">
        <p14:creationId xmlns:p14="http://schemas.microsoft.com/office/powerpoint/2010/main" val="3319989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1. Osifikasi Intramembran</a:t>
            </a:r>
            <a:endParaRPr lang="id-ID" dirty="0"/>
          </a:p>
        </p:txBody>
      </p:sp>
      <p:sp>
        <p:nvSpPr>
          <p:cNvPr id="3" name="Content Placeholder 2"/>
          <p:cNvSpPr>
            <a:spLocks noGrp="1"/>
          </p:cNvSpPr>
          <p:nvPr>
            <p:ph sz="quarter" idx="1"/>
          </p:nvPr>
        </p:nvSpPr>
        <p:spPr>
          <a:xfrm>
            <a:off x="107504" y="1219200"/>
            <a:ext cx="8856984" cy="5378152"/>
          </a:xfrm>
        </p:spPr>
        <p:txBody>
          <a:bodyPr>
            <a:normAutofit lnSpcReduction="10000"/>
          </a:bodyPr>
          <a:lstStyle/>
          <a:p>
            <a:pPr marL="0" indent="0">
              <a:buNone/>
            </a:pPr>
            <a:r>
              <a:rPr lang="id-ID" dirty="0" smtClean="0"/>
              <a:t>adalah </a:t>
            </a:r>
            <a:r>
              <a:rPr lang="id-ID" dirty="0"/>
              <a:t>proses pembentukan tulang secara langsung (osifikasi primer), dengan cara mengganti jaringan penyambung padat dengan </a:t>
            </a:r>
            <a:r>
              <a:rPr lang="id-ID" dirty="0" smtClean="0"/>
              <a:t>simpanan </a:t>
            </a:r>
            <a:r>
              <a:rPr lang="id-ID" dirty="0"/>
              <a:t>garam-garam kalsium untuk membentuk tulang. </a:t>
            </a:r>
          </a:p>
          <a:p>
            <a:r>
              <a:rPr lang="id-ID" dirty="0"/>
              <a:t>Pada awalnya kelompok </a:t>
            </a:r>
            <a:r>
              <a:rPr lang="id-ID" b="1" dirty="0"/>
              <a:t>sel mesenkim </a:t>
            </a:r>
            <a:r>
              <a:rPr lang="id-ID" dirty="0"/>
              <a:t>yang berbentuk bintang berdiferensiasi menjadi </a:t>
            </a:r>
            <a:r>
              <a:rPr lang="id-ID" b="1" dirty="0"/>
              <a:t>osteoblas. </a:t>
            </a:r>
            <a:r>
              <a:rPr lang="id-ID" dirty="0" smtClean="0"/>
              <a:t>Osteoblas mensekresikan matriks.</a:t>
            </a:r>
            <a:endParaRPr lang="id-ID" b="1" dirty="0" smtClean="0"/>
          </a:p>
          <a:p>
            <a:r>
              <a:rPr lang="id-ID" dirty="0" smtClean="0"/>
              <a:t>Kemudian matriks mengalami kalsifikasi (pengapuran) melalui pengendapan garam-garam tulang. Disekeliling </a:t>
            </a:r>
            <a:r>
              <a:rPr lang="id-ID" dirty="0"/>
              <a:t>osteoblas akan terbentuk lakuna dan kanalikuli. Aktivitas osteoblas akan membentuk lapisan-lapisan matriks baru sehingga tulang menjadi semakin tebal dan osteoblas menjadi terpendam didalam matriks disebut </a:t>
            </a:r>
            <a:r>
              <a:rPr lang="id-ID" b="1" dirty="0"/>
              <a:t>osteosit</a:t>
            </a:r>
            <a:r>
              <a:rPr lang="id-ID" b="1" dirty="0" smtClean="0"/>
              <a:t>. Osteosit </a:t>
            </a:r>
            <a:r>
              <a:rPr lang="id-ID" dirty="0" smtClean="0"/>
              <a:t>menjadi terisolasi di dalam lakuna dan tidak lagi menyekresikan zat intraseluler.</a:t>
            </a:r>
            <a:endParaRPr lang="id-ID" b="1" dirty="0" smtClean="0"/>
          </a:p>
          <a:p>
            <a:pPr marL="0" indent="0">
              <a:buNone/>
            </a:pPr>
            <a:endParaRPr lang="id-ID" dirty="0"/>
          </a:p>
          <a:p>
            <a:endParaRPr lang="id-ID" b="1" dirty="0"/>
          </a:p>
          <a:p>
            <a:endParaRPr lang="id-ID" dirty="0"/>
          </a:p>
        </p:txBody>
      </p:sp>
    </p:spTree>
    <p:extLst>
      <p:ext uri="{BB962C8B-B14F-4D97-AF65-F5344CB8AC3E}">
        <p14:creationId xmlns:p14="http://schemas.microsoft.com/office/powerpoint/2010/main" val="38852397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260648"/>
            <a:ext cx="8291264" cy="5896312"/>
          </a:xfrm>
        </p:spPr>
        <p:txBody>
          <a:bodyPr>
            <a:normAutofit/>
          </a:bodyPr>
          <a:lstStyle/>
          <a:p>
            <a:pPr lvl="0">
              <a:buClr>
                <a:srgbClr val="727CA3"/>
              </a:buClr>
            </a:pPr>
            <a:r>
              <a:rPr lang="id-ID" sz="3200" dirty="0">
                <a:solidFill>
                  <a:prstClr val="black"/>
                </a:solidFill>
              </a:rPr>
              <a:t>Dibeberapa pusat osifikasi, pada awalnya tulang terdiri atas trabekula yang berongga-rongga. </a:t>
            </a:r>
          </a:p>
          <a:p>
            <a:pPr lvl="0">
              <a:buClr>
                <a:srgbClr val="727CA3"/>
              </a:buClr>
            </a:pPr>
            <a:r>
              <a:rPr lang="id-ID" sz="3200" dirty="0">
                <a:solidFill>
                  <a:prstClr val="black"/>
                </a:solidFill>
              </a:rPr>
              <a:t>Diantara trabeluka tersebut terisi oleh tulang lamellar konsentris sehingga menjadi tulang kompak. Namun, ada yang tetap menjadi tulang spons dengan rongga sumsum berisi jaringan ikat yang mengandung banyak pembuluh darah. Disekeliling tulang yang sedang tumbuh terdapat jaringan ikat yang akan tumbuh menjadi </a:t>
            </a:r>
            <a:r>
              <a:rPr lang="id-ID" sz="3200" b="1" dirty="0">
                <a:solidFill>
                  <a:prstClr val="black"/>
                </a:solidFill>
              </a:rPr>
              <a:t>periosteum.</a:t>
            </a:r>
            <a:endParaRPr lang="id-ID" sz="3200" dirty="0">
              <a:solidFill>
                <a:prstClr val="black"/>
              </a:solidFill>
            </a:endParaRPr>
          </a:p>
          <a:p>
            <a:endParaRPr lang="id-ID" sz="3200" dirty="0"/>
          </a:p>
        </p:txBody>
      </p:sp>
    </p:spTree>
    <p:extLst>
      <p:ext uri="{BB962C8B-B14F-4D97-AF65-F5344CB8AC3E}">
        <p14:creationId xmlns:p14="http://schemas.microsoft.com/office/powerpoint/2010/main" val="3996617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66" y="0"/>
            <a:ext cx="8960729"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52734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507288" cy="990600"/>
          </a:xfrm>
        </p:spPr>
        <p:txBody>
          <a:bodyPr>
            <a:normAutofit fontScale="90000"/>
          </a:bodyPr>
          <a:lstStyle/>
          <a:p>
            <a:r>
              <a:rPr lang="id-ID" b="1" dirty="0" smtClean="0"/>
              <a:t>2. Osifikasi Endokondrium (Intrakartilago)</a:t>
            </a:r>
            <a:r>
              <a:rPr lang="id-ID" b="1" dirty="0"/>
              <a:t/>
            </a:r>
            <a:br>
              <a:rPr lang="id-ID" b="1" dirty="0"/>
            </a:br>
            <a:endParaRPr lang="id-ID" dirty="0"/>
          </a:p>
        </p:txBody>
      </p:sp>
      <p:sp>
        <p:nvSpPr>
          <p:cNvPr id="3" name="Content Placeholder 2"/>
          <p:cNvSpPr>
            <a:spLocks noGrp="1"/>
          </p:cNvSpPr>
          <p:nvPr>
            <p:ph sz="quarter" idx="1"/>
          </p:nvPr>
        </p:nvSpPr>
        <p:spPr/>
        <p:txBody>
          <a:bodyPr/>
          <a:lstStyle/>
          <a:p>
            <a:r>
              <a:rPr lang="id-ID" dirty="0"/>
              <a:t>adalah proses ketika tulang rawan digantikan oleh tulang keras. </a:t>
            </a:r>
            <a:endParaRPr lang="id-ID" dirty="0" smtClean="0"/>
          </a:p>
          <a:p>
            <a:r>
              <a:rPr lang="id-ID" dirty="0" smtClean="0"/>
              <a:t>Osifikasi endokondrium </a:t>
            </a:r>
            <a:r>
              <a:rPr lang="id-ID" dirty="0"/>
              <a:t>terjadi pada tulang </a:t>
            </a:r>
            <a:r>
              <a:rPr lang="id-ID" dirty="0" smtClean="0"/>
              <a:t>pipa. </a:t>
            </a:r>
          </a:p>
          <a:p>
            <a:r>
              <a:rPr lang="id-ID" dirty="0"/>
              <a:t>Proses osifikasi dimulai sejak perkembangan embrio, tetapi beberapa tulang pendek memulai proses osifikasinya setelah kelahiran.</a:t>
            </a:r>
          </a:p>
          <a:p>
            <a:r>
              <a:rPr lang="id-ID" dirty="0" smtClean="0"/>
              <a:t>Yang berperan adalah sel tulang rawan (Kondrosit).</a:t>
            </a:r>
          </a:p>
          <a:p>
            <a:r>
              <a:rPr lang="id-ID" dirty="0" smtClean="0"/>
              <a:t>Terjadi 2 kali yaitu osifikasi primer dan osifikasi sekunder. </a:t>
            </a:r>
            <a:endParaRPr lang="id-ID" dirty="0"/>
          </a:p>
        </p:txBody>
      </p:sp>
    </p:spTree>
    <p:extLst>
      <p:ext uri="{BB962C8B-B14F-4D97-AF65-F5344CB8AC3E}">
        <p14:creationId xmlns:p14="http://schemas.microsoft.com/office/powerpoint/2010/main" val="11204691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79512" y="917430"/>
            <a:ext cx="8712968" cy="5679922"/>
          </a:xfrm>
        </p:spPr>
        <p:txBody>
          <a:bodyPr>
            <a:normAutofit fontScale="92500"/>
          </a:bodyPr>
          <a:lstStyle/>
          <a:p>
            <a:r>
              <a:rPr lang="id-ID" dirty="0"/>
              <a:t>Rangka embrio tersusun dari tulang rawan hialin yang terbungkus perikondrium. </a:t>
            </a:r>
          </a:p>
          <a:p>
            <a:r>
              <a:rPr lang="id-ID" dirty="0" smtClean="0"/>
              <a:t>Pusat </a:t>
            </a:r>
            <a:r>
              <a:rPr lang="id-ID" b="1" dirty="0" smtClean="0"/>
              <a:t>osifikasi primer</a:t>
            </a:r>
            <a:r>
              <a:rPr lang="id-ID" dirty="0" smtClean="0"/>
              <a:t> terbentuk di bagian diafisis tulang panjang. </a:t>
            </a:r>
          </a:p>
          <a:p>
            <a:r>
              <a:rPr lang="id-ID" i="1" dirty="0" smtClean="0"/>
              <a:t>Perikondrium</a:t>
            </a:r>
            <a:r>
              <a:rPr lang="id-ID" dirty="0" smtClean="0"/>
              <a:t> yang melingkari bagian pertengahan diafisis menambah jumlah pembuluh darahnya sehingga bersifat osteogenik.</a:t>
            </a:r>
          </a:p>
          <a:p>
            <a:r>
              <a:rPr lang="id-ID" dirty="0" smtClean="0"/>
              <a:t>Sel-sel kartilago (kondrosit) melakukan proliferasi sehingga jumlahnya semakin meningkat, ukuran sel semakin membesar dan berubah menjadi osteoblas.</a:t>
            </a:r>
          </a:p>
          <a:p>
            <a:r>
              <a:rPr lang="id-ID" dirty="0" smtClean="0"/>
              <a:t>Matriks kartilago mulai mengalami pengapuran (kalsifikasi) melalui proses pengendapan kalsium fosfat. </a:t>
            </a:r>
          </a:p>
          <a:p>
            <a:r>
              <a:rPr lang="id-ID" dirty="0" smtClean="0"/>
              <a:t>Perikondrium yang mengelilingi diafisis berubah menjadi periosteum, kemudian tampak cincin atau tulang periosteum yang mengelilingi bagian tengah diafisis tulang rawan.</a:t>
            </a:r>
            <a:endParaRPr lang="id-ID" dirty="0"/>
          </a:p>
        </p:txBody>
      </p:sp>
      <p:sp>
        <p:nvSpPr>
          <p:cNvPr id="4" name="TextBox 3"/>
          <p:cNvSpPr txBox="1"/>
          <p:nvPr/>
        </p:nvSpPr>
        <p:spPr>
          <a:xfrm>
            <a:off x="323528" y="332656"/>
            <a:ext cx="6984776" cy="584775"/>
          </a:xfrm>
          <a:prstGeom prst="rect">
            <a:avLst/>
          </a:prstGeom>
          <a:noFill/>
        </p:spPr>
        <p:txBody>
          <a:bodyPr wrap="square" rtlCol="0">
            <a:spAutoFit/>
          </a:bodyPr>
          <a:lstStyle/>
          <a:p>
            <a:r>
              <a:rPr lang="id-ID" sz="3200" b="1" dirty="0" smtClean="0"/>
              <a:t>OSIFIKASI PRIMER</a:t>
            </a:r>
            <a:endParaRPr lang="id-ID" sz="3200" dirty="0"/>
          </a:p>
        </p:txBody>
      </p:sp>
    </p:spTree>
    <p:extLst>
      <p:ext uri="{BB962C8B-B14F-4D97-AF65-F5344CB8AC3E}">
        <p14:creationId xmlns:p14="http://schemas.microsoft.com/office/powerpoint/2010/main" val="2191507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id-ID" dirty="0" smtClean="0"/>
              <a:t>Berkas jaringan ikat dan pembuluh darah masuk ke bagian matriks tulang rawan yang berongga-rongga disebut kuncup </a:t>
            </a:r>
            <a:r>
              <a:rPr lang="id-ID" i="1" dirty="0" smtClean="0"/>
              <a:t>periosteum</a:t>
            </a:r>
            <a:r>
              <a:rPr lang="id-ID" dirty="0" smtClean="0"/>
              <a:t>. </a:t>
            </a:r>
          </a:p>
          <a:p>
            <a:r>
              <a:rPr lang="id-ID" dirty="0" smtClean="0"/>
              <a:t>Kuncup periosteum mengandung osteoblas masuk ke dalam spikula kartilago yang mengapur melalui ruang yang dibentuk oleh osteoklas (sel penghancur tulang).</a:t>
            </a:r>
          </a:p>
          <a:p>
            <a:r>
              <a:rPr lang="id-ID" dirty="0" smtClean="0"/>
              <a:t>Osteoblas kemudian meletakkan matriksnya pada spikula kartilago yang mengapur (terkalsifikasi).</a:t>
            </a:r>
          </a:p>
          <a:p>
            <a:r>
              <a:rPr lang="id-ID" dirty="0" smtClean="0"/>
              <a:t>Dengan demikian terbentuklah pusat osifikasi primer di pusat diafisis.</a:t>
            </a:r>
            <a:endParaRPr lang="en-US" dirty="0" smtClean="0"/>
          </a:p>
        </p:txBody>
      </p:sp>
      <p:pic>
        <p:nvPicPr>
          <p:cNvPr id="1027" name="Picture 3" descr="D:\juliana\animasi\kupu2_1.gif"/>
          <p:cNvPicPr>
            <a:picLocks noChangeAspect="1" noChangeArrowheads="1" noCrop="1"/>
          </p:cNvPicPr>
          <p:nvPr/>
        </p:nvPicPr>
        <p:blipFill>
          <a:blip r:embed="rId2"/>
          <a:srcRect/>
          <a:stretch>
            <a:fillRect/>
          </a:stretch>
        </p:blipFill>
        <p:spPr bwMode="auto">
          <a:xfrm>
            <a:off x="7215206" y="-285776"/>
            <a:ext cx="1571636" cy="1714512"/>
          </a:xfrm>
          <a:prstGeom prst="rect">
            <a:avLst/>
          </a:prstGeom>
          <a:noFill/>
        </p:spPr>
      </p:pic>
    </p:spTree>
    <p:extLst>
      <p:ext uri="{BB962C8B-B14F-4D97-AF65-F5344CB8AC3E}">
        <p14:creationId xmlns:p14="http://schemas.microsoft.com/office/powerpoint/2010/main" val="17447727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568952" cy="6336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675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187657" y="381000"/>
            <a:ext cx="8956343" cy="5867400"/>
          </a:xfrm>
          <a:prstGeom prst="rect">
            <a:avLst/>
          </a:prstGeom>
          <a:noFill/>
          <a:ln w="9525">
            <a:noFill/>
            <a:miter lim="800000"/>
            <a:headEnd/>
            <a:tailEnd/>
          </a:ln>
          <a:effectLst/>
        </p:spPr>
      </p:pic>
    </p:spTree>
    <p:extLst>
      <p:ext uri="{BB962C8B-B14F-4D97-AF65-F5344CB8AC3E}">
        <p14:creationId xmlns:p14="http://schemas.microsoft.com/office/powerpoint/2010/main" val="385493468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761</TotalTime>
  <Words>446</Words>
  <Application>Microsoft Office PowerPoint</Application>
  <PresentationFormat>On-screen Show (4:3)</PresentationFormat>
  <Paragraphs>49</Paragraphs>
  <Slides>13</Slides>
  <Notes>1</Notes>
  <HiddenSlides>0</HiddenSlides>
  <MMClips>0</MMClips>
  <ScaleCrop>false</ScaleCrop>
  <HeadingPairs>
    <vt:vector size="4" baseType="variant">
      <vt:variant>
        <vt:lpstr>Theme</vt:lpstr>
      </vt:variant>
      <vt:variant>
        <vt:i4>2</vt:i4>
      </vt:variant>
      <vt:variant>
        <vt:lpstr>Slide Titles</vt:lpstr>
      </vt:variant>
      <vt:variant>
        <vt:i4>13</vt:i4>
      </vt:variant>
    </vt:vector>
  </HeadingPairs>
  <TitlesOfParts>
    <vt:vector size="15" baseType="lpstr">
      <vt:lpstr>Flow</vt:lpstr>
      <vt:lpstr>Origin</vt:lpstr>
      <vt:lpstr>Osifikasi (penulangan)</vt:lpstr>
      <vt:lpstr>1. Osifikasi Intramembran</vt:lpstr>
      <vt:lpstr>PowerPoint Presentation</vt:lpstr>
      <vt:lpstr>PowerPoint Presentation</vt:lpstr>
      <vt:lpstr>2. Osifikasi Endokondrium (Intrakartilago) </vt:lpstr>
      <vt:lpstr>PowerPoint Presentation</vt:lpstr>
      <vt:lpstr>PowerPoint Presentation</vt:lpstr>
      <vt:lpstr>PowerPoint Presentation</vt:lpstr>
      <vt:lpstr>PowerPoint Presentation</vt:lpstr>
      <vt:lpstr>Osifikasi sekunder</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Osifikasi (penulangan)</dc:title>
  <dc:creator>win7</dc:creator>
  <cp:lastModifiedBy>win7</cp:lastModifiedBy>
  <cp:revision>16</cp:revision>
  <dcterms:created xsi:type="dcterms:W3CDTF">2021-10-02T01:00:19Z</dcterms:created>
  <dcterms:modified xsi:type="dcterms:W3CDTF">2021-10-09T05:13:13Z</dcterms:modified>
</cp:coreProperties>
</file>