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1" r:id="rId2"/>
    <p:sldId id="257" r:id="rId3"/>
    <p:sldId id="269" r:id="rId4"/>
    <p:sldId id="26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89" r:id="rId15"/>
    <p:sldId id="274" r:id="rId16"/>
    <p:sldId id="276" r:id="rId17"/>
    <p:sldId id="273" r:id="rId18"/>
    <p:sldId id="277" r:id="rId19"/>
    <p:sldId id="279" r:id="rId20"/>
    <p:sldId id="290" r:id="rId21"/>
    <p:sldId id="281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2806-81B2-466E-AE39-4E7AF89425DE}" type="datetimeFigureOut">
              <a:rPr lang="id-ID" smtClean="0"/>
              <a:t>27/07/2021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D840E-54C3-421B-A9F0-64FC3ED344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08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F8305-1932-411C-83AF-624E19EA21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42287-2EE5-41D4-97FB-2248EE20D892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90105F0-BF84-4F89-896E-97978472378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488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ABC9A-BC14-40AB-9E0A-4A0061B8E1B3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54E5E-FB6A-4884-80FC-74FCB516103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3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9218378-E587-49A8-AE97-D2EED8199CE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E01C2D-1833-41E9-B747-ACF6FEA8A715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0549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9EBC1-9E1E-4C47-B9B3-C6109F45B9A8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93CF50D-0981-4639-94E5-D7BCF089AB1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811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C3D70-C7AC-40DE-A477-4CC9AC294B2D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6490121-68AA-44A3-BAD2-B3A8F019192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006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ADCAD557-67DC-4DA2-8A15-D455A0D71868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4CF83-1459-40D2-AD00-AACC4F9A5803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742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EE663-880C-43AB-A6AB-50BF1671D8D9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3B24CE6-CA69-4EB6-812A-626E2ADE1F5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119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DAA29-1E95-4005-B9DA-003604BBBBF6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AAE802DC-88BF-4FB6-9753-64586675CF4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0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57329-D2B0-466E-B117-965BB44DB2AD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996D60-B08A-45BD-8EB1-3DF985AA0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A1DD5C-20FC-4AD3-9381-3C412184EBB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AC671-1422-4F7A-87A5-239AA10B445C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12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DFF4FD52-4943-43D7-BF60-DBDC34FA7C9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3BA8CB0F-93B8-4613-9CAD-F56437F38613}" type="datetimeFigureOut">
              <a:rPr lang="en-US" smtClean="0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05481-883D-458B-8CAE-65E1FF7CCA7F}" type="datetimeFigureOut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2E1975-B0C2-4015-BA6E-49EC105BB391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353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420888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u="sng" dirty="0" smtClean="0"/>
              <a:t>TUJUAN PEMBELAJARAN</a:t>
            </a:r>
          </a:p>
          <a:p>
            <a:pPr marL="342900" indent="-342900">
              <a:buAutoNum type="arabicPeriod"/>
            </a:pPr>
            <a:r>
              <a:rPr lang="id-ID" sz="3200" dirty="0" smtClean="0"/>
              <a:t>Perbedaan sel hewan dan sel tumbuhan</a:t>
            </a:r>
          </a:p>
          <a:p>
            <a:pPr marL="342900" indent="-342900">
              <a:buAutoNum type="arabicPeriod"/>
            </a:pPr>
            <a:r>
              <a:rPr lang="id-ID" sz="3200" dirty="0" smtClean="0"/>
              <a:t>Bagian-bagian sel</a:t>
            </a:r>
          </a:p>
          <a:p>
            <a:pPr marL="342900" indent="-342900">
              <a:buAutoNum type="arabicPeriod"/>
            </a:pPr>
            <a:r>
              <a:rPr lang="id-ID" sz="3200" dirty="0" smtClean="0"/>
              <a:t>Mekanisme transpor membran sel</a:t>
            </a:r>
            <a:endParaRPr lang="id-ID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69269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dirty="0" smtClean="0"/>
              <a:t>BAB I. SEL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20534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1828799" y="838200"/>
            <a:ext cx="4687417" cy="928688"/>
          </a:xfrm>
          <a:prstGeom prst="hear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Kristen ITC" pitchFamily="66" charset="0"/>
              </a:rPr>
              <a:t>Lisosom</a:t>
            </a:r>
            <a:endParaRPr lang="en-US" sz="44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438400"/>
            <a:ext cx="3733800" cy="304697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Candara" pitchFamily="34" charset="0"/>
              </a:rPr>
              <a:t>Lisosom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berfungsi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untuk</a:t>
            </a:r>
            <a:r>
              <a:rPr lang="en-US" sz="2400" dirty="0">
                <a:latin typeface="Candara" pitchFamily="34" charset="0"/>
              </a:rPr>
              <a:t>:</a:t>
            </a:r>
          </a:p>
          <a:p>
            <a:pPr marL="514286" indent="-514286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err="1">
                <a:latin typeface="Candara" pitchFamily="34" charset="0"/>
              </a:rPr>
              <a:t>Mencerna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makromolekul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secara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intraseluler</a:t>
            </a:r>
            <a:endParaRPr lang="en-US" sz="2400" dirty="0">
              <a:latin typeface="Candara" pitchFamily="34" charset="0"/>
            </a:endParaRPr>
          </a:p>
          <a:p>
            <a:pPr marL="514286" indent="-514286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400" dirty="0">
              <a:latin typeface="Candara" pitchFamily="34" charset="0"/>
            </a:endParaRPr>
          </a:p>
          <a:p>
            <a:pPr marL="514286" indent="-514286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err="1">
                <a:latin typeface="Candara" pitchFamily="34" charset="0"/>
              </a:rPr>
              <a:t>Menghidrolisis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lemak</a:t>
            </a:r>
            <a:r>
              <a:rPr lang="en-US" sz="2400" dirty="0">
                <a:latin typeface="Candara" pitchFamily="34" charset="0"/>
              </a:rPr>
              <a:t>, protein, </a:t>
            </a:r>
            <a:r>
              <a:rPr lang="en-US" sz="2400" dirty="0" err="1">
                <a:latin typeface="Candara" pitchFamily="34" charset="0"/>
              </a:rPr>
              <a:t>asam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nukleat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dirty="0" err="1">
                <a:latin typeface="Candara" pitchFamily="34" charset="0"/>
              </a:rPr>
              <a:t>polisakarida</a:t>
            </a:r>
            <a:r>
              <a:rPr lang="en-US" sz="2400" dirty="0">
                <a:latin typeface="Candara" pitchFamily="34" charset="0"/>
              </a:rPr>
              <a:t>.</a:t>
            </a:r>
          </a:p>
        </p:txBody>
      </p:sp>
      <p:pic>
        <p:nvPicPr>
          <p:cNvPr id="16385" name="Picture 1" descr="C:\Documents and Settings\mira\Desktop\DEKSTOP\POWER POINT\SMA\SMA BIOLOGI XI\lisogo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199" y="2362200"/>
            <a:ext cx="3378559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91400" y="21336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prstClr val="white"/>
                </a:solidFill>
                <a:latin typeface="Arial" charset="0"/>
              </a:rPr>
              <a:t>Lisosom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54864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prstClr val="white"/>
                </a:solidFill>
                <a:latin typeface="Arial" charset="0"/>
              </a:rPr>
              <a:t>Badan golgi</a:t>
            </a:r>
          </a:p>
        </p:txBody>
      </p:sp>
    </p:spTree>
    <p:extLst>
      <p:ext uri="{BB962C8B-B14F-4D97-AF65-F5344CB8AC3E}">
        <p14:creationId xmlns:p14="http://schemas.microsoft.com/office/powerpoint/2010/main" val="147127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 rot="20244019">
            <a:off x="879202" y="412102"/>
            <a:ext cx="2960079" cy="2156282"/>
          </a:xfrm>
          <a:prstGeom prst="heart">
            <a:avLst/>
          </a:prstGeom>
          <a:solidFill>
            <a:srgbClr val="FFFF00"/>
          </a:solidFill>
          <a:ln>
            <a:solidFill>
              <a:srgbClr val="CC33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chemeClr val="tx1"/>
                </a:solidFill>
                <a:latin typeface="Kristen ITC" pitchFamily="66" charset="0"/>
              </a:rPr>
              <a:t>Badan</a:t>
            </a:r>
            <a:r>
              <a:rPr lang="en-US" sz="4000" b="1" dirty="0">
                <a:solidFill>
                  <a:schemeClr val="tx1"/>
                </a:solidFill>
                <a:latin typeface="Kristen ITC" pitchFamily="66" charset="0"/>
              </a:rPr>
              <a:t> Golgi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772" y="4077072"/>
            <a:ext cx="8892480" cy="156964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287302" indent="-287302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Berbentuk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kantong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pipih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berkelok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- 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kelok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287302" indent="-287302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Memodifikasi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protein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dengan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menambahkan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oligosakarida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Glikosilasi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endParaRPr lang="id-ID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287302" indent="-287302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id-ID" sz="2400" dirty="0" smtClean="0">
                <a:solidFill>
                  <a:srgbClr val="C00000"/>
                </a:solidFill>
                <a:latin typeface="Comic Sans MS" pitchFamily="66" charset="0"/>
              </a:rPr>
              <a:t>Berfungsi untuk sekresi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5361" name="Picture 1" descr="C:\Documents and Settings\mira\Desktop\DEKSTOP\POWER POINT\SMA\SMA BIOLOGI XI\GOL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399" y="332656"/>
            <a:ext cx="4566759" cy="358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29600" y="11430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prstClr val="white"/>
                </a:solidFill>
                <a:latin typeface="Arial Black" pitchFamily="34" charset="0"/>
              </a:rPr>
              <a:t>Vesikula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prstClr val="white"/>
                </a:solidFill>
                <a:latin typeface="Arial Black" pitchFamily="34" charset="0"/>
              </a:rPr>
              <a:t>masuk</a:t>
            </a:r>
          </a:p>
        </p:txBody>
      </p:sp>
    </p:spTree>
    <p:extLst>
      <p:ext uri="{BB962C8B-B14F-4D97-AF65-F5344CB8AC3E}">
        <p14:creationId xmlns:p14="http://schemas.microsoft.com/office/powerpoint/2010/main" val="3783628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 rot="1315098">
            <a:off x="-17373" y="850327"/>
            <a:ext cx="3380748" cy="1143000"/>
          </a:xfrm>
          <a:prstGeom prst="hear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chemeClr val="tx1"/>
                </a:solidFill>
                <a:latin typeface="Kristen ITC" pitchFamily="66" charset="0"/>
              </a:rPr>
              <a:t>Sentriol</a:t>
            </a:r>
            <a:endParaRPr lang="en-US" sz="40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062" y="4653136"/>
            <a:ext cx="7731362" cy="175431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Mengatur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pembelahan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sel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dan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pemisahan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kromosom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selama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pembelahan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sel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pada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hewan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4337" name="Picture 1" descr="C:\Documents and Settings\mira\Desktop\DEKSTOP\POWER POINT\SMA\SMA BIOLOGI XI\sentri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11221"/>
            <a:ext cx="4178300" cy="3960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745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905000" y="2476167"/>
            <a:ext cx="2971800" cy="8309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</a:rPr>
              <a:t>TRANSPOR PASIF</a:t>
            </a: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1" name="Text Box 8"/>
          <p:cNvSpPr txBox="1">
            <a:spLocks noChangeArrowheads="1"/>
          </p:cNvSpPr>
          <p:nvPr/>
        </p:nvSpPr>
        <p:spPr bwMode="auto">
          <a:xfrm>
            <a:off x="5257800" y="2819174"/>
            <a:ext cx="297180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22" name="Text Box 9"/>
          <p:cNvSpPr txBox="1">
            <a:spLocks noChangeArrowheads="1"/>
          </p:cNvSpPr>
          <p:nvPr/>
        </p:nvSpPr>
        <p:spPr bwMode="auto">
          <a:xfrm>
            <a:off x="5410200" y="2438400"/>
            <a:ext cx="3505200" cy="1015651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latin typeface="Times New Roman" pitchFamily="18" charset="0"/>
              </a:rPr>
              <a:t>TRANSPOR AKTIF</a:t>
            </a: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</a:rPr>
            </a:br>
            <a:endParaRPr lang="en-US" sz="160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23" name="Rectangle 26"/>
          <p:cNvSpPr txBox="1">
            <a:spLocks noChangeArrowheads="1"/>
          </p:cNvSpPr>
          <p:nvPr/>
        </p:nvSpPr>
        <p:spPr>
          <a:xfrm>
            <a:off x="611560" y="332656"/>
            <a:ext cx="8532440" cy="1008112"/>
          </a:xfrm>
          <a:prstGeom prst="rect">
            <a:avLst/>
          </a:prstGeom>
        </p:spPr>
        <p:txBody>
          <a:bodyPr lIns="91428" tIns="45714" rIns="91428" bIns="45714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 smtClean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</a:rPr>
              <a:t>Mekanisme </a:t>
            </a:r>
            <a:r>
              <a:rPr lang="en-US" sz="2800" b="1" dirty="0" err="1" smtClean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</a:rPr>
              <a:t>Transpor</a:t>
            </a:r>
            <a:r>
              <a:rPr lang="en-US" sz="2800" b="1" dirty="0" smtClean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2800" b="1" dirty="0" err="1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</a:rPr>
              <a:t>pada</a:t>
            </a:r>
            <a:r>
              <a:rPr lang="en-US" sz="2800" b="1" dirty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2800" b="1" dirty="0" err="1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</a:rPr>
              <a:t>Membran</a:t>
            </a:r>
            <a:r>
              <a:rPr lang="en-US" sz="2800" b="1" dirty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en-US" sz="2800" b="1" dirty="0" err="1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</a:rPr>
              <a:t>Sel</a:t>
            </a:r>
            <a:endParaRPr lang="en-US" sz="2800" b="1" dirty="0">
              <a:effectLst>
                <a:glow rad="228600">
                  <a:srgbClr val="CCB400">
                    <a:satMod val="175000"/>
                    <a:alpha val="40000"/>
                  </a:srgbClr>
                </a:glow>
              </a:effectLst>
            </a:endParaRPr>
          </a:p>
        </p:txBody>
      </p:sp>
      <p:cxnSp>
        <p:nvCxnSpPr>
          <p:cNvPr id="124" name="AutoShape 27"/>
          <p:cNvCxnSpPr>
            <a:cxnSpLocks noChangeShapeType="1"/>
            <a:stCxn id="123" idx="2"/>
            <a:endCxn id="120" idx="0"/>
          </p:cNvCxnSpPr>
          <p:nvPr/>
        </p:nvCxnSpPr>
        <p:spPr bwMode="auto">
          <a:xfrm rot="5400000">
            <a:off x="3566641" y="1165027"/>
            <a:ext cx="1135399" cy="148688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5" name="AutoShape 28"/>
          <p:cNvCxnSpPr>
            <a:cxnSpLocks noChangeShapeType="1"/>
            <a:stCxn id="123" idx="2"/>
            <a:endCxn id="122" idx="0"/>
          </p:cNvCxnSpPr>
          <p:nvPr/>
        </p:nvCxnSpPr>
        <p:spPr bwMode="auto">
          <a:xfrm rot="16200000" flipH="1">
            <a:off x="5471474" y="747074"/>
            <a:ext cx="1097632" cy="228502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6" name="Text Box 29"/>
          <p:cNvSpPr txBox="1">
            <a:spLocks noChangeArrowheads="1"/>
          </p:cNvSpPr>
          <p:nvPr/>
        </p:nvSpPr>
        <p:spPr bwMode="auto">
          <a:xfrm>
            <a:off x="1981200" y="3657374"/>
            <a:ext cx="1295400" cy="4616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</a:rPr>
              <a:t>DIFUSI</a:t>
            </a:r>
          </a:p>
        </p:txBody>
      </p:sp>
      <p:sp>
        <p:nvSpPr>
          <p:cNvPr id="127" name="Text Box 30"/>
          <p:cNvSpPr txBox="1">
            <a:spLocks noChangeArrowheads="1"/>
          </p:cNvSpPr>
          <p:nvPr/>
        </p:nvSpPr>
        <p:spPr bwMode="auto">
          <a:xfrm>
            <a:off x="3581400" y="3657374"/>
            <a:ext cx="1676400" cy="4616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</a:rPr>
              <a:t>OSMOSIS</a:t>
            </a:r>
          </a:p>
        </p:txBody>
      </p:sp>
      <p:cxnSp>
        <p:nvCxnSpPr>
          <p:cNvPr id="128" name="AutoShape 31"/>
          <p:cNvCxnSpPr>
            <a:cxnSpLocks noChangeShapeType="1"/>
            <a:stCxn id="120" idx="2"/>
            <a:endCxn id="126" idx="0"/>
          </p:cNvCxnSpPr>
          <p:nvPr/>
        </p:nvCxnSpPr>
        <p:spPr bwMode="auto">
          <a:xfrm rot="5400000">
            <a:off x="2834789" y="3101263"/>
            <a:ext cx="350222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9" name="AutoShape 32"/>
          <p:cNvCxnSpPr>
            <a:cxnSpLocks noChangeShapeType="1"/>
            <a:stCxn id="120" idx="2"/>
            <a:endCxn id="127" idx="0"/>
          </p:cNvCxnSpPr>
          <p:nvPr/>
        </p:nvCxnSpPr>
        <p:spPr bwMode="auto">
          <a:xfrm rot="16200000" flipH="1">
            <a:off x="3730139" y="2967913"/>
            <a:ext cx="350222" cy="1028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36" name="Text Box 41"/>
          <p:cNvSpPr txBox="1">
            <a:spLocks noChangeArrowheads="1"/>
          </p:cNvSpPr>
          <p:nvPr/>
        </p:nvSpPr>
        <p:spPr bwMode="auto">
          <a:xfrm>
            <a:off x="5791200" y="4032024"/>
            <a:ext cx="1517104" cy="400097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latin typeface="Times New Roman" pitchFamily="18" charset="0"/>
              </a:rPr>
              <a:t>Endositosis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37" name="Text Box 42"/>
          <p:cNvSpPr txBox="1">
            <a:spLocks noChangeArrowheads="1"/>
          </p:cNvSpPr>
          <p:nvPr/>
        </p:nvSpPr>
        <p:spPr bwMode="auto">
          <a:xfrm>
            <a:off x="7620000" y="4032024"/>
            <a:ext cx="1447800" cy="400097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latin typeface="Times New Roman" pitchFamily="18" charset="0"/>
              </a:rPr>
              <a:t>Eksositosis</a:t>
            </a:r>
            <a:endParaRPr lang="en-US" sz="2000" b="1" dirty="0">
              <a:latin typeface="Times New Roman" pitchFamily="18" charset="0"/>
            </a:endParaRPr>
          </a:p>
        </p:txBody>
      </p:sp>
      <p:cxnSp>
        <p:nvCxnSpPr>
          <p:cNvPr id="138" name="AutoShape 44"/>
          <p:cNvCxnSpPr>
            <a:cxnSpLocks noChangeShapeType="1"/>
            <a:stCxn id="122" idx="2"/>
            <a:endCxn id="136" idx="0"/>
          </p:cNvCxnSpPr>
          <p:nvPr/>
        </p:nvCxnSpPr>
        <p:spPr bwMode="auto">
          <a:xfrm rot="5400000">
            <a:off x="6567290" y="3436513"/>
            <a:ext cx="577973" cy="613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9" name="AutoShape 45"/>
          <p:cNvCxnSpPr>
            <a:cxnSpLocks noChangeShapeType="1"/>
            <a:stCxn id="122" idx="2"/>
            <a:endCxn id="137" idx="0"/>
          </p:cNvCxnSpPr>
          <p:nvPr/>
        </p:nvCxnSpPr>
        <p:spPr bwMode="auto">
          <a:xfrm rot="16200000" flipH="1">
            <a:off x="7464364" y="3152487"/>
            <a:ext cx="577973" cy="1181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0" name="Text Box 46"/>
          <p:cNvSpPr txBox="1">
            <a:spLocks noChangeArrowheads="1"/>
          </p:cNvSpPr>
          <p:nvPr/>
        </p:nvSpPr>
        <p:spPr bwMode="auto">
          <a:xfrm>
            <a:off x="6019800" y="4590825"/>
            <a:ext cx="1600200" cy="400097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latin typeface="Times New Roman" pitchFamily="18" charset="0"/>
              </a:rPr>
              <a:t>Fagositosis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41" name="Text Box 48"/>
          <p:cNvSpPr txBox="1">
            <a:spLocks noChangeArrowheads="1"/>
          </p:cNvSpPr>
          <p:nvPr/>
        </p:nvSpPr>
        <p:spPr bwMode="auto">
          <a:xfrm>
            <a:off x="6019800" y="5181374"/>
            <a:ext cx="1733550" cy="461653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latin typeface="Times New Roman" pitchFamily="18" charset="0"/>
              </a:rPr>
              <a:t>Pinositosis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cxnSp>
        <p:nvCxnSpPr>
          <p:cNvPr id="142" name="AutoShape 49"/>
          <p:cNvCxnSpPr>
            <a:cxnSpLocks noChangeShapeType="1"/>
            <a:stCxn id="136" idx="1"/>
            <a:endCxn id="140" idx="1"/>
          </p:cNvCxnSpPr>
          <p:nvPr/>
        </p:nvCxnSpPr>
        <p:spPr bwMode="auto">
          <a:xfrm rot="10800000" flipH="1" flipV="1">
            <a:off x="5791200" y="4232072"/>
            <a:ext cx="228600" cy="558801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" name="AutoShape 50"/>
          <p:cNvCxnSpPr>
            <a:cxnSpLocks noChangeShapeType="1"/>
            <a:stCxn id="136" idx="1"/>
            <a:endCxn id="141" idx="1"/>
          </p:cNvCxnSpPr>
          <p:nvPr/>
        </p:nvCxnSpPr>
        <p:spPr bwMode="auto">
          <a:xfrm rot="10800000" flipH="1" flipV="1">
            <a:off x="5791200" y="4232073"/>
            <a:ext cx="228600" cy="1180128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0209192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/>
      <p:bldP spid="122" grpId="0" animBg="1"/>
      <p:bldP spid="123" grpId="0"/>
      <p:bldP spid="126" grpId="0" animBg="1"/>
      <p:bldP spid="127" grpId="0" animBg="1"/>
      <p:bldP spid="136" grpId="0" animBg="1"/>
      <p:bldP spid="137" grpId="0" animBg="1"/>
      <p:bldP spid="140" grpId="0" animBg="1"/>
      <p:bldP spid="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78488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 smtClean="0"/>
              <a:t>DIFUSI</a:t>
            </a:r>
            <a:r>
              <a:rPr lang="id-ID" sz="2800" dirty="0" smtClean="0"/>
              <a:t>: proses pergerakan acak partikel-partikel (atom,molekul) gas, cairan dan larutan dari konsentrasi tinggi ke konsentrasi rendah. Contoh: sirup dimasukkan kedalam air.</a:t>
            </a:r>
          </a:p>
          <a:p>
            <a:pPr algn="just"/>
            <a:endParaRPr lang="id-ID" sz="2800" dirty="0"/>
          </a:p>
          <a:p>
            <a:pPr algn="just"/>
            <a:r>
              <a:rPr lang="id-ID" sz="2800" b="1" dirty="0" smtClean="0"/>
              <a:t>OSMOSIS</a:t>
            </a:r>
            <a:r>
              <a:rPr lang="id-ID" sz="2800" dirty="0" smtClean="0"/>
              <a:t>: perpindahan pelarut(air) dari konsentrasi pelarut tinggi (hipotonik) menuju konsentrasi pelarut rendah (hipertonik) melalui membran selektif permeabel. Contoh: sel darah merah akan tetap stabil bila ditempatkan pada larutan garam 1%.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30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85800"/>
            <a:ext cx="7391400" cy="6858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DIFUSI </a:t>
            </a:r>
          </a:p>
        </p:txBody>
      </p:sp>
      <p:pic>
        <p:nvPicPr>
          <p:cNvPr id="2050" name="Picture 2" descr="https://bisakimiadotcom.files.wordpress.com/2014/01/dif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0486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5504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edia.buzzle.com/media/images-en/buzzle/1200-385564-examples-of-osmos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4" descr="https://media.buzzle.com/media/images-en/buzzle/1200-385564-examples-of-osmosi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6" descr="https://media.buzzle.com/media/images-en/buzzle/1200-385564-examples-of-osmosi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8892479" cy="65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28379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66800"/>
            <a:ext cx="748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Arial" charset="0"/>
              </a:rPr>
              <a:t>Larutan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hipotonik</a:t>
            </a:r>
            <a:r>
              <a:rPr lang="en-US" sz="2800" dirty="0">
                <a:latin typeface="Arial" charset="0"/>
              </a:rPr>
              <a:t>: </a:t>
            </a:r>
            <a:r>
              <a:rPr lang="en-US" sz="2800" dirty="0" err="1">
                <a:latin typeface="Arial" charset="0"/>
              </a:rPr>
              <a:t>konsentrasi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rendah</a:t>
            </a:r>
            <a:r>
              <a:rPr lang="en-US" sz="2800" dirty="0">
                <a:latin typeface="Arial" charset="0"/>
              </a:rPr>
              <a:t> (</a:t>
            </a:r>
            <a:r>
              <a:rPr lang="en-US" sz="2800" dirty="0" err="1">
                <a:latin typeface="Arial" charset="0"/>
              </a:rPr>
              <a:t>pelarut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tinggi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zat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terlarut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rendah</a:t>
            </a:r>
            <a:r>
              <a:rPr lang="en-US" sz="2800" dirty="0">
                <a:latin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Arial" charset="0"/>
              </a:rPr>
              <a:t>Larutan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hipertonik</a:t>
            </a:r>
            <a:r>
              <a:rPr lang="en-US" sz="2800" dirty="0">
                <a:latin typeface="Arial" charset="0"/>
              </a:rPr>
              <a:t>: </a:t>
            </a:r>
            <a:r>
              <a:rPr lang="en-US" sz="2800" dirty="0" err="1">
                <a:latin typeface="Arial" charset="0"/>
              </a:rPr>
              <a:t>konsentrasi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tinggi</a:t>
            </a:r>
            <a:r>
              <a:rPr lang="en-US" sz="2800" dirty="0">
                <a:latin typeface="Arial" charset="0"/>
              </a:rPr>
              <a:t> (</a:t>
            </a:r>
            <a:r>
              <a:rPr lang="en-US" sz="2800" dirty="0" err="1">
                <a:latin typeface="Arial" charset="0"/>
              </a:rPr>
              <a:t>pelarut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rendah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zat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terlarut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tinggi</a:t>
            </a:r>
            <a:r>
              <a:rPr lang="en-US" sz="2800" dirty="0">
                <a:latin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Arial" charset="0"/>
              </a:rPr>
              <a:t>Larutan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isotonik</a:t>
            </a:r>
            <a:r>
              <a:rPr lang="en-US" sz="2800" dirty="0">
                <a:latin typeface="Arial" charset="0"/>
              </a:rPr>
              <a:t>: </a:t>
            </a:r>
            <a:r>
              <a:rPr lang="en-US" sz="2800" dirty="0" err="1">
                <a:latin typeface="Arial" charset="0"/>
              </a:rPr>
              <a:t>konsentrasi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luar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sel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didalam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sel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sama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0"/>
            <a:ext cx="8244408" cy="13407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Efek</a:t>
            </a:r>
            <a:r>
              <a:rPr lang="en-US" sz="4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Osmosis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484784"/>
            <a:ext cx="8640960" cy="4464497"/>
          </a:xfrm>
        </p:spPr>
        <p:txBody>
          <a:bodyPr>
            <a:noAutofit/>
          </a:bodyPr>
          <a:lstStyle/>
          <a:p>
            <a:pPr algn="just" eaLnBrk="1" hangingPunct="1"/>
            <a:r>
              <a:rPr lang="id-ID" sz="3200" dirty="0" smtClean="0">
                <a:solidFill>
                  <a:srgbClr val="002060"/>
                </a:solidFill>
                <a:latin typeface="Candara" pitchFamily="34" charset="0"/>
              </a:rPr>
              <a:t>Medium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hipotonik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konsentrasi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rendah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kondisi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air (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pelarut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sel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lebih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tinggi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daripada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di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dalam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sel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hingga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air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terus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menerus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masuk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kedalam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sel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akibatnya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sel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pecah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Candara" pitchFamily="34" charset="0"/>
              </a:rPr>
              <a:t>lisis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</a:p>
          <a:p>
            <a:pPr algn="just" eaLnBrk="1" hangingPunct="1"/>
            <a:r>
              <a:rPr lang="id-ID" sz="3200" dirty="0" smtClean="0">
                <a:solidFill>
                  <a:srgbClr val="002060"/>
                </a:solidFill>
                <a:latin typeface="Candara" pitchFamily="34" charset="0"/>
              </a:rPr>
              <a:t>Medium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hipertonik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konsentrasi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tinggi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kondisi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konsentrasi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air (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pelarut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lebih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rendah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di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luar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sel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daripada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di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dalam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sel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mengakibatkan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air di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dalam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sel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keluar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dari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sel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akibatnya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sel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ndara" pitchFamily="34" charset="0"/>
              </a:rPr>
              <a:t>mengkerut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Candara" pitchFamily="34" charset="0"/>
              </a:rPr>
              <a:t>krenasi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43639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559" y="188640"/>
            <a:ext cx="8388424" cy="11349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FF66FF"/>
                </a:solidFill>
                <a:latin typeface="Comic Sans MS" pitchFamily="66" charset="0"/>
              </a:rPr>
              <a:t>Endositosis</a:t>
            </a:r>
            <a:r>
              <a:rPr lang="en-US" sz="4800" b="1" dirty="0" smtClean="0">
                <a:solidFill>
                  <a:srgbClr val="FF66FF"/>
                </a:solidFill>
                <a:latin typeface="Comic Sans MS" pitchFamily="66" charset="0"/>
              </a:rPr>
              <a:t> &amp; </a:t>
            </a:r>
            <a:r>
              <a:rPr lang="en-US" sz="4800" b="1" dirty="0" err="1" smtClean="0">
                <a:solidFill>
                  <a:srgbClr val="FF66FF"/>
                </a:solidFill>
                <a:latin typeface="Comic Sans MS" pitchFamily="66" charset="0"/>
              </a:rPr>
              <a:t>Eksositosis</a:t>
            </a:r>
            <a:endParaRPr lang="en-US" sz="4800" b="1" dirty="0" smtClean="0">
              <a:solidFill>
                <a:srgbClr val="FF66FF"/>
              </a:solidFill>
              <a:latin typeface="Comic Sans MS" pitchFamily="66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043608" y="1508238"/>
            <a:ext cx="7272808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BAHAN YANG SANGAT BESAR  TIDAK DAPAT MELALUI 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</a:rPr>
              <a:t>MEMBRAN</a:t>
            </a:r>
            <a:r>
              <a:rPr lang="id-ID" sz="2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</a:rPr>
              <a:t>MAKA 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BAHAN DIBUNGKUS </a:t>
            </a:r>
            <a:r>
              <a:rPr lang="id-ID" sz="2400" b="1" dirty="0" smtClean="0">
                <a:solidFill>
                  <a:srgbClr val="002060"/>
                </a:solidFill>
                <a:latin typeface="Arial" charset="0"/>
              </a:rPr>
              <a:t>MEMBENTUK LIPATAN MEMBRAN 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</a:rPr>
              <a:t>DIKELUARKAN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DARI SEL (EKSOSITOSIS) ATAU MASUK (ENDOSITOSIS)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55576" y="4576989"/>
            <a:ext cx="3202031" cy="9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" charset="0"/>
              </a:rPr>
              <a:t>BAHAN CAIR (PINOSITOSIS)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>
            <a:off x="2843808" y="3694160"/>
            <a:ext cx="857543" cy="7429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220072" y="4576989"/>
            <a:ext cx="3312368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  <a:latin typeface="Arial" charset="0"/>
              </a:rPr>
              <a:t>BAHAN PADAT (FAGOSITOSIS)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5791200" y="3709502"/>
            <a:ext cx="914209" cy="79961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251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62468" grpId="0" build="p"/>
      <p:bldP spid="62469" grpId="0"/>
      <p:bldP spid="62470" grpId="0" animBg="1"/>
      <p:bldP spid="62471" grpId="0"/>
      <p:bldP spid="624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FOTO KANTOR\Cell, tissue and  organ Animal&amp;Human\sel hewan - CAMPBEL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677" y="1828799"/>
            <a:ext cx="6165304" cy="4422227"/>
          </a:xfrm>
          <a:prstGeom prst="rect">
            <a:avLst/>
          </a:prstGeom>
          <a:noFill/>
        </p:spPr>
      </p:pic>
      <p:sp>
        <p:nvSpPr>
          <p:cNvPr id="2" name="Horizontal Scroll 1">
            <a:hlinkClick r:id="rId3" action="ppaction://hlinksldjump"/>
          </p:cNvPr>
          <p:cNvSpPr/>
          <p:nvPr/>
        </p:nvSpPr>
        <p:spPr>
          <a:xfrm rot="21261758">
            <a:off x="563421" y="1237520"/>
            <a:ext cx="2274859" cy="1015404"/>
          </a:xfrm>
          <a:prstGeom prst="horizontalScroll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Hewan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51520" y="188640"/>
            <a:ext cx="8892480" cy="125916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/>
          <a:p>
            <a:pPr defTabSz="9142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 smtClean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 smtClean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Hewan</a:t>
            </a:r>
            <a:r>
              <a:rPr lang="en-US" sz="2800" dirty="0" smtClean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 smtClean="0">
                <a:effectLst>
                  <a:glow rad="228600">
                    <a:srgbClr val="CCB400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Sel Tumbuhan</a:t>
            </a:r>
            <a:endParaRPr lang="en-US" sz="2800" dirty="0">
              <a:effectLst>
                <a:glow rad="228600">
                  <a:srgbClr val="CCB400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362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Nukleus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129" y="3820180"/>
            <a:ext cx="250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Ribosom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8052" y="4638020"/>
            <a:ext cx="2305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Golgi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0536" y="5941368"/>
            <a:ext cx="207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Mitokondria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5410200"/>
            <a:ext cx="34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plasma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642" y="5344180"/>
            <a:ext cx="216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Peroksisom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948" y="3929390"/>
            <a:ext cx="216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Lisosom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124" y="4577971"/>
            <a:ext cx="180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Sentriol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0216" y="3450595"/>
            <a:ext cx="260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Flagela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5889" y="2386433"/>
            <a:ext cx="195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R.E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Kasar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5700" y="1624404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R.E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Halus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48100" y="2578511"/>
            <a:ext cx="219844" cy="742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3"/>
          </p:cNvCxnSpPr>
          <p:nvPr/>
        </p:nvCxnSpPr>
        <p:spPr>
          <a:xfrm flipH="1" flipV="1">
            <a:off x="3172639" y="2648043"/>
            <a:ext cx="1066800" cy="576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3"/>
          </p:cNvCxnSpPr>
          <p:nvPr/>
        </p:nvCxnSpPr>
        <p:spPr>
          <a:xfrm flipH="1">
            <a:off x="2231200" y="3450595"/>
            <a:ext cx="381000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2" idx="3"/>
          </p:cNvCxnSpPr>
          <p:nvPr/>
        </p:nvCxnSpPr>
        <p:spPr>
          <a:xfrm flipH="1">
            <a:off x="2344316" y="4081790"/>
            <a:ext cx="609600" cy="10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3"/>
          </p:cNvCxnSpPr>
          <p:nvPr/>
        </p:nvCxnSpPr>
        <p:spPr>
          <a:xfrm flipH="1">
            <a:off x="2247068" y="4730371"/>
            <a:ext cx="1295400" cy="10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1" idx="3"/>
          </p:cNvCxnSpPr>
          <p:nvPr/>
        </p:nvCxnSpPr>
        <p:spPr>
          <a:xfrm flipH="1">
            <a:off x="2507010" y="5039380"/>
            <a:ext cx="838200" cy="566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60374" y="5230414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0"/>
          </p:cNvCxnSpPr>
          <p:nvPr/>
        </p:nvCxnSpPr>
        <p:spPr>
          <a:xfrm>
            <a:off x="6400800" y="5181600"/>
            <a:ext cx="18621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77000" y="44958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667500" y="3933077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6" idx="1"/>
          </p:cNvCxnSpPr>
          <p:nvPr/>
        </p:nvCxnSpPr>
        <p:spPr>
          <a:xfrm flipV="1">
            <a:off x="6477000" y="2623810"/>
            <a:ext cx="381000" cy="195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493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isham.id/wp-content/uploads/2015/04/eksositosis-dan-endositosis-400x304-200x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583264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789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Arial" charset="0"/>
              </a:rPr>
              <a:t>Pompa</a:t>
            </a:r>
            <a:r>
              <a:rPr lang="en-US" sz="3600" dirty="0">
                <a:latin typeface="Arial" charset="0"/>
              </a:rPr>
              <a:t> ion: </a:t>
            </a:r>
            <a:r>
              <a:rPr lang="en-US" sz="3600" dirty="0" err="1">
                <a:latin typeface="Arial" charset="0"/>
              </a:rPr>
              <a:t>transpor</a:t>
            </a:r>
            <a:r>
              <a:rPr lang="en-US" sz="3600" dirty="0">
                <a:latin typeface="Arial" charset="0"/>
              </a:rPr>
              <a:t> ion </a:t>
            </a:r>
            <a:r>
              <a:rPr lang="en-US" sz="3600" dirty="0" err="1">
                <a:latin typeface="Arial" charset="0"/>
              </a:rPr>
              <a:t>membran</a:t>
            </a:r>
            <a:r>
              <a:rPr lang="en-US" sz="3600" dirty="0">
                <a:latin typeface="Arial" charset="0"/>
              </a:rPr>
              <a:t> plasma yang </a:t>
            </a:r>
            <a:r>
              <a:rPr lang="en-US" sz="3600" dirty="0" err="1">
                <a:latin typeface="Arial" charset="0"/>
              </a:rPr>
              <a:t>melawan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gradien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konsentrasi</a:t>
            </a:r>
            <a:r>
              <a:rPr lang="en-US" sz="3600" dirty="0">
                <a:latin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Arial" charset="0"/>
              </a:rPr>
              <a:t>Kotranspor</a:t>
            </a:r>
            <a:r>
              <a:rPr lang="en-US" sz="3600" dirty="0">
                <a:latin typeface="Arial" charset="0"/>
              </a:rPr>
              <a:t>: </a:t>
            </a:r>
            <a:r>
              <a:rPr lang="en-US" sz="3600" dirty="0" err="1">
                <a:latin typeface="Arial" charset="0"/>
              </a:rPr>
              <a:t>transpor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suatu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zat</a:t>
            </a:r>
            <a:r>
              <a:rPr lang="en-US" sz="3600" dirty="0">
                <a:latin typeface="Arial" charset="0"/>
              </a:rPr>
              <a:t> yang </a:t>
            </a:r>
            <a:r>
              <a:rPr lang="en-US" sz="3600" dirty="0" err="1">
                <a:latin typeface="Arial" charset="0"/>
              </a:rPr>
              <a:t>mengaktifkan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transpor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zat</a:t>
            </a:r>
            <a:r>
              <a:rPr lang="en-US" sz="3600" dirty="0">
                <a:latin typeface="Arial" charset="0"/>
              </a:rPr>
              <a:t> lain </a:t>
            </a:r>
            <a:r>
              <a:rPr lang="en-US" sz="3600" dirty="0" err="1">
                <a:latin typeface="Arial" charset="0"/>
              </a:rPr>
              <a:t>melewati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membran</a:t>
            </a:r>
            <a:r>
              <a:rPr lang="en-US" sz="3600" dirty="0">
                <a:latin typeface="Arial" charset="0"/>
              </a:rPr>
              <a:t> plasma.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Arial" charset="0"/>
              </a:rPr>
              <a:t>Endositosis</a:t>
            </a:r>
            <a:r>
              <a:rPr lang="en-US" sz="3600" dirty="0">
                <a:latin typeface="Arial" charset="0"/>
              </a:rPr>
              <a:t>: </a:t>
            </a:r>
            <a:r>
              <a:rPr lang="en-US" sz="3600" dirty="0" err="1">
                <a:latin typeface="Arial" charset="0"/>
              </a:rPr>
              <a:t>transpor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makromolekul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membentuk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lipatan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kedalam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membran</a:t>
            </a:r>
            <a:endParaRPr lang="en-US" sz="3600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Arial" charset="0"/>
              </a:rPr>
              <a:t>Eksositosis</a:t>
            </a:r>
            <a:r>
              <a:rPr lang="en-US" sz="3600" dirty="0">
                <a:latin typeface="Arial" charset="0"/>
              </a:rPr>
              <a:t>: </a:t>
            </a:r>
            <a:r>
              <a:rPr lang="en-US" sz="3600" dirty="0" err="1">
                <a:latin typeface="Arial" charset="0"/>
              </a:rPr>
              <a:t>transpor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makromolekul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membentuk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lipatan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keluar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membran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>
            <a:hlinkClick r:id="rId2" action="ppaction://hlinksldjump"/>
          </p:cNvPr>
          <p:cNvSpPr/>
          <p:nvPr/>
        </p:nvSpPr>
        <p:spPr>
          <a:xfrm rot="20381206">
            <a:off x="743604" y="299774"/>
            <a:ext cx="3488011" cy="1362397"/>
          </a:xfrm>
          <a:prstGeom prst="horizontalScroll">
            <a:avLst>
              <a:gd name="adj" fmla="val 1354"/>
            </a:avLst>
          </a:prstGeom>
          <a:solidFill>
            <a:srgbClr val="00FF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2060"/>
                </a:solidFill>
                <a:latin typeface="Kristen ITC" pitchFamily="66" charset="0"/>
              </a:rPr>
              <a:t>Sel</a:t>
            </a:r>
            <a:r>
              <a:rPr lang="en-US" sz="4000" b="1" dirty="0">
                <a:solidFill>
                  <a:srgbClr val="002060"/>
                </a:solidFill>
                <a:latin typeface="Kristen ITC" pitchFamily="66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risten ITC" pitchFamily="66" charset="0"/>
              </a:rPr>
              <a:t>Tumbuhan</a:t>
            </a:r>
            <a:endParaRPr lang="en-US" sz="4000" b="1" dirty="0">
              <a:solidFill>
                <a:srgbClr val="002060"/>
              </a:solidFill>
              <a:latin typeface="Kristen ITC" pitchFamily="66" charset="0"/>
            </a:endParaRPr>
          </a:p>
        </p:txBody>
      </p:sp>
      <p:pic>
        <p:nvPicPr>
          <p:cNvPr id="11266" name="Picture 2" descr="C:\Documents and Settings\mira\Desktop\New Folder\s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672" y="2090763"/>
            <a:ext cx="7669201" cy="3975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030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 txBox="1">
            <a:spLocks noChangeArrowheads="1"/>
          </p:cNvSpPr>
          <p:nvPr/>
        </p:nvSpPr>
        <p:spPr>
          <a:xfrm>
            <a:off x="755576" y="838200"/>
            <a:ext cx="9302824" cy="762000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Perbedaan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Sel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Tumbuhan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dan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 pitchFamily="66" charset="0"/>
              </a:rPr>
              <a:t>Hewan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21837"/>
              </p:ext>
            </p:extLst>
          </p:nvPr>
        </p:nvGraphicFramePr>
        <p:xfrm>
          <a:off x="777220" y="2204864"/>
          <a:ext cx="7162800" cy="3657600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626745"/>
                <a:gridCol w="2954655"/>
                <a:gridCol w="1790700"/>
                <a:gridCol w="1790700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No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Bagian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sel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Hewan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Tumbuhan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Sentriol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Ada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Tidak ada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Dinding</a:t>
                      </a:r>
                      <a:r>
                        <a:rPr lang="en-US" sz="180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180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Sel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Tidak ada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Ada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Vakuola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Kecil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Besar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Kloroplas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Tidak ada</a:t>
                      </a:r>
                      <a:endParaRPr lang="en-US" sz="180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Ada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816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52600" y="6096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defTabSz="9142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err="1">
                <a:latin typeface="Comic Sans MS" pitchFamily="66" charset="0"/>
              </a:rPr>
              <a:t>Struktur</a:t>
            </a:r>
            <a:r>
              <a:rPr lang="en-US" sz="4400" dirty="0">
                <a:latin typeface="Comic Sans MS" pitchFamily="66" charset="0"/>
              </a:rPr>
              <a:t> </a:t>
            </a:r>
            <a:r>
              <a:rPr lang="en-US" sz="4400" dirty="0" err="1">
                <a:latin typeface="Comic Sans MS" pitchFamily="66" charset="0"/>
              </a:rPr>
              <a:t>Membran</a:t>
            </a:r>
            <a:r>
              <a:rPr lang="en-US" sz="4400" dirty="0">
                <a:latin typeface="Comic Sans MS" pitchFamily="66" charset="0"/>
              </a:rPr>
              <a:t> Plasma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68144" y="2523115"/>
            <a:ext cx="28956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>
                <a:latin typeface="Comic Sans MS" pitchFamily="66" charset="0"/>
              </a:rPr>
              <a:t>Kepala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Fosfat</a:t>
            </a:r>
            <a:r>
              <a:rPr lang="en-US" sz="2000" dirty="0">
                <a:latin typeface="Comic Sans MS" pitchFamily="66" charset="0"/>
              </a:rPr>
              <a:t>)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68144" y="2971800"/>
            <a:ext cx="3352056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>
                <a:latin typeface="Comic Sans MS" pitchFamily="66" charset="0"/>
              </a:rPr>
              <a:t>Ekor</a:t>
            </a:r>
            <a:r>
              <a:rPr lang="en-US" sz="2000" dirty="0">
                <a:latin typeface="Comic Sans MS" pitchFamily="66" charset="0"/>
              </a:rPr>
              <a:t> (Lipid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724128" y="1945682"/>
            <a:ext cx="4054896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d-ID" sz="2000" dirty="0" smtClean="0">
                <a:latin typeface="Comic Sans MS" pitchFamily="66" charset="0"/>
              </a:rPr>
              <a:t>Glikoprotein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89285" y="4077072"/>
            <a:ext cx="3254424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latin typeface="Comic Sans MS" pitchFamily="66" charset="0"/>
              </a:rPr>
              <a:t>Protein integral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(protein yang </a:t>
            </a:r>
            <a:r>
              <a:rPr lang="en-US" sz="2000" dirty="0" err="1">
                <a:latin typeface="Comic Sans MS" pitchFamily="66" charset="0"/>
              </a:rPr>
              <a:t>terbenam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1560" y="1774674"/>
            <a:ext cx="5140476" cy="3810000"/>
            <a:chOff x="0" y="1524000"/>
            <a:chExt cx="6477000" cy="4800600"/>
          </a:xfrm>
        </p:grpSpPr>
        <p:pic>
          <p:nvPicPr>
            <p:cNvPr id="13" name="Picture 4" descr="plasma_membran_xl"/>
            <p:cNvPicPr>
              <a:picLocks noChangeAspect="1" noChangeArrowheads="1"/>
            </p:cNvPicPr>
            <p:nvPr/>
          </p:nvPicPr>
          <p:blipFill>
            <a:blip r:embed="rId2"/>
            <a:srcRect t="9459" b="5406"/>
            <a:stretch>
              <a:fillRect/>
            </a:stretch>
          </p:blipFill>
          <p:spPr bwMode="auto">
            <a:xfrm>
              <a:off x="0" y="1524000"/>
              <a:ext cx="61722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5105400" y="2057400"/>
              <a:ext cx="12065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1428" tIns="45714" rIns="91428" bIns="45714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5927725" y="2606675"/>
              <a:ext cx="4572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1428" tIns="45714" rIns="91428" bIns="45714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6003925" y="3048000"/>
              <a:ext cx="3937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1428" tIns="45714" rIns="91428" bIns="45714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657600" y="4724400"/>
              <a:ext cx="28194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1428" tIns="45714" rIns="91428" bIns="45714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971800" y="5867400"/>
              <a:ext cx="35052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1428" tIns="45714" rIns="91428" bIns="45714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/>
            </a:p>
          </p:txBody>
        </p:sp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889285" y="4925961"/>
            <a:ext cx="2966392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latin typeface="Comic Sans MS" pitchFamily="66" charset="0"/>
              </a:rPr>
              <a:t>Protein </a:t>
            </a:r>
            <a:r>
              <a:rPr lang="en-US" sz="2000" dirty="0" err="1">
                <a:latin typeface="Comic Sans MS" pitchFamily="66" charset="0"/>
              </a:rPr>
              <a:t>periferal</a:t>
            </a:r>
            <a:r>
              <a:rPr lang="en-US" sz="2000" dirty="0">
                <a:latin typeface="Comic Sans MS" pitchFamily="66" charset="0"/>
              </a:rPr>
              <a:t/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(protein </a:t>
            </a:r>
            <a:r>
              <a:rPr lang="en-US" sz="2000" dirty="0" err="1">
                <a:latin typeface="Comic Sans MS" pitchFamily="66" charset="0"/>
              </a:rPr>
              <a:t>menempel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4650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5372100" y="332656"/>
            <a:ext cx="3619500" cy="1295400"/>
          </a:xfrm>
          <a:prstGeom prst="hear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tx1"/>
                </a:solidFill>
                <a:latin typeface="Kristen ITC" pitchFamily="66" charset="0"/>
              </a:rPr>
              <a:t>Membran</a:t>
            </a:r>
            <a:r>
              <a:rPr lang="en-US" sz="3600" b="1" dirty="0">
                <a:solidFill>
                  <a:schemeClr val="tx1"/>
                </a:solidFill>
                <a:latin typeface="Kristen ITC" pitchFamily="66" charset="0"/>
              </a:rPr>
              <a:t> Plasma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3200400"/>
            <a:ext cx="6934200" cy="304697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Candara" pitchFamily="34" charset="0"/>
              </a:rPr>
              <a:t>Fungsi</a:t>
            </a:r>
            <a:r>
              <a:rPr lang="en-US" sz="2400" b="1" dirty="0">
                <a:latin typeface="Candara" pitchFamily="34" charset="0"/>
              </a:rPr>
              <a:t> </a:t>
            </a:r>
            <a:r>
              <a:rPr lang="en-US" sz="2400" b="1" dirty="0" err="1">
                <a:latin typeface="Candara" pitchFamily="34" charset="0"/>
              </a:rPr>
              <a:t>membran</a:t>
            </a:r>
            <a:r>
              <a:rPr lang="en-US" sz="2400" b="1" dirty="0">
                <a:latin typeface="Candara" pitchFamily="34" charset="0"/>
              </a:rPr>
              <a:t> plasma: </a:t>
            </a:r>
          </a:p>
          <a:p>
            <a:pPr marL="342858" indent="-34285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err="1">
                <a:latin typeface="Candara" pitchFamily="34" charset="0"/>
              </a:rPr>
              <a:t>Pelindung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bagi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sel</a:t>
            </a:r>
            <a:r>
              <a:rPr lang="en-US" sz="2400" dirty="0">
                <a:latin typeface="Candara" pitchFamily="34" charset="0"/>
              </a:rPr>
              <a:t> agar </a:t>
            </a:r>
            <a:r>
              <a:rPr lang="en-US" sz="2400" dirty="0" err="1">
                <a:latin typeface="Candara" pitchFamily="34" charset="0"/>
              </a:rPr>
              <a:t>isi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sel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tidak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keluar</a:t>
            </a:r>
            <a:endParaRPr lang="en-US" sz="2400" dirty="0">
              <a:latin typeface="Candara" pitchFamily="34" charset="0"/>
            </a:endParaRPr>
          </a:p>
          <a:p>
            <a:pPr marL="342858" indent="-34285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err="1">
                <a:latin typeface="Candara" pitchFamily="34" charset="0"/>
              </a:rPr>
              <a:t>Pengatur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pertukaran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zat</a:t>
            </a:r>
            <a:r>
              <a:rPr lang="en-US" sz="2400" dirty="0">
                <a:latin typeface="Candara" pitchFamily="34" charset="0"/>
              </a:rPr>
              <a:t> yang </a:t>
            </a:r>
            <a:r>
              <a:rPr lang="en-US" sz="2400" dirty="0" err="1">
                <a:latin typeface="Candara" pitchFamily="34" charset="0"/>
              </a:rPr>
              <a:t>keluar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masuk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ke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dalam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sel</a:t>
            </a:r>
            <a:endParaRPr lang="en-US" sz="2400" dirty="0">
              <a:latin typeface="Candara" pitchFamily="34" charset="0"/>
            </a:endParaRPr>
          </a:p>
          <a:p>
            <a:pPr marL="342858" indent="-34285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err="1">
                <a:latin typeface="Candara" pitchFamily="34" charset="0"/>
              </a:rPr>
              <a:t>Melakukan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seleksi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terhadap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zat</a:t>
            </a:r>
            <a:r>
              <a:rPr lang="en-US" sz="2400" dirty="0">
                <a:latin typeface="Candara" pitchFamily="34" charset="0"/>
              </a:rPr>
              <a:t> yang </a:t>
            </a:r>
            <a:r>
              <a:rPr lang="en-US" sz="2400" dirty="0" err="1">
                <a:latin typeface="Candara" pitchFamily="34" charset="0"/>
              </a:rPr>
              <a:t>boleh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keluar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dan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masuk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dari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dalam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atau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luar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sel</a:t>
            </a:r>
            <a:r>
              <a:rPr lang="en-US" sz="2400" dirty="0">
                <a:latin typeface="Candara" pitchFamily="34" charset="0"/>
              </a:rPr>
              <a:t> (</a:t>
            </a:r>
            <a:r>
              <a:rPr lang="en-US" sz="2400" i="1" dirty="0" err="1">
                <a:latin typeface="Candara" pitchFamily="34" charset="0"/>
              </a:rPr>
              <a:t>selektif</a:t>
            </a:r>
            <a:r>
              <a:rPr lang="en-US" sz="2400" i="1" dirty="0">
                <a:latin typeface="Candara" pitchFamily="34" charset="0"/>
              </a:rPr>
              <a:t> permeable</a:t>
            </a:r>
            <a:r>
              <a:rPr lang="en-US" sz="2400" dirty="0">
                <a:latin typeface="Candara" pitchFamily="34" charset="0"/>
              </a:rPr>
              <a:t>)</a:t>
            </a:r>
          </a:p>
          <a:p>
            <a:pPr marL="342858" indent="-34285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err="1">
                <a:latin typeface="Candara" pitchFamily="34" charset="0"/>
              </a:rPr>
              <a:t>Tersusun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atas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Karbohidrat</a:t>
            </a:r>
            <a:r>
              <a:rPr lang="en-US" sz="2400" dirty="0">
                <a:latin typeface="Candara" pitchFamily="34" charset="0"/>
              </a:rPr>
              <a:t>, protein, </a:t>
            </a:r>
            <a:r>
              <a:rPr lang="en-US" sz="2400" dirty="0" err="1">
                <a:latin typeface="Candara" pitchFamily="34" charset="0"/>
              </a:rPr>
              <a:t>dan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lemak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803216"/>
            <a:ext cx="3886200" cy="21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95194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ambar hanif\dn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241" y="2924944"/>
            <a:ext cx="1800225" cy="288036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Heart 1"/>
          <p:cNvSpPr/>
          <p:nvPr/>
        </p:nvSpPr>
        <p:spPr>
          <a:xfrm>
            <a:off x="1187624" y="476672"/>
            <a:ext cx="4104456" cy="1435948"/>
          </a:xfrm>
          <a:prstGeom prst="hear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chemeClr val="tx1"/>
                </a:solidFill>
                <a:latin typeface="Kristen ITC" pitchFamily="66" charset="0"/>
              </a:rPr>
              <a:t>Nukleus</a:t>
            </a:r>
            <a:r>
              <a:rPr lang="en-US" sz="40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endParaRPr lang="id-ID" sz="4000" b="1" dirty="0" smtClean="0">
              <a:solidFill>
                <a:schemeClr val="tx1"/>
              </a:solidFill>
              <a:latin typeface="Kristen ITC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tx1"/>
                </a:solidFill>
                <a:latin typeface="Kristen ITC" pitchFamily="66" charset="0"/>
              </a:rPr>
              <a:t>(</a:t>
            </a:r>
            <a:r>
              <a:rPr lang="en-US" sz="4000" b="1" dirty="0" err="1">
                <a:solidFill>
                  <a:schemeClr val="tx1"/>
                </a:solidFill>
                <a:latin typeface="Kristen ITC" pitchFamily="66" charset="0"/>
              </a:rPr>
              <a:t>Inti</a:t>
            </a:r>
            <a:r>
              <a:rPr lang="en-US" sz="40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risten ITC" pitchFamily="66" charset="0"/>
              </a:rPr>
              <a:t>sel</a:t>
            </a:r>
            <a:r>
              <a:rPr lang="en-US" sz="4000" b="1" dirty="0">
                <a:solidFill>
                  <a:schemeClr val="tx1"/>
                </a:solidFill>
                <a:latin typeface="Kristen ITC" pitchFamily="66" charset="0"/>
              </a:rPr>
              <a:t>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99592" y="2133600"/>
            <a:ext cx="481540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342858" indent="-342858" defTabSz="91428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err="1">
                <a:latin typeface="Candara" pitchFamily="34" charset="0"/>
              </a:rPr>
              <a:t>Fungsi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Nukleus</a:t>
            </a:r>
            <a:r>
              <a:rPr lang="en-US" sz="3200" b="1" dirty="0">
                <a:latin typeface="Candara" pitchFamily="34" charset="0"/>
              </a:rPr>
              <a:t> (</a:t>
            </a:r>
            <a:r>
              <a:rPr lang="en-US" sz="3200" b="1" dirty="0" err="1">
                <a:latin typeface="Candara" pitchFamily="34" charset="0"/>
              </a:rPr>
              <a:t>inti</a:t>
            </a:r>
            <a:r>
              <a:rPr lang="en-US" sz="3200" b="1" dirty="0">
                <a:latin typeface="Candara" pitchFamily="34" charset="0"/>
              </a:rPr>
              <a:t> </a:t>
            </a:r>
            <a:r>
              <a:rPr lang="en-US" sz="3200" b="1" dirty="0" err="1">
                <a:latin typeface="Candara" pitchFamily="34" charset="0"/>
              </a:rPr>
              <a:t>sel</a:t>
            </a:r>
            <a:r>
              <a:rPr lang="en-US" sz="3200" b="1" dirty="0">
                <a:latin typeface="Candara" pitchFamily="34" charset="0"/>
              </a:rPr>
              <a:t>)</a:t>
            </a:r>
          </a:p>
          <a:p>
            <a:pPr marL="514286" indent="-514286" defTabSz="914287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Candara" pitchFamily="34" charset="0"/>
              </a:rPr>
              <a:t>Mengendalikan</a:t>
            </a:r>
            <a:r>
              <a:rPr lang="en-US" sz="3200" dirty="0">
                <a:latin typeface="Candara" pitchFamily="34" charset="0"/>
              </a:rPr>
              <a:t> </a:t>
            </a:r>
            <a:r>
              <a:rPr lang="en-US" sz="3200" dirty="0" err="1">
                <a:latin typeface="Candara" pitchFamily="34" charset="0"/>
              </a:rPr>
              <a:t>metabolisme</a:t>
            </a:r>
            <a:r>
              <a:rPr lang="en-US" sz="3200" dirty="0">
                <a:latin typeface="Candara" pitchFamily="34" charset="0"/>
              </a:rPr>
              <a:t> </a:t>
            </a:r>
            <a:r>
              <a:rPr lang="en-US" sz="3200" dirty="0" err="1">
                <a:latin typeface="Candara" pitchFamily="34" charset="0"/>
              </a:rPr>
              <a:t>sel</a:t>
            </a:r>
            <a:endParaRPr lang="en-US" sz="3200" dirty="0">
              <a:latin typeface="Candara" pitchFamily="34" charset="0"/>
            </a:endParaRPr>
          </a:p>
          <a:p>
            <a:pPr marL="514286" indent="-514286" defTabSz="914287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Candara" pitchFamily="34" charset="0"/>
              </a:rPr>
              <a:t>Menyimpan</a:t>
            </a:r>
            <a:r>
              <a:rPr lang="en-US" sz="3200" dirty="0">
                <a:latin typeface="Candara" pitchFamily="34" charset="0"/>
              </a:rPr>
              <a:t> </a:t>
            </a:r>
            <a:r>
              <a:rPr lang="en-US" sz="3200" dirty="0" err="1">
                <a:latin typeface="Candara" pitchFamily="34" charset="0"/>
              </a:rPr>
              <a:t>informasi</a:t>
            </a:r>
            <a:r>
              <a:rPr lang="en-US" sz="3200" dirty="0">
                <a:latin typeface="Candara" pitchFamily="34" charset="0"/>
              </a:rPr>
              <a:t> </a:t>
            </a:r>
            <a:r>
              <a:rPr lang="en-US" sz="3200" dirty="0" err="1">
                <a:latin typeface="Candara" pitchFamily="34" charset="0"/>
              </a:rPr>
              <a:t>genetika</a:t>
            </a:r>
            <a:r>
              <a:rPr lang="en-US" sz="3200" dirty="0">
                <a:latin typeface="Candara" pitchFamily="34" charset="0"/>
              </a:rPr>
              <a:t> </a:t>
            </a:r>
            <a:r>
              <a:rPr lang="en-US" sz="3200" dirty="0" err="1">
                <a:latin typeface="Candara" pitchFamily="34" charset="0"/>
              </a:rPr>
              <a:t>berupa</a:t>
            </a:r>
            <a:r>
              <a:rPr lang="en-US" sz="3200" dirty="0">
                <a:latin typeface="Candara" pitchFamily="34" charset="0"/>
              </a:rPr>
              <a:t> DNA</a:t>
            </a:r>
          </a:p>
          <a:p>
            <a:pPr marL="514286" indent="-514286" defTabSz="914287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Candara" pitchFamily="34" charset="0"/>
              </a:rPr>
              <a:t>Tempat</a:t>
            </a:r>
            <a:r>
              <a:rPr lang="en-US" sz="3200" dirty="0">
                <a:latin typeface="Candara" pitchFamily="34" charset="0"/>
              </a:rPr>
              <a:t> </a:t>
            </a:r>
            <a:r>
              <a:rPr lang="en-US" sz="3200" dirty="0" err="1">
                <a:latin typeface="Candara" pitchFamily="34" charset="0"/>
              </a:rPr>
              <a:t>penggandaan</a:t>
            </a:r>
            <a:r>
              <a:rPr lang="en-US" sz="3200" dirty="0">
                <a:latin typeface="Candara" pitchFamily="34" charset="0"/>
              </a:rPr>
              <a:t> DNA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8589" y="260648"/>
            <a:ext cx="3200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1981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 rot="20499218">
            <a:off x="-207380" y="434682"/>
            <a:ext cx="4463760" cy="1363680"/>
          </a:xfrm>
          <a:prstGeom prst="hear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chemeClr val="tx1"/>
                </a:solidFill>
                <a:latin typeface="Kristen ITC" pitchFamily="66" charset="0"/>
              </a:rPr>
              <a:t>Retikulum</a:t>
            </a:r>
            <a:r>
              <a:rPr lang="en-US" sz="3200" b="1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isten ITC" pitchFamily="66" charset="0"/>
              </a:rPr>
              <a:t>Endoplasma</a:t>
            </a:r>
            <a:endParaRPr lang="en-US" sz="32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223" y="1813990"/>
            <a:ext cx="4804643" cy="276997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latin typeface="Comic Sans MS" pitchFamily="66" charset="0"/>
              </a:rPr>
              <a:t>Terbagi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menjadi</a:t>
            </a:r>
            <a:r>
              <a:rPr lang="en-US" sz="2000" dirty="0">
                <a:latin typeface="Comic Sans MS" pitchFamily="66" charset="0"/>
              </a:rPr>
              <a:t> 2:</a:t>
            </a:r>
          </a:p>
          <a:p>
            <a:pPr marL="342858" indent="-34285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>
                <a:latin typeface="Comic Sans MS" pitchFamily="66" charset="0"/>
              </a:rPr>
              <a:t>RE </a:t>
            </a:r>
            <a:r>
              <a:rPr lang="en-US" sz="2800" dirty="0" err="1">
                <a:latin typeface="Comic Sans MS" pitchFamily="66" charset="0"/>
              </a:rPr>
              <a:t>Kasar</a:t>
            </a:r>
            <a:endParaRPr lang="en-US" sz="2800" dirty="0">
              <a:latin typeface="Comic Sans MS" pitchFamily="66" charset="0"/>
            </a:endParaRPr>
          </a:p>
          <a:p>
            <a:pPr marL="342858" indent="-34285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000" dirty="0" err="1" smtClean="0">
                <a:latin typeface="Comic Sans MS" pitchFamily="66" charset="0"/>
              </a:rPr>
              <a:t>Untuk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sintesis</a:t>
            </a:r>
            <a:r>
              <a:rPr lang="en-US" sz="2000" dirty="0">
                <a:latin typeface="Comic Sans MS" pitchFamily="66" charset="0"/>
              </a:rPr>
              <a:t> protein</a:t>
            </a:r>
          </a:p>
          <a:p>
            <a:pPr marL="342858" indent="-34285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2800" dirty="0">
                <a:latin typeface="Comic Sans MS" pitchFamily="66" charset="0"/>
              </a:rPr>
              <a:t>RE </a:t>
            </a:r>
            <a:r>
              <a:rPr lang="en-US" sz="2800" dirty="0" err="1">
                <a:latin typeface="Comic Sans MS" pitchFamily="66" charset="0"/>
              </a:rPr>
              <a:t>Halus</a:t>
            </a:r>
            <a:endParaRPr lang="en-US" sz="2800" dirty="0">
              <a:latin typeface="Comic Sans MS" pitchFamily="66" charset="0"/>
              <a:sym typeface="Wingdings" pitchFamily="2" charset="2"/>
            </a:endParaRPr>
          </a:p>
          <a:p>
            <a:pPr marL="342858" indent="-34285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Untuk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sintesis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lemak</a:t>
            </a:r>
            <a:endParaRPr lang="en-US" sz="2000" dirty="0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8433" name="Picture 1" descr="C:\Documents and Settings\mira\Desktop\DEKSTOP\POWER POINT\SMA\SMA BIOLOGI XI\RE. - MA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297" y="1741293"/>
            <a:ext cx="3237912" cy="16834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85316" y="1034599"/>
            <a:ext cx="229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charset="0"/>
              </a:rPr>
              <a:t>RE  </a:t>
            </a:r>
            <a:r>
              <a:rPr lang="en-US" sz="3200" b="1" dirty="0" err="1">
                <a:latin typeface="Arial" charset="0"/>
              </a:rPr>
              <a:t>kasar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196" y="3395824"/>
            <a:ext cx="253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Arial" charset="0"/>
              </a:rPr>
              <a:t>RE </a:t>
            </a:r>
            <a:r>
              <a:rPr lang="en-US" sz="3600" b="1" dirty="0" err="1">
                <a:latin typeface="Arial" charset="0"/>
              </a:rPr>
              <a:t>halus</a:t>
            </a:r>
            <a:endParaRPr lang="en-US" sz="3600" b="1" dirty="0"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187496" y="3566590"/>
            <a:ext cx="228600" cy="228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797096" y="3642790"/>
            <a:ext cx="762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035096" y="4785790"/>
            <a:ext cx="2286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56867" y="4861990"/>
            <a:ext cx="34023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63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 rot="788666">
            <a:off x="4148544" y="885218"/>
            <a:ext cx="5098186" cy="884068"/>
          </a:xfrm>
          <a:prstGeom prst="hear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chemeClr val="tx1"/>
                </a:solidFill>
                <a:latin typeface="Kristen ITC" pitchFamily="66" charset="0"/>
              </a:rPr>
              <a:t>Mitokondria</a:t>
            </a:r>
            <a:endParaRPr lang="en-US" sz="40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4876800"/>
            <a:ext cx="7239000" cy="70787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342858" indent="-342858" fontAlgn="base">
              <a:spcBef>
                <a:spcPct val="20000"/>
              </a:spcBef>
              <a:spcAft>
                <a:spcPct val="0"/>
              </a:spcAft>
              <a:buClr>
                <a:srgbClr val="C5D1D7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en-US" sz="2000" kern="0" dirty="0" err="1">
                <a:latin typeface="Comic Sans MS" pitchFamily="66" charset="0"/>
              </a:rPr>
              <a:t>Merupakan</a:t>
            </a:r>
            <a:r>
              <a:rPr lang="en-US" sz="2000" kern="0" dirty="0">
                <a:latin typeface="Comic Sans MS" pitchFamily="66" charset="0"/>
              </a:rPr>
              <a:t> </a:t>
            </a:r>
            <a:r>
              <a:rPr lang="en-US" sz="2000" kern="0" dirty="0" err="1">
                <a:latin typeface="Comic Sans MS" pitchFamily="66" charset="0"/>
              </a:rPr>
              <a:t>tempat</a:t>
            </a:r>
            <a:r>
              <a:rPr lang="en-US" sz="2000" kern="0" dirty="0">
                <a:latin typeface="Comic Sans MS" pitchFamily="66" charset="0"/>
              </a:rPr>
              <a:t> </a:t>
            </a:r>
            <a:r>
              <a:rPr lang="en-US" sz="2000" kern="0" dirty="0" err="1">
                <a:latin typeface="Comic Sans MS" pitchFamily="66" charset="0"/>
              </a:rPr>
              <a:t>terjadinya</a:t>
            </a:r>
            <a:r>
              <a:rPr lang="en-US" sz="2000" kern="0" dirty="0">
                <a:latin typeface="Comic Sans MS" pitchFamily="66" charset="0"/>
              </a:rPr>
              <a:t> </a:t>
            </a:r>
            <a:r>
              <a:rPr lang="en-US" sz="2000" kern="0" dirty="0" err="1">
                <a:latin typeface="Comic Sans MS" pitchFamily="66" charset="0"/>
              </a:rPr>
              <a:t>respirasi</a:t>
            </a:r>
            <a:r>
              <a:rPr lang="en-US" sz="2000" kern="0" dirty="0">
                <a:latin typeface="Comic Sans MS" pitchFamily="66" charset="0"/>
              </a:rPr>
              <a:t> </a:t>
            </a:r>
            <a:r>
              <a:rPr lang="en-US" sz="2000" kern="0" dirty="0" err="1">
                <a:latin typeface="Comic Sans MS" pitchFamily="66" charset="0"/>
              </a:rPr>
              <a:t>sel</a:t>
            </a:r>
            <a:r>
              <a:rPr lang="en-US" sz="2000" kern="0" dirty="0">
                <a:latin typeface="Comic Sans MS" pitchFamily="66" charset="0"/>
              </a:rPr>
              <a:t> </a:t>
            </a:r>
            <a:r>
              <a:rPr lang="en-US" sz="2000" kern="0" dirty="0" err="1">
                <a:latin typeface="Comic Sans MS" pitchFamily="66" charset="0"/>
              </a:rPr>
              <a:t>untuk</a:t>
            </a:r>
            <a:r>
              <a:rPr lang="en-US" sz="2000" kern="0" dirty="0">
                <a:latin typeface="Comic Sans MS" pitchFamily="66" charset="0"/>
              </a:rPr>
              <a:t> </a:t>
            </a:r>
            <a:r>
              <a:rPr lang="en-US" sz="2000" kern="0" dirty="0" err="1">
                <a:latin typeface="Comic Sans MS" pitchFamily="66" charset="0"/>
              </a:rPr>
              <a:t>menghasilkan</a:t>
            </a:r>
            <a:r>
              <a:rPr lang="en-US" sz="2000" kern="0" dirty="0">
                <a:latin typeface="Comic Sans MS" pitchFamily="66" charset="0"/>
              </a:rPr>
              <a:t> </a:t>
            </a:r>
            <a:r>
              <a:rPr lang="en-US" sz="2000" kern="0" dirty="0" err="1">
                <a:latin typeface="Comic Sans MS" pitchFamily="66" charset="0"/>
              </a:rPr>
              <a:t>energi</a:t>
            </a:r>
            <a:r>
              <a:rPr lang="en-US" sz="2000" kern="0" dirty="0">
                <a:latin typeface="Comic Sans MS" pitchFamily="66" charset="0"/>
              </a:rPr>
              <a:t>.</a:t>
            </a:r>
          </a:p>
        </p:txBody>
      </p:sp>
      <p:pic>
        <p:nvPicPr>
          <p:cNvPr id="5" name="Picture 1" descr="C:\Documents and Settings\mira\Desktop\New Folder\matr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17118"/>
            <a:ext cx="307073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388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517</Words>
  <Application>Microsoft Office PowerPoint</Application>
  <PresentationFormat>On-screen Show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DIFUSI </vt:lpstr>
      <vt:lpstr>PowerPoint Presentation</vt:lpstr>
      <vt:lpstr>PowerPoint Presentation</vt:lpstr>
      <vt:lpstr>Efek Osmosis</vt:lpstr>
      <vt:lpstr>Endositosis &amp; Eksositosis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22</cp:revision>
  <dcterms:created xsi:type="dcterms:W3CDTF">2020-07-15T12:40:09Z</dcterms:created>
  <dcterms:modified xsi:type="dcterms:W3CDTF">2021-07-27T05:21:53Z</dcterms:modified>
</cp:coreProperties>
</file>