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6" r:id="rId5"/>
    <p:sldId id="263" r:id="rId6"/>
    <p:sldId id="257" r:id="rId7"/>
    <p:sldId id="286" r:id="rId8"/>
    <p:sldId id="264" r:id="rId9"/>
    <p:sldId id="275" r:id="rId10"/>
    <p:sldId id="265" r:id="rId11"/>
    <p:sldId id="276" r:id="rId12"/>
    <p:sldId id="266" r:id="rId13"/>
    <p:sldId id="267" r:id="rId14"/>
    <p:sldId id="277" r:id="rId15"/>
    <p:sldId id="269" r:id="rId16"/>
    <p:sldId id="278" r:id="rId17"/>
    <p:sldId id="270" r:id="rId18"/>
    <p:sldId id="284" r:id="rId19"/>
    <p:sldId id="258" r:id="rId20"/>
    <p:sldId id="259" r:id="rId21"/>
    <p:sldId id="261" r:id="rId22"/>
    <p:sldId id="285" r:id="rId23"/>
    <p:sldId id="260" r:id="rId24"/>
    <p:sldId id="274" r:id="rId25"/>
    <p:sldId id="279" r:id="rId26"/>
    <p:sldId id="262" r:id="rId27"/>
    <p:sldId id="280" r:id="rId28"/>
    <p:sldId id="271" r:id="rId29"/>
    <p:sldId id="281" r:id="rId30"/>
    <p:sldId id="272" r:id="rId31"/>
    <p:sldId id="282" r:id="rId32"/>
    <p:sldId id="273" r:id="rId33"/>
    <p:sldId id="283" r:id="rId34"/>
    <p:sldId id="287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68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593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552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BEEBD9-FE40-4E16-B149-2E022E597D39}" type="datetimeFigureOut">
              <a:rPr lang="id-ID"/>
              <a:pPr/>
              <a:t>05/11/2020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4DE825-C106-475B-82A1-A688E6F155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75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4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4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1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356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F4E7ED"/>
                </a:solidFill>
              </a:rPr>
              <a:pPr/>
              <a:t>11/5/2020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5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4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1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26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9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8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3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1273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3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3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942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5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27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0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04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523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0083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52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44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47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6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2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BEEBD9-FE40-4E16-B149-2E022E597D39}" type="datetimeFigureOut">
              <a:rPr lang="en-US" smtClean="0">
                <a:solidFill>
                  <a:srgbClr val="B13F9A"/>
                </a:solidFill>
              </a:rPr>
              <a:pPr/>
              <a:t>11/5/2020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4DE825-C106-475B-82A1-A688E6F155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24CDE9-C8B1-461D-B216-CFD4B7DDE85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11/5/2020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85D9-1E82-4D28-8676-A83A379219F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5FC611-6B97-4282-901F-735DCF6DABD6}" type="datetimeFigureOut">
              <a:rPr lang="id-ID" smtClean="0"/>
              <a:t>05/11/2020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40CAE14-804F-42E7-AF87-2249EC7A49B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1760561"/>
            <a:ext cx="8802805" cy="5097439"/>
          </a:xfrm>
        </p:spPr>
        <p:txBody>
          <a:bodyPr>
            <a:normAutofit/>
          </a:bodyPr>
          <a:lstStyle/>
          <a:p>
            <a:pPr algn="l"/>
            <a:r>
              <a:rPr lang="id-ID" sz="4800" dirty="0" smtClean="0"/>
              <a:t>Tujuan Pembelajaran:</a:t>
            </a:r>
          </a:p>
          <a:p>
            <a:pPr marL="457200" indent="-457200" algn="l">
              <a:buAutoNum type="arabicPeriod"/>
            </a:pPr>
            <a:r>
              <a:rPr lang="id-ID" sz="4800" dirty="0" smtClean="0"/>
              <a:t>Memahami bagian-bagian organ jantung serta fungsinya.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id-ID" sz="4800" dirty="0" smtClean="0"/>
              <a:t>Memahami pembuluh darah serta fungsinya.</a:t>
            </a:r>
            <a:endParaRPr lang="id-ID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67" y="139725"/>
            <a:ext cx="8629934" cy="2387600"/>
          </a:xfrm>
        </p:spPr>
        <p:txBody>
          <a:bodyPr/>
          <a:lstStyle/>
          <a:p>
            <a:r>
              <a:rPr lang="id-ID" sz="4800" dirty="0" smtClean="0"/>
              <a:t>ORGAN PEREDARAN DARAH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40222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1109"/>
            <a:ext cx="9652000" cy="1143000"/>
          </a:xfrm>
        </p:spPr>
        <p:txBody>
          <a:bodyPr>
            <a:noAutofit/>
          </a:bodyPr>
          <a:lstStyle/>
          <a:p>
            <a:r>
              <a:rPr lang="id-ID" sz="4800" u="sng" dirty="0" smtClean="0">
                <a:solidFill>
                  <a:schemeClr val="tx1"/>
                </a:solidFill>
              </a:rPr>
              <a:t>2. Katup </a:t>
            </a:r>
            <a:r>
              <a:rPr lang="id-ID" sz="4800" u="sng" dirty="0">
                <a:solidFill>
                  <a:schemeClr val="tx1"/>
                </a:solidFill>
              </a:rPr>
              <a:t>bikuspidalis (mitral)</a:t>
            </a:r>
            <a:r>
              <a:rPr lang="id-ID" sz="4800" dirty="0"/>
              <a:t/>
            </a:r>
            <a:br>
              <a:rPr lang="id-ID" sz="4800" dirty="0"/>
            </a:b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83" y="1008913"/>
            <a:ext cx="10294962" cy="567849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Memiliki 2 daun katup</a:t>
            </a:r>
          </a:p>
          <a:p>
            <a:r>
              <a:rPr lang="id-ID" sz="3200" dirty="0" smtClean="0"/>
              <a:t>Terletak di antara atrium kiri dan ventrikel kiri.</a:t>
            </a:r>
          </a:p>
          <a:p>
            <a:r>
              <a:rPr lang="id-ID" sz="3200" dirty="0" smtClean="0"/>
              <a:t>Berfungsi mencegah aliran balik sehingga darah dari ventrikel kiri tidak kembali ke atrium kiri</a:t>
            </a:r>
          </a:p>
          <a:p>
            <a:pPr marL="0" indent="0">
              <a:buNone/>
            </a:pPr>
            <a:endParaRPr lang="id-ID" sz="3200" dirty="0" smtClean="0"/>
          </a:p>
          <a:p>
            <a:pPr marL="0" indent="0">
              <a:buNone/>
            </a:pPr>
            <a:r>
              <a:rPr lang="id-ID" sz="4000" b="1" u="sng" dirty="0" smtClean="0"/>
              <a:t>3. KATUP SEMILUNARIS</a:t>
            </a:r>
          </a:p>
          <a:p>
            <a:r>
              <a:rPr lang="id-ID" sz="3200" dirty="0" smtClean="0"/>
              <a:t>Terdiri </a:t>
            </a:r>
            <a:r>
              <a:rPr lang="id-ID" sz="3200" dirty="0"/>
              <a:t>atas: katup aorta dan </a:t>
            </a:r>
            <a:r>
              <a:rPr lang="id-ID" sz="3200" dirty="0" smtClean="0"/>
              <a:t>katup pulmonalis</a:t>
            </a:r>
            <a:endParaRPr lang="id-ID" sz="3200" dirty="0"/>
          </a:p>
          <a:p>
            <a:r>
              <a:rPr lang="id-ID" sz="3200" dirty="0"/>
              <a:t>Fungsi: mencegah aliran darah dari aorta dan arteri pulmonalis kembali ke </a:t>
            </a:r>
            <a:r>
              <a:rPr lang="id-ID" sz="3200" dirty="0" smtClean="0"/>
              <a:t>ventrikel </a:t>
            </a:r>
            <a:r>
              <a:rPr lang="id-ID" sz="3200" dirty="0"/>
              <a:t>selama diastol.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7669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 Kardiovaskuler Pertemuan I. Irfanianta Arif Setyawan, M.Sc., Apt. - 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198783"/>
            <a:ext cx="6184513" cy="6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7" y="198783"/>
            <a:ext cx="5595581" cy="64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4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dirty="0" smtClean="0"/>
              <a:t>Saraf jantung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3" y="1609416"/>
            <a:ext cx="10358651" cy="4846320"/>
          </a:xfrm>
        </p:spPr>
        <p:txBody>
          <a:bodyPr>
            <a:noAutofit/>
          </a:bodyPr>
          <a:lstStyle/>
          <a:p>
            <a:r>
              <a:rPr lang="id-ID" sz="2800" dirty="0" smtClean="0"/>
              <a:t>Nodus SA (Sinoatrialis): suatu daerah kecil khusus di dinding atrium kanan dekat pintu masuk vena cava superior.</a:t>
            </a:r>
          </a:p>
          <a:p>
            <a:r>
              <a:rPr lang="id-ID" sz="2800" dirty="0" smtClean="0"/>
              <a:t>Nodus AV (Atrioventrikel): suatu berkas kecil sel-sel otot jantung khusus yang terletak di dasar atrium kanan dekat septum, tepat di atas pertemuan atrium dan ventrikel.</a:t>
            </a:r>
          </a:p>
          <a:p>
            <a:r>
              <a:rPr lang="id-ID" sz="2800" dirty="0" smtClean="0"/>
              <a:t>Berkas His (berkas atrioventrikel): sel-sel khusus yang berasal dari nodus AV dan masuk ke septum antar ventrikel.</a:t>
            </a:r>
          </a:p>
          <a:p>
            <a:r>
              <a:rPr lang="id-ID" sz="2800" dirty="0" smtClean="0"/>
              <a:t>Serat Purkinje: serat-serat halus terminal yang menjulur dari berkas His dan menyebar ke seluruh miokardium ventrikel.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991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74266"/>
            <a:ext cx="9780103" cy="63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kerja jantung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id-ID" sz="4400" b="1" dirty="0" smtClean="0"/>
              <a:t>Sistol</a:t>
            </a:r>
          </a:p>
          <a:p>
            <a:r>
              <a:rPr lang="id-ID" sz="2800" dirty="0" smtClean="0"/>
              <a:t>Yaitu periode kontraksi.</a:t>
            </a:r>
          </a:p>
          <a:p>
            <a:r>
              <a:rPr lang="id-ID" sz="2800" dirty="0" smtClean="0"/>
              <a:t>Otot ventrikel menguncup dan darah didalam ventrikel dipompa ke pembuluh nadi paru-paru (arteri pulmonalis) dan ke aorta secara bersamaan.</a:t>
            </a:r>
          </a:p>
          <a:p>
            <a:r>
              <a:rPr lang="id-ID" sz="2800" dirty="0" smtClean="0"/>
              <a:t>Sistol terdiri atas dua yaitu sistol atrium dan sistol ventrikel</a:t>
            </a:r>
          </a:p>
          <a:p>
            <a:r>
              <a:rPr lang="id-ID" sz="2800" dirty="0" smtClean="0"/>
              <a:t>Ketika ventrikel berkontraksi maka tekanan darah akan tinggi.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108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91069"/>
            <a:ext cx="9608023" cy="641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arCyc1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8" y="496262"/>
            <a:ext cx="8345322" cy="56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13194" y="536401"/>
            <a:ext cx="4572000" cy="50783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white"/>
                </a:solidFill>
              </a:rPr>
              <a:t>Fase</a:t>
            </a:r>
            <a:r>
              <a:rPr lang="en-US" sz="2800" b="1" dirty="0">
                <a:solidFill>
                  <a:prstClr val="white"/>
                </a:solidFill>
              </a:rPr>
              <a:t> 1:</a:t>
            </a:r>
          </a:p>
          <a:p>
            <a:r>
              <a:rPr lang="en-US" sz="2800" b="1" dirty="0">
                <a:solidFill>
                  <a:prstClr val="white"/>
                </a:solidFill>
                <a:latin typeface="Arial" charset="0"/>
              </a:rPr>
              <a:t>Atrial </a:t>
            </a:r>
            <a:r>
              <a:rPr lang="en-US" sz="2800" b="1" dirty="0" err="1" smtClean="0">
                <a:solidFill>
                  <a:prstClr val="white"/>
                </a:solidFill>
                <a:latin typeface="Arial" charset="0"/>
              </a:rPr>
              <a:t>sistol</a:t>
            </a:r>
            <a:r>
              <a:rPr lang="en-US" sz="28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charset="0"/>
              </a:rPr>
              <a:t>(0.1 </a:t>
            </a:r>
            <a:r>
              <a:rPr lang="en-US" sz="2800" b="1" dirty="0" err="1">
                <a:solidFill>
                  <a:prstClr val="white"/>
                </a:solidFill>
                <a:latin typeface="Arial" charset="0"/>
              </a:rPr>
              <a:t>detik</a:t>
            </a:r>
            <a:r>
              <a:rPr lang="en-US" sz="2800" b="1" dirty="0">
                <a:solidFill>
                  <a:prstClr val="white"/>
                </a:solidFill>
                <a:latin typeface="Arial" charset="0"/>
              </a:rPr>
              <a:t>)</a:t>
            </a:r>
          </a:p>
          <a:p>
            <a:endParaRPr lang="en-US" sz="2800" b="1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Arial" charset="0"/>
              </a:rPr>
              <a:t>Atrium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kontraksi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ventrikel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relaksasi</a:t>
            </a:r>
            <a:endParaRPr lang="en-US" sz="2800" dirty="0">
              <a:solidFill>
                <a:prstClr val="white"/>
              </a:solidFill>
              <a:latin typeface="Arial" charset="0"/>
            </a:endParaRPr>
          </a:p>
          <a:p>
            <a:endParaRPr lang="en-US" sz="2800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prstClr val="white"/>
                </a:solidFill>
                <a:latin typeface="Arial" charset="0"/>
              </a:rPr>
              <a:t>trikuspidalis dan bikuspidalis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membuka</a:t>
            </a:r>
            <a:r>
              <a:rPr lang="id-ID" sz="2800" dirty="0">
                <a:solidFill>
                  <a:prstClr val="white"/>
                </a:solidFill>
                <a:latin typeface="Arial" charset="0"/>
              </a:rPr>
              <a:t> sehingga darah masuk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Sedangkan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 semilunar </a:t>
            </a:r>
            <a:r>
              <a:rPr lang="en-US" sz="2800" dirty="0" err="1">
                <a:solidFill>
                  <a:prstClr val="white"/>
                </a:solidFill>
                <a:latin typeface="Arial" charset="0"/>
              </a:rPr>
              <a:t>tertutup</a:t>
            </a:r>
            <a:endParaRPr lang="en-US" sz="28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0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05378" y="266992"/>
            <a:ext cx="4193577" cy="871007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</a:rPr>
              <a:t>Fase</a:t>
            </a:r>
            <a:r>
              <a:rPr lang="en-US" sz="3200" b="1" dirty="0">
                <a:solidFill>
                  <a:prstClr val="white"/>
                </a:solidFill>
              </a:rPr>
              <a:t> 2:</a:t>
            </a:r>
          </a:p>
          <a:p>
            <a:r>
              <a:rPr lang="en-US" sz="3200" b="1" dirty="0" err="1">
                <a:solidFill>
                  <a:prstClr val="white"/>
                </a:solidFill>
                <a:latin typeface="Arial" charset="0"/>
              </a:rPr>
              <a:t>Ventrikel</a:t>
            </a: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charset="0"/>
              </a:rPr>
              <a:t>sistol</a:t>
            </a:r>
            <a:r>
              <a:rPr lang="en-US" sz="32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(0.3 </a:t>
            </a:r>
            <a:r>
              <a:rPr lang="en-US" sz="3200" b="1" dirty="0" err="1">
                <a:solidFill>
                  <a:prstClr val="white"/>
                </a:solidFill>
                <a:latin typeface="Arial" charset="0"/>
              </a:rPr>
              <a:t>detik</a:t>
            </a: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)</a:t>
            </a:r>
          </a:p>
          <a:p>
            <a:endParaRPr lang="en-US" sz="3200" b="1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charset="0"/>
              </a:rPr>
              <a:t>Atrium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relaksasi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(</a:t>
            </a:r>
            <a:r>
              <a:rPr lang="en-US" sz="3200" dirty="0" err="1" smtClean="0">
                <a:solidFill>
                  <a:prstClr val="white"/>
                </a:solidFill>
                <a:latin typeface="Arial" charset="0"/>
              </a:rPr>
              <a:t>diastol</a:t>
            </a:r>
            <a:r>
              <a:rPr lang="en-US" sz="3200" dirty="0" smtClean="0">
                <a:solidFill>
                  <a:prstClr val="white"/>
                </a:solidFill>
                <a:latin typeface="Arial" charset="0"/>
              </a:rPr>
              <a:t>),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ventrikel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kontraksi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(</a:t>
            </a:r>
            <a:r>
              <a:rPr lang="en-US" sz="3200" dirty="0" err="1" smtClean="0">
                <a:solidFill>
                  <a:prstClr val="white"/>
                </a:solidFill>
                <a:latin typeface="Arial" charset="0"/>
              </a:rPr>
              <a:t>sistol</a:t>
            </a:r>
            <a:r>
              <a:rPr lang="en-US" sz="3200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en-US" sz="3200" dirty="0">
              <a:solidFill>
                <a:prstClr val="white"/>
              </a:solidFill>
              <a:latin typeface="Arial" charset="0"/>
            </a:endParaRPr>
          </a:p>
          <a:p>
            <a:endParaRPr lang="en-US" sz="3200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id-ID" sz="3200" dirty="0">
                <a:solidFill>
                  <a:prstClr val="white"/>
                </a:solidFill>
                <a:latin typeface="Arial" charset="0"/>
              </a:rPr>
              <a:t>trikuspidalis dan bikuspidalis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menutup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sedangkan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semilunar</a:t>
            </a:r>
            <a:r>
              <a:rPr lang="en-US" sz="32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charset="0"/>
              </a:rPr>
              <a:t>terbuka</a:t>
            </a:r>
            <a:endParaRPr lang="id-ID" sz="3200" dirty="0">
              <a:solidFill>
                <a:prstClr val="white"/>
              </a:solidFill>
              <a:latin typeface="Arial" charset="0"/>
            </a:endParaRPr>
          </a:p>
          <a:p>
            <a:endParaRPr lang="id-ID" sz="3200" dirty="0">
              <a:solidFill>
                <a:prstClr val="white"/>
              </a:solidFill>
              <a:latin typeface="Arial" charset="0"/>
            </a:endParaRPr>
          </a:p>
          <a:p>
            <a:endParaRPr lang="id-ID" sz="1600" dirty="0">
              <a:solidFill>
                <a:prstClr val="white"/>
              </a:solidFill>
              <a:latin typeface="Arial" charset="0"/>
            </a:endParaRPr>
          </a:p>
          <a:p>
            <a:endParaRPr lang="id-ID" sz="1600" dirty="0">
              <a:solidFill>
                <a:prstClr val="white"/>
              </a:solidFill>
              <a:latin typeface="Arial" charset="0"/>
            </a:endParaRPr>
          </a:p>
          <a:p>
            <a:endParaRPr lang="id-ID" sz="1600" dirty="0">
              <a:solidFill>
                <a:prstClr val="white"/>
              </a:solidFill>
              <a:latin typeface="Arial" charset="0"/>
            </a:endParaRPr>
          </a:p>
          <a:p>
            <a:endParaRPr lang="id-ID" sz="16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1" y="435804"/>
            <a:ext cx="4749421" cy="527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b. diastol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Periode relaksasi</a:t>
            </a:r>
          </a:p>
          <a:p>
            <a:r>
              <a:rPr lang="id-ID" sz="4400" dirty="0" smtClean="0"/>
              <a:t>Atrium menguncup dan ventrikel mengembang.</a:t>
            </a:r>
          </a:p>
          <a:p>
            <a:r>
              <a:rPr lang="id-ID" sz="4400" dirty="0" smtClean="0"/>
              <a:t>Diastol terdiri atas 2 yaitu: diastol ventrikel dan diastol atrium.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9002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04716"/>
            <a:ext cx="10140286" cy="64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JANTUNG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7251" cy="4351338"/>
          </a:xfrm>
        </p:spPr>
        <p:txBody>
          <a:bodyPr>
            <a:normAutofit fontScale="85000" lnSpcReduction="20000"/>
          </a:bodyPr>
          <a:lstStyle/>
          <a:p>
            <a:r>
              <a:rPr lang="id-ID" sz="4400" dirty="0" smtClean="0"/>
              <a:t>Merupakan organ berongga yang terdiri atas 4 ruang yaitu: Atrium kanan, atrium kiri, ventrikel kanan, ventrikel kiri.</a:t>
            </a:r>
          </a:p>
          <a:p>
            <a:r>
              <a:rPr lang="id-ID" sz="4400" dirty="0" smtClean="0"/>
              <a:t>Letak: rongga dada sebelah kiri, diantara kedua paru-paru diatas diafragma</a:t>
            </a:r>
          </a:p>
          <a:p>
            <a:r>
              <a:rPr lang="id-ID" sz="4400" dirty="0" smtClean="0"/>
              <a:t>Ukuran: sebesar kepalan tangan pemiliknya.</a:t>
            </a:r>
            <a:endParaRPr lang="id-ID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36" y="3236865"/>
            <a:ext cx="4591387" cy="370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81" y="136478"/>
            <a:ext cx="405765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774826" y="115888"/>
            <a:ext cx="374491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white"/>
                </a:solidFill>
              </a:rPr>
              <a:t>DENYUT JANTUNG</a:t>
            </a:r>
          </a:p>
        </p:txBody>
      </p:sp>
      <p:pic>
        <p:nvPicPr>
          <p:cNvPr id="25603" name="Picture 3" descr="CarCyc3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19175"/>
            <a:ext cx="7488238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87939" y="1225551"/>
            <a:ext cx="4321175" cy="33004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</a:rPr>
              <a:t>Fase</a:t>
            </a:r>
            <a:r>
              <a:rPr lang="en-US" b="1" dirty="0">
                <a:solidFill>
                  <a:prstClr val="white"/>
                </a:solidFill>
              </a:rPr>
              <a:t> 3:</a:t>
            </a:r>
          </a:p>
          <a:p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Atrial </a:t>
            </a:r>
            <a:r>
              <a:rPr lang="en-US" sz="1600" b="1" dirty="0" err="1">
                <a:solidFill>
                  <a:prstClr val="white"/>
                </a:solidFill>
                <a:latin typeface="Arial" charset="0"/>
              </a:rPr>
              <a:t>dan</a:t>
            </a: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charset="0"/>
              </a:rPr>
              <a:t>Ventrikel</a:t>
            </a: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 Diastole (0.4 </a:t>
            </a:r>
            <a:r>
              <a:rPr lang="en-US" sz="1600" b="1" dirty="0" err="1">
                <a:solidFill>
                  <a:prstClr val="white"/>
                </a:solidFill>
                <a:latin typeface="Arial" charset="0"/>
              </a:rPr>
              <a:t>detik</a:t>
            </a: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)</a:t>
            </a:r>
          </a:p>
          <a:p>
            <a:endParaRPr lang="en-US" sz="1600" b="1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1600" dirty="0">
                <a:solidFill>
                  <a:prstClr val="white"/>
                </a:solidFill>
                <a:latin typeface="Arial" charset="0"/>
              </a:rPr>
              <a:t>Atrium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relaksasi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(diastole),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ventrikel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relaksasi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(diastole)</a:t>
            </a: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id-ID" sz="1600" dirty="0">
                <a:solidFill>
                  <a:prstClr val="white"/>
                </a:solidFill>
                <a:latin typeface="Arial" charset="0"/>
              </a:rPr>
              <a:t>trikuspidalis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membuka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Arial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sedangkan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katup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semilunar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menutup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Darah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masuk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menuju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atrium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melalui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vena cava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dan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masuk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atrium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kiri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melalui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vena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pulmoner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56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91400" y="5373689"/>
            <a:ext cx="1296988" cy="503237"/>
          </a:xfrm>
          <a:prstGeom prst="leftArrow">
            <a:avLst>
              <a:gd name="adj1" fmla="val 50000"/>
              <a:gd name="adj2" fmla="val 64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prstClr val="white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7715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Tekanan darah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Alat pengukur tensimeter (sphygmomanometer)</a:t>
            </a:r>
          </a:p>
          <a:p>
            <a:r>
              <a:rPr lang="id-ID" sz="3600" dirty="0" smtClean="0"/>
              <a:t>Tekanan darah normal orang dewasa: 120/80 mmHg.</a:t>
            </a:r>
          </a:p>
          <a:p>
            <a:r>
              <a:rPr lang="id-ID" sz="3600" dirty="0" smtClean="0"/>
              <a:t>120mmHg artinya tekanan sistol (darah keluar dari jantung)</a:t>
            </a:r>
          </a:p>
          <a:p>
            <a:r>
              <a:rPr lang="id-ID" sz="3600" dirty="0" smtClean="0"/>
              <a:t>80 mmHg artinya tekanan diastol (darah masuk ke jantung)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3516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Home Use Blood Pressure Monitor Arm Type Sphygmomanometer Price -  China Blood Pressure Monitor, Sphygmoman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614411"/>
            <a:ext cx="11382233" cy="5875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sz="5200" b="1" dirty="0" smtClean="0"/>
              <a:t>PEMBULUH DARAH</a:t>
            </a:r>
          </a:p>
          <a:p>
            <a:r>
              <a:rPr lang="id-ID" sz="5200" dirty="0" smtClean="0"/>
              <a:t>Merupakan serangkaian tabung (saluran) tertutup dan bercabang.</a:t>
            </a:r>
          </a:p>
          <a:p>
            <a:r>
              <a:rPr lang="id-ID" sz="5200" dirty="0" smtClean="0"/>
              <a:t>Berfungsi: membawa darah dari jantung ke jaringan, kemudian kembali ke jantung.</a:t>
            </a:r>
          </a:p>
          <a:p>
            <a:r>
              <a:rPr lang="id-ID" sz="5200" dirty="0"/>
              <a:t> </a:t>
            </a:r>
            <a:r>
              <a:rPr lang="id-ID" sz="5200" dirty="0" smtClean="0"/>
              <a:t>Terdiri atas:</a:t>
            </a:r>
          </a:p>
          <a:p>
            <a:pPr marL="0" indent="0">
              <a:buNone/>
            </a:pPr>
            <a:r>
              <a:rPr lang="id-ID" sz="5200" dirty="0" smtClean="0"/>
              <a:t>1. A</a:t>
            </a:r>
            <a:r>
              <a:rPr lang="en-US" sz="5200" dirty="0" err="1" smtClean="0"/>
              <a:t>rteri</a:t>
            </a:r>
            <a:r>
              <a:rPr lang="en-US" sz="5200" dirty="0" smtClean="0"/>
              <a:t> </a:t>
            </a:r>
            <a:endParaRPr lang="id-ID" sz="5200" dirty="0" smtClean="0"/>
          </a:p>
          <a:p>
            <a:pPr marL="0" indent="0">
              <a:buNone/>
            </a:pPr>
            <a:r>
              <a:rPr lang="id-ID" sz="5200" dirty="0" smtClean="0"/>
              <a:t>2. </a:t>
            </a:r>
            <a:r>
              <a:rPr lang="en-US" sz="5200" dirty="0" smtClean="0"/>
              <a:t>Vena. </a:t>
            </a:r>
            <a:endParaRPr lang="id-ID" sz="5200" dirty="0" smtClean="0"/>
          </a:p>
          <a:p>
            <a:pPr marL="0" indent="0">
              <a:buNone/>
            </a:pPr>
            <a:r>
              <a:rPr lang="id-ID" sz="5200" dirty="0" smtClean="0"/>
              <a:t>3. </a:t>
            </a:r>
            <a:r>
              <a:rPr lang="en-US" sz="5200" dirty="0" err="1" smtClean="0"/>
              <a:t>Kapiler</a:t>
            </a:r>
            <a:endParaRPr lang="en-US" sz="5200" dirty="0"/>
          </a:p>
          <a:p>
            <a:pPr marL="0" indent="0">
              <a:buNone/>
            </a:pPr>
            <a:r>
              <a:rPr lang="en-US" sz="3900" dirty="0"/>
              <a:t> </a:t>
            </a:r>
            <a:r>
              <a:rPr lang="id-ID" sz="3900" dirty="0" smtClean="0"/>
              <a:t>	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59436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" y="0"/>
            <a:ext cx="11920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72" y="179763"/>
            <a:ext cx="9404723" cy="1400530"/>
          </a:xfrm>
        </p:spPr>
        <p:txBody>
          <a:bodyPr/>
          <a:lstStyle/>
          <a:p>
            <a:r>
              <a:rPr lang="id-ID" dirty="0" smtClean="0"/>
              <a:t>1. ARTERI (NADI)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2" y="873458"/>
            <a:ext cx="11723426" cy="5677468"/>
          </a:xfrm>
        </p:spPr>
        <p:txBody>
          <a:bodyPr>
            <a:noAutofit/>
          </a:bodyPr>
          <a:lstStyle/>
          <a:p>
            <a:r>
              <a:rPr lang="id-ID" sz="2800" dirty="0" smtClean="0"/>
              <a:t>Adalah pembuluh darah yang membawa darah dari jantung.</a:t>
            </a:r>
          </a:p>
          <a:p>
            <a:r>
              <a:rPr lang="id-ID" sz="2800" dirty="0" smtClean="0"/>
              <a:t>Dinding pembuluh tebal.</a:t>
            </a:r>
          </a:p>
          <a:p>
            <a:r>
              <a:rPr lang="id-ID" sz="2800" dirty="0" smtClean="0"/>
              <a:t>Pembuluh arteri terdiri dari: </a:t>
            </a:r>
          </a:p>
          <a:p>
            <a:pPr marL="457200" indent="-457200">
              <a:buAutoNum type="alphaLcPeriod"/>
            </a:pPr>
            <a:r>
              <a:rPr lang="id-ID" sz="2800" dirty="0" smtClean="0"/>
              <a:t>Aorta: pembuluh arteri terbesar dan mengalirkan darah kaya oksigen</a:t>
            </a:r>
            <a:r>
              <a:rPr lang="id-ID" sz="2800" dirty="0"/>
              <a:t> </a:t>
            </a:r>
            <a:r>
              <a:rPr lang="id-ID" sz="2800" dirty="0" smtClean="0"/>
              <a:t>ke seluruh tubuh.</a:t>
            </a:r>
          </a:p>
          <a:p>
            <a:pPr marL="457200" indent="-457200">
              <a:buAutoNum type="alphaLcPeriod"/>
            </a:pPr>
            <a:r>
              <a:rPr lang="id-ID" sz="2800" dirty="0" smtClean="0"/>
              <a:t>Arteri pulmonalis: pembuluh yang mengalirkan darah kaya karbon dioksida dari ventrikel kanan ke paru-paru.</a:t>
            </a:r>
          </a:p>
          <a:p>
            <a:pPr marL="457200" indent="-457200">
              <a:buAutoNum type="alphaLcPeriod"/>
            </a:pPr>
            <a:r>
              <a:rPr lang="id-ID" sz="2800" dirty="0" smtClean="0"/>
              <a:t>Arteriola: pembuluh arteri yang bercabang-cabang ke seluruh tubuh.</a:t>
            </a:r>
          </a:p>
          <a:p>
            <a:pPr marL="457200" indent="-457200">
              <a:buAutoNum type="alphaLcPeriod"/>
            </a:pPr>
            <a:r>
              <a:rPr lang="id-ID" sz="2800" dirty="0" smtClean="0"/>
              <a:t>Arteri koronaria: pembuluh yang mengalirkan nutrisi ke jantung.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970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72"/>
            <a:ext cx="4353339" cy="6887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40" y="169372"/>
            <a:ext cx="8348870" cy="65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VENA (BALIK)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337481"/>
            <a:ext cx="11959988" cy="5827593"/>
          </a:xfrm>
        </p:spPr>
        <p:txBody>
          <a:bodyPr>
            <a:normAutofit/>
          </a:bodyPr>
          <a:lstStyle/>
          <a:p>
            <a:r>
              <a:rPr lang="id-ID" sz="2600" dirty="0" smtClean="0"/>
              <a:t>Pembuluh darah yang membawa darah kembali ke atrium jantung.</a:t>
            </a:r>
          </a:p>
          <a:p>
            <a:r>
              <a:rPr lang="id-ID" sz="2600" dirty="0" smtClean="0"/>
              <a:t>Dinding pembuluh tipis dan dapat mengembang. </a:t>
            </a:r>
          </a:p>
          <a:p>
            <a:r>
              <a:rPr lang="id-ID" sz="2600" dirty="0" smtClean="0"/>
              <a:t>Pembuluh vena terdiri dari:</a:t>
            </a:r>
          </a:p>
          <a:p>
            <a:pPr marL="457200" indent="-457200">
              <a:buAutoNum type="alphaLcPeriod"/>
            </a:pPr>
            <a:r>
              <a:rPr lang="id-ID" sz="2600" dirty="0" smtClean="0"/>
              <a:t>Vena cava superior, membawa darah kaya karbon dioksida dari tubuh bagian atas, seperti leher, kepala kemudian masuk ke atrium kanan</a:t>
            </a:r>
          </a:p>
          <a:p>
            <a:pPr marL="457200" indent="-457200">
              <a:buAutoNum type="alphaLcPeriod"/>
            </a:pPr>
            <a:r>
              <a:rPr lang="id-ID" sz="2600" dirty="0" smtClean="0"/>
              <a:t>Vena cava inferior , membawa darah kaya karbon dioksida dari tubuh bagian bawah, kemudian mengalirkannya masuk ke atrium kanan.</a:t>
            </a:r>
          </a:p>
          <a:p>
            <a:pPr marL="457200" indent="-457200">
              <a:buAutoNum type="alphaLcPeriod"/>
            </a:pPr>
            <a:r>
              <a:rPr lang="id-ID" sz="2600" dirty="0" smtClean="0"/>
              <a:t>Vena pulmonalis, membawa darah kaya oksigen dari paru-paru kemudian masuk ke atrium kiri.</a:t>
            </a:r>
          </a:p>
          <a:p>
            <a:pPr marL="457200" indent="-457200">
              <a:buAutoNum type="alphaLcPeriod"/>
            </a:pPr>
            <a:r>
              <a:rPr lang="id-ID" sz="2600" dirty="0" smtClean="0"/>
              <a:t>Venula, vena yang bercabang dan berhubungan dengan kapiler.</a:t>
            </a:r>
          </a:p>
          <a:p>
            <a:pPr marL="457200" indent="-457200">
              <a:buAutoNum type="alphaL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277"/>
            <a:ext cx="12192000" cy="71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KAPILER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1214651"/>
            <a:ext cx="11668836" cy="5459103"/>
          </a:xfrm>
        </p:spPr>
        <p:txBody>
          <a:bodyPr>
            <a:noAutofit/>
          </a:bodyPr>
          <a:lstStyle/>
          <a:p>
            <a:r>
              <a:rPr lang="id-ID" sz="3200" dirty="0" smtClean="0"/>
              <a:t>Pembuluh darah yang sangat halus.</a:t>
            </a:r>
          </a:p>
          <a:p>
            <a:r>
              <a:rPr lang="id-ID" sz="3200" dirty="0" smtClean="0"/>
              <a:t>Dinding tipis sehingga memudahkan plasma darah dan zat makanan merembes ke cairan jaringan antar sel.</a:t>
            </a:r>
          </a:p>
          <a:p>
            <a:r>
              <a:rPr lang="id-ID" sz="3200" dirty="0" smtClean="0"/>
              <a:t>Kapiler menghubungkan arteriol dengan venula.</a:t>
            </a:r>
          </a:p>
          <a:p>
            <a:r>
              <a:rPr lang="id-ID" sz="3200" dirty="0" smtClean="0"/>
              <a:t>Fungsi: penghubung antara arteri dan vena, mengambil zat-zat dari kelenjar, tempat terjadinya pertukaran zat antara darah dengan cairan jaringan, menyerap zat makanan dari usus, menyaring darah  yang terdapat pada ginjal.</a:t>
            </a:r>
          </a:p>
        </p:txBody>
      </p:sp>
    </p:spTree>
    <p:extLst>
      <p:ext uri="{BB962C8B-B14F-4D97-AF65-F5344CB8AC3E}">
        <p14:creationId xmlns:p14="http://schemas.microsoft.com/office/powerpoint/2010/main" val="37603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774826" y="115888"/>
            <a:ext cx="45370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white"/>
                </a:solidFill>
              </a:rPr>
              <a:t>BAGIAN-BAGIAN JANTUNG</a:t>
            </a:r>
          </a:p>
        </p:txBody>
      </p:sp>
      <p:pic>
        <p:nvPicPr>
          <p:cNvPr id="22564" name="Picture 36" descr="beatnh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81075"/>
            <a:ext cx="4014788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4403726" y="1485900"/>
            <a:ext cx="1387475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AORTA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5484814" y="4797425"/>
            <a:ext cx="1728787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VENTRIKEL KIRI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2244725" y="5229225"/>
            <a:ext cx="2160588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VENTRIKEL KANAN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774826" y="3141663"/>
            <a:ext cx="1819275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ATRIUM KANAN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303839" y="3429000"/>
            <a:ext cx="2376487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KATUP BIKUSPIDALIS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1776414" y="4654550"/>
            <a:ext cx="2339975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KATUP TRIKUSPIDALIS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5303839" y="1989138"/>
            <a:ext cx="2376487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6600FF"/>
                </a:solidFill>
              </a:rPr>
              <a:t>VENA PULMONALIS</a:t>
            </a:r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4403725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4044950" y="1701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5124450" y="2997200"/>
            <a:ext cx="2160588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ATRIUM KIRI</a:t>
            </a:r>
          </a:p>
        </p:txBody>
      </p:sp>
      <p:sp>
        <p:nvSpPr>
          <p:cNvPr id="22590" name="Oval 62"/>
          <p:cNvSpPr>
            <a:spLocks noChangeArrowheads="1"/>
          </p:cNvSpPr>
          <p:nvPr/>
        </p:nvSpPr>
        <p:spPr bwMode="auto">
          <a:xfrm>
            <a:off x="5340350" y="22780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2591" name="Oval 63"/>
          <p:cNvSpPr>
            <a:spLocks noChangeArrowheads="1"/>
          </p:cNvSpPr>
          <p:nvPr/>
        </p:nvSpPr>
        <p:spPr bwMode="auto">
          <a:xfrm>
            <a:off x="4764088" y="31416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497998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594" name="Oval 66"/>
          <p:cNvSpPr>
            <a:spLocks noChangeArrowheads="1"/>
          </p:cNvSpPr>
          <p:nvPr/>
        </p:nvSpPr>
        <p:spPr bwMode="auto">
          <a:xfrm>
            <a:off x="5053013" y="3573464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22595" name="Oval 67"/>
          <p:cNvSpPr>
            <a:spLocks noChangeArrowheads="1"/>
          </p:cNvSpPr>
          <p:nvPr/>
        </p:nvSpPr>
        <p:spPr bwMode="auto">
          <a:xfrm>
            <a:off x="4044950" y="50133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2596" name="Oval 68"/>
          <p:cNvSpPr>
            <a:spLocks noChangeArrowheads="1"/>
          </p:cNvSpPr>
          <p:nvPr/>
        </p:nvSpPr>
        <p:spPr bwMode="auto">
          <a:xfrm>
            <a:off x="2963863" y="429418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2597" name="Oval 69"/>
          <p:cNvSpPr>
            <a:spLocks noChangeArrowheads="1"/>
          </p:cNvSpPr>
          <p:nvPr/>
        </p:nvSpPr>
        <p:spPr bwMode="auto">
          <a:xfrm>
            <a:off x="3684588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3540125" y="4078288"/>
            <a:ext cx="2592388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KATUP SEMILUNARIS</a:t>
            </a:r>
          </a:p>
        </p:txBody>
      </p:sp>
      <p:sp>
        <p:nvSpPr>
          <p:cNvPr id="22603" name="Oval 75"/>
          <p:cNvSpPr>
            <a:spLocks noChangeArrowheads="1"/>
          </p:cNvSpPr>
          <p:nvPr/>
        </p:nvSpPr>
        <p:spPr bwMode="auto">
          <a:xfrm>
            <a:off x="3035300" y="34290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1774826" y="1484313"/>
            <a:ext cx="1387475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VENA CAVA</a:t>
            </a:r>
          </a:p>
        </p:txBody>
      </p:sp>
      <p:sp>
        <p:nvSpPr>
          <p:cNvPr id="22605" name="Oval 77"/>
          <p:cNvSpPr>
            <a:spLocks noChangeArrowheads="1"/>
          </p:cNvSpPr>
          <p:nvPr/>
        </p:nvSpPr>
        <p:spPr bwMode="auto">
          <a:xfrm>
            <a:off x="2676525" y="1773239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5232400" y="1700213"/>
            <a:ext cx="2376488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6600FF"/>
                </a:solidFill>
              </a:rPr>
              <a:t>ARTERI PULMONALIS</a:t>
            </a:r>
          </a:p>
        </p:txBody>
      </p:sp>
      <p:sp>
        <p:nvSpPr>
          <p:cNvPr id="22607" name="Oval 79"/>
          <p:cNvSpPr>
            <a:spLocks noChangeArrowheads="1"/>
          </p:cNvSpPr>
          <p:nvPr/>
        </p:nvSpPr>
        <p:spPr bwMode="auto">
          <a:xfrm>
            <a:off x="4872038" y="18446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4872039" y="3789363"/>
            <a:ext cx="2592387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600FF"/>
                </a:solidFill>
              </a:rPr>
              <a:t>KATUP SEMILUNARIS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7608889" y="1003301"/>
            <a:ext cx="2879725" cy="4270375"/>
          </a:xfrm>
          <a:prstGeom prst="rect">
            <a:avLst/>
          </a:prstGeom>
          <a:solidFill>
            <a:srgbClr val="666633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  <a:latin typeface="Tahoma" charset="0"/>
              </a:rPr>
              <a:t>Jantung Manusia :</a:t>
            </a:r>
          </a:p>
          <a:p>
            <a:r>
              <a:rPr lang="en-US">
                <a:solidFill>
                  <a:prstClr val="white"/>
                </a:solidFill>
                <a:latin typeface="Tahoma" charset="0"/>
              </a:rPr>
              <a:t>Terdiri dari 3 lapis, yaitu :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prstClr val="white"/>
                </a:solidFill>
                <a:latin typeface="Tahoma" charset="0"/>
              </a:rPr>
              <a:t>Lapisan Luar yang tersusun oleh jaringan ikat (</a:t>
            </a:r>
            <a:r>
              <a:rPr lang="en-US" b="1">
                <a:solidFill>
                  <a:prstClr val="white"/>
                </a:solidFill>
                <a:latin typeface="Tahoma" charset="0"/>
              </a:rPr>
              <a:t>perikardium</a:t>
            </a:r>
            <a:r>
              <a:rPr lang="en-US">
                <a:solidFill>
                  <a:prstClr val="white"/>
                </a:solidFill>
                <a:latin typeface="Tahoma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prstClr val="white"/>
                </a:solidFill>
                <a:latin typeface="Tahoma" charset="0"/>
              </a:rPr>
              <a:t>Lapisan Tengah yang yang mengandung otot-otot jantung (</a:t>
            </a:r>
            <a:r>
              <a:rPr lang="en-US" b="1">
                <a:solidFill>
                  <a:prstClr val="white"/>
                </a:solidFill>
                <a:latin typeface="Tahoma" charset="0"/>
              </a:rPr>
              <a:t>miokardium</a:t>
            </a:r>
            <a:r>
              <a:rPr lang="en-US">
                <a:solidFill>
                  <a:prstClr val="white"/>
                </a:solidFill>
                <a:latin typeface="Tahoma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US">
                <a:solidFill>
                  <a:prstClr val="white"/>
                </a:solidFill>
                <a:latin typeface="Tahoma" charset="0"/>
              </a:rPr>
              <a:t>Lapisan Dalam yang melapisi dinding sebelah dalam atrium dan ventrikel (</a:t>
            </a:r>
            <a:r>
              <a:rPr lang="en-US" b="1">
                <a:solidFill>
                  <a:prstClr val="white"/>
                </a:solidFill>
                <a:latin typeface="Tahoma" charset="0"/>
              </a:rPr>
              <a:t>endokardium</a:t>
            </a:r>
            <a:r>
              <a:rPr lang="en-US">
                <a:solidFill>
                  <a:prstClr val="white"/>
                </a:solidFill>
                <a:latin typeface="Tahoma" charset="0"/>
              </a:rPr>
              <a:t>)</a:t>
            </a:r>
          </a:p>
          <a:p>
            <a:endParaRPr lang="en-US">
              <a:solidFill>
                <a:prstClr val="white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1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8"/>
                  </p:tgtEl>
                </p:cond>
              </p:nextCondLst>
            </p:seq>
          </p:childTnLst>
        </p:cTn>
      </p:par>
    </p:tnLst>
    <p:bldLst>
      <p:bldP spid="22577" grpId="0" animBg="1"/>
      <p:bldP spid="22579" grpId="0" animBg="1"/>
      <p:bldP spid="22580" grpId="0" animBg="1"/>
      <p:bldP spid="22581" grpId="0" animBg="1"/>
      <p:bldP spid="22583" grpId="0" animBg="1"/>
      <p:bldP spid="22584" grpId="0" animBg="1"/>
      <p:bldP spid="22585" grpId="0" animBg="1"/>
      <p:bldP spid="22589" grpId="0" animBg="1"/>
      <p:bldP spid="22598" grpId="0" animBg="1"/>
      <p:bldP spid="22604" grpId="0" animBg="1"/>
      <p:bldP spid="22606" grpId="0" animBg="1"/>
      <p:bldP spid="22608" grpId="0" animBg="1"/>
      <p:bldP spid="226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2" y="218661"/>
            <a:ext cx="11455245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668740"/>
            <a:ext cx="11109278" cy="60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029" y="143723"/>
            <a:ext cx="296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REFLEKSI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7108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413626"/>
            <a:ext cx="9430603" cy="619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0"/>
            <a:ext cx="9852167" cy="1463040"/>
          </a:xfrm>
        </p:spPr>
        <p:txBody>
          <a:bodyPr>
            <a:normAutofit/>
          </a:bodyPr>
          <a:lstStyle/>
          <a:p>
            <a:r>
              <a:rPr lang="id-ID" sz="5400" dirty="0" smtClean="0"/>
              <a:t>4 ruangan jantung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609416"/>
            <a:ext cx="10102574" cy="484632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id-ID" sz="3200" dirty="0" smtClean="0"/>
              <a:t>2 ATRIUM (SERAMBI)</a:t>
            </a:r>
          </a:p>
          <a:p>
            <a:r>
              <a:rPr lang="id-ID" sz="3200" dirty="0" smtClean="0"/>
              <a:t>yaitu atrium kanan (</a:t>
            </a:r>
            <a:r>
              <a:rPr lang="id-ID" sz="3200" i="1" dirty="0" smtClean="0"/>
              <a:t>atrium dexter</a:t>
            </a:r>
            <a:r>
              <a:rPr lang="id-ID" sz="3200" dirty="0" smtClean="0"/>
              <a:t>) dan atrium kiri (</a:t>
            </a:r>
            <a:r>
              <a:rPr lang="id-ID" sz="3200" i="1" dirty="0" smtClean="0"/>
              <a:t>atrium sinister</a:t>
            </a:r>
            <a:r>
              <a:rPr lang="id-ID" sz="3200" dirty="0" smtClean="0"/>
              <a:t>).</a:t>
            </a:r>
          </a:p>
          <a:p>
            <a:r>
              <a:rPr lang="id-ID" sz="3200" dirty="0" smtClean="0"/>
              <a:t>Atrium kanan dan atrium kiri dipisahkan oleh septum interatrial.</a:t>
            </a:r>
          </a:p>
          <a:p>
            <a:r>
              <a:rPr lang="id-ID" sz="3200" dirty="0" smtClean="0"/>
              <a:t>Dinding atrium relatif tipis</a:t>
            </a:r>
          </a:p>
          <a:p>
            <a:r>
              <a:rPr lang="id-ID" sz="3200" dirty="0" smtClean="0"/>
              <a:t>Atrium kanan: menerima darah dari seluruh tubuh, kecuali paru-paru.</a:t>
            </a:r>
          </a:p>
          <a:p>
            <a:r>
              <a:rPr lang="id-ID" sz="3200" dirty="0" smtClean="0"/>
              <a:t>Atrium kiri: menerima darah dari paru-paru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46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4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b. 2 ventrikel (bilik)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Yaitu ventrikel kanan dan kiri dipisahkan oleh septum interventrikuler. </a:t>
            </a:r>
          </a:p>
          <a:p>
            <a:r>
              <a:rPr lang="id-ID" sz="3600" dirty="0" smtClean="0"/>
              <a:t>Dinding ventrikel relatif tebal.</a:t>
            </a:r>
          </a:p>
          <a:p>
            <a:r>
              <a:rPr lang="id-ID" sz="3600" dirty="0" smtClean="0"/>
              <a:t>Ventrikel kanan: memompa darah menuju ke paru-paru.</a:t>
            </a:r>
          </a:p>
          <a:p>
            <a:r>
              <a:rPr lang="id-ID" sz="3600" dirty="0" smtClean="0"/>
              <a:t>Ventrikel kiri: memompa darah ke seluruh tubuh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112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33131"/>
            <a:ext cx="10257182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Katup jantung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d-ID" sz="4400" b="1" u="sng" dirty="0" smtClean="0"/>
              <a:t>KATUP TRIKUSPIDALIS</a:t>
            </a:r>
          </a:p>
          <a:p>
            <a:r>
              <a:rPr lang="id-ID" sz="4400" dirty="0" smtClean="0"/>
              <a:t>Memiliki 3 daun katup.</a:t>
            </a:r>
          </a:p>
          <a:p>
            <a:r>
              <a:rPr lang="id-ID" sz="4400" dirty="0" smtClean="0"/>
              <a:t>Terletak diantara atrium kanan dan ventrikel kanan.</a:t>
            </a:r>
          </a:p>
          <a:p>
            <a:r>
              <a:rPr lang="id-ID" sz="4400" dirty="0" smtClean="0"/>
              <a:t>Berfungsi untuk mencegah agar darah dalam ventrikel kanan tidak masuk kembali ke atrium kanan</a:t>
            </a:r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869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911</Words>
  <Application>Microsoft Office PowerPoint</Application>
  <PresentationFormat>Custom</PresentationFormat>
  <Paragraphs>141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Opulent</vt:lpstr>
      <vt:lpstr>Ion</vt:lpstr>
      <vt:lpstr>Grid</vt:lpstr>
      <vt:lpstr>ORGAN PEREDARAN DARAH</vt:lpstr>
      <vt:lpstr>1. JANTUNG</vt:lpstr>
      <vt:lpstr>PowerPoint Presentation</vt:lpstr>
      <vt:lpstr>PowerPoint Presentation</vt:lpstr>
      <vt:lpstr>4 ruangan jantung</vt:lpstr>
      <vt:lpstr>PowerPoint Presentation</vt:lpstr>
      <vt:lpstr>b. 2 ventrikel (bilik)</vt:lpstr>
      <vt:lpstr>PowerPoint Presentation</vt:lpstr>
      <vt:lpstr>Katup jantung</vt:lpstr>
      <vt:lpstr>2. Katup bikuspidalis (mitral) </vt:lpstr>
      <vt:lpstr>PowerPoint Presentation</vt:lpstr>
      <vt:lpstr>Saraf jantung</vt:lpstr>
      <vt:lpstr>PowerPoint Presentation</vt:lpstr>
      <vt:lpstr>Cara kerja jantung</vt:lpstr>
      <vt:lpstr>PowerPoint Presentation</vt:lpstr>
      <vt:lpstr>PowerPoint Presentation</vt:lpstr>
      <vt:lpstr>PowerPoint Presentation</vt:lpstr>
      <vt:lpstr>b. diastol</vt:lpstr>
      <vt:lpstr>PowerPoint Presentation</vt:lpstr>
      <vt:lpstr>PowerPoint Presentation</vt:lpstr>
      <vt:lpstr>Tekanan darah</vt:lpstr>
      <vt:lpstr>PowerPoint Presentation</vt:lpstr>
      <vt:lpstr>PowerPoint Presentation</vt:lpstr>
      <vt:lpstr>PowerPoint Presentation</vt:lpstr>
      <vt:lpstr>1. ARTERI (NADI)</vt:lpstr>
      <vt:lpstr>PowerPoint Presentation</vt:lpstr>
      <vt:lpstr>2. VENA (BALIK)</vt:lpstr>
      <vt:lpstr>PowerPoint Presentation</vt:lpstr>
      <vt:lpstr>3. KAPILER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PEREDARAN DARAH</dc:title>
  <dc:creator>win7</dc:creator>
  <cp:lastModifiedBy>win7</cp:lastModifiedBy>
  <cp:revision>34</cp:revision>
  <dcterms:created xsi:type="dcterms:W3CDTF">2020-11-04T01:29:42Z</dcterms:created>
  <dcterms:modified xsi:type="dcterms:W3CDTF">2020-11-05T06:35:42Z</dcterms:modified>
</cp:coreProperties>
</file>