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sldIdLst>
    <p:sldId id="279" r:id="rId3"/>
    <p:sldId id="257" r:id="rId4"/>
    <p:sldId id="272" r:id="rId5"/>
    <p:sldId id="273" r:id="rId6"/>
    <p:sldId id="274" r:id="rId7"/>
    <p:sldId id="258" r:id="rId8"/>
    <p:sldId id="259" r:id="rId9"/>
    <p:sldId id="260" r:id="rId10"/>
    <p:sldId id="261" r:id="rId11"/>
    <p:sldId id="275" r:id="rId12"/>
    <p:sldId id="277" r:id="rId13"/>
    <p:sldId id="276" r:id="rId14"/>
    <p:sldId id="267" r:id="rId15"/>
    <p:sldId id="278" r:id="rId16"/>
    <p:sldId id="269" r:id="rId17"/>
    <p:sldId id="270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68" autoAdjust="0"/>
  </p:normalViewPr>
  <p:slideViewPr>
    <p:cSldViewPr>
      <p:cViewPr varScale="1">
        <p:scale>
          <a:sx n="59" d="100"/>
          <a:sy n="59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60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60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279D7-DD5A-46BF-8B2E-FE15674599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2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597F8-EA69-4E9D-975D-A2F1E27F23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1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0B3A4-2B89-41BC-812B-1D822621D3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9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9F53E-130F-4E84-ACA6-F9F56C228A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08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2F14E-9ED3-40DF-99E8-D8058042DF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6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9905C-D4EE-42FA-8FC8-A48B7DB383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33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279D7-DD5A-46BF-8B2E-FE15674599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87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D64F1-8CAB-478C-A393-CA3B880FADF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5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FD28E-0A7F-424F-9CD1-897EAD4AF24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22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F0A07-A4EB-4869-B7C0-1B3BB2B627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51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4D9E1-1CBA-4234-94D0-42AE820191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3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D64F1-8CAB-478C-A393-CA3B880FA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29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6496-4B4E-4808-85FA-73496D7AC77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09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F9F19-89F5-4248-904F-663103BF6B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11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EB892-3EB7-42EC-9117-4CED37C804E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32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E844-9EB6-490F-A8E3-1961F92A8B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0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597F8-EA69-4E9D-975D-A2F1E27F230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0B3A4-2B89-41BC-812B-1D822621D3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1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FD28E-0A7F-424F-9CD1-897EAD4AF2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F0A07-A4EB-4869-B7C0-1B3BB2B627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5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D9E1-1CBA-4234-94D0-42AE820191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3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C6496-4B4E-4808-85FA-73496D7AC7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5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F9F19-89F5-4248-904F-663103BF6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2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EB892-3EB7-42EC-9117-4CED37C804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1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DE844-9EB6-490F-A8E3-1961F92A8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5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50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0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BD2229-C128-4CA6-BDC0-4E781384B0A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432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BD2229-C128-4CA6-BDC0-4E781384B0A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8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371" y="692696"/>
            <a:ext cx="867710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800" dirty="0" smtClean="0"/>
              <a:t>ORGAN PADA TUMBUHAN</a:t>
            </a:r>
          </a:p>
          <a:p>
            <a:endParaRPr lang="id-ID" sz="4000" dirty="0" smtClean="0"/>
          </a:p>
          <a:p>
            <a:r>
              <a:rPr lang="id-ID" sz="4000" dirty="0" smtClean="0"/>
              <a:t>TUJUAN PEMBELAJARAN:</a:t>
            </a:r>
          </a:p>
          <a:p>
            <a:pPr marL="914400" indent="-914400">
              <a:buFont typeface="+mj-lt"/>
              <a:buAutoNum type="arabicPeriod"/>
            </a:pPr>
            <a:r>
              <a:rPr lang="id-ID" sz="4000" dirty="0" smtClean="0"/>
              <a:t>MEMAHAMI BAGIAN ORGAN TUMBUHAN</a:t>
            </a:r>
          </a:p>
          <a:p>
            <a:pPr marL="914400" indent="-914400">
              <a:buFont typeface="+mj-lt"/>
              <a:buAutoNum type="arabicPeriod"/>
            </a:pPr>
            <a:r>
              <a:rPr lang="id-ID" sz="4000" dirty="0" smtClean="0"/>
              <a:t>MEMAHAMI FUNGSI ORGAN TUMBUHAN</a:t>
            </a:r>
          </a:p>
          <a:p>
            <a:pPr marL="914400" indent="-914400">
              <a:buFont typeface="+mj-lt"/>
              <a:buAutoNum type="arabicPeriod"/>
            </a:pPr>
            <a:r>
              <a:rPr lang="id-ID" sz="4000" dirty="0" smtClean="0"/>
              <a:t>MEMAHAMI ANATOMI ORGAN TUMBUHAN</a:t>
            </a:r>
          </a:p>
          <a:p>
            <a:pPr algn="ctr"/>
            <a:endParaRPr lang="id-ID" sz="4800" dirty="0" smtClean="0"/>
          </a:p>
        </p:txBody>
      </p:sp>
    </p:spTree>
    <p:extLst>
      <p:ext uri="{BB962C8B-B14F-4D97-AF65-F5344CB8AC3E}">
        <p14:creationId xmlns:p14="http://schemas.microsoft.com/office/powerpoint/2010/main" val="2654591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6632"/>
            <a:ext cx="835292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 smtClean="0"/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d-ID" sz="3200" b="1" dirty="0" smtClean="0">
                <a:solidFill>
                  <a:srgbClr val="000000"/>
                </a:solidFill>
              </a:rPr>
              <a:t>Anatomi Batang</a:t>
            </a:r>
            <a:r>
              <a:rPr lang="en-US" sz="3200" b="1" dirty="0" smtClean="0">
                <a:solidFill>
                  <a:srgbClr val="000000"/>
                </a:solidFill>
              </a:rPr>
              <a:t>:</a:t>
            </a:r>
            <a:endParaRPr lang="en-US" sz="3200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3200" b="1" dirty="0">
                <a:solidFill>
                  <a:srgbClr val="000000"/>
                </a:solidFill>
              </a:rPr>
              <a:t>EPIDERMIS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3200" b="1" dirty="0">
                <a:solidFill>
                  <a:srgbClr val="000000"/>
                </a:solidFill>
              </a:rPr>
              <a:t>KORTEKS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3200" b="1" dirty="0">
                <a:solidFill>
                  <a:srgbClr val="000000"/>
                </a:solidFill>
              </a:rPr>
              <a:t>ENDODERMIS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3200" b="1" dirty="0">
                <a:solidFill>
                  <a:srgbClr val="000000"/>
                </a:solidFill>
              </a:rPr>
              <a:t>STELE 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	-</a:t>
            </a:r>
            <a:r>
              <a:rPr lang="en-US" sz="3200" b="1" dirty="0" err="1">
                <a:solidFill>
                  <a:srgbClr val="000000"/>
                </a:solidFill>
              </a:rPr>
              <a:t>perisikel</a:t>
            </a:r>
            <a:endParaRPr lang="en-US" sz="3200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	-</a:t>
            </a:r>
            <a:r>
              <a:rPr lang="en-US" sz="3200" b="1" dirty="0" err="1">
                <a:solidFill>
                  <a:srgbClr val="000000"/>
                </a:solidFill>
              </a:rPr>
              <a:t>parenkim</a:t>
            </a:r>
            <a:endParaRPr lang="en-US" sz="3200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	-</a:t>
            </a:r>
            <a:r>
              <a:rPr lang="en-US" sz="3200" b="1" dirty="0" err="1">
                <a:solidFill>
                  <a:srgbClr val="000000"/>
                </a:solidFill>
              </a:rPr>
              <a:t>vasis</a:t>
            </a:r>
            <a:r>
              <a:rPr lang="en-US" sz="3200" b="1" dirty="0">
                <a:solidFill>
                  <a:srgbClr val="000000"/>
                </a:solidFill>
              </a:rPr>
              <a:t> (</a:t>
            </a:r>
            <a:r>
              <a:rPr lang="en-US" sz="3200" b="1" dirty="0" err="1">
                <a:solidFill>
                  <a:srgbClr val="000000"/>
                </a:solidFill>
              </a:rPr>
              <a:t>berkas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pengangkut</a:t>
            </a:r>
            <a:r>
              <a:rPr lang="en-US" sz="3200" b="1" dirty="0">
                <a:solidFill>
                  <a:srgbClr val="000000"/>
                </a:solidFill>
              </a:rPr>
              <a:t>) </a:t>
            </a:r>
          </a:p>
          <a:p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16028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35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095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807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04800"/>
            <a:ext cx="8001000" cy="1981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5400" dirty="0" smtClean="0"/>
              <a:t>DAUN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4400" dirty="0" err="1" smtClean="0"/>
              <a:t>Daun</a:t>
            </a:r>
            <a:r>
              <a:rPr lang="en-US" sz="4400" dirty="0" smtClean="0"/>
              <a:t> </a:t>
            </a:r>
            <a:r>
              <a:rPr lang="en-US" sz="4400" dirty="0" err="1" smtClean="0"/>
              <a:t>merupakan</a:t>
            </a:r>
            <a:r>
              <a:rPr lang="en-US" sz="4400" dirty="0" smtClean="0"/>
              <a:t> </a:t>
            </a:r>
            <a:r>
              <a:rPr lang="en-US" sz="4400" dirty="0" err="1" smtClean="0"/>
              <a:t>bagian</a:t>
            </a:r>
            <a:r>
              <a:rPr lang="en-US" sz="4400" dirty="0" smtClean="0"/>
              <a:t> </a:t>
            </a:r>
            <a:r>
              <a:rPr lang="en-US" sz="4400" dirty="0" err="1" smtClean="0"/>
              <a:t>tumbuhan</a:t>
            </a:r>
            <a:r>
              <a:rPr lang="en-US" sz="4400" dirty="0" smtClean="0"/>
              <a:t> yang </a:t>
            </a:r>
            <a:r>
              <a:rPr lang="en-US" sz="4400" dirty="0" err="1" smtClean="0"/>
              <a:t>biasanya</a:t>
            </a:r>
            <a:r>
              <a:rPr lang="en-US" sz="4400" dirty="0" smtClean="0"/>
              <a:t> </a:t>
            </a:r>
            <a:r>
              <a:rPr lang="en-US" sz="4400" dirty="0" err="1" smtClean="0"/>
              <a:t>berbentuk</a:t>
            </a:r>
            <a:r>
              <a:rPr lang="en-US" sz="4400" dirty="0" smtClean="0"/>
              <a:t> </a:t>
            </a:r>
            <a:r>
              <a:rPr lang="en-US" sz="4400" dirty="0" err="1" smtClean="0"/>
              <a:t>lembaran</a:t>
            </a:r>
            <a:r>
              <a:rPr lang="en-US" sz="4400" dirty="0" smtClean="0"/>
              <a:t> </a:t>
            </a:r>
            <a:r>
              <a:rPr lang="en-US" sz="4400" dirty="0" err="1" smtClean="0"/>
              <a:t>pipih</a:t>
            </a:r>
            <a:r>
              <a:rPr lang="en-US" sz="4400" dirty="0" smtClean="0"/>
              <a:t>, </a:t>
            </a:r>
            <a:r>
              <a:rPr lang="en-US" sz="4400" dirty="0" err="1" smtClean="0"/>
              <a:t>berwarna</a:t>
            </a:r>
            <a:r>
              <a:rPr lang="en-US" sz="4400" dirty="0" smtClean="0"/>
              <a:t> </a:t>
            </a:r>
            <a:r>
              <a:rPr lang="en-US" sz="4400" dirty="0" err="1" smtClean="0"/>
              <a:t>hijau</a:t>
            </a:r>
            <a:r>
              <a:rPr lang="en-US" sz="44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400" dirty="0" smtClean="0"/>
              <a:t>	</a:t>
            </a:r>
            <a:r>
              <a:rPr lang="en-US" sz="4400" dirty="0" err="1" smtClean="0"/>
              <a:t>daun</a:t>
            </a:r>
            <a:r>
              <a:rPr lang="en-US" sz="4400" dirty="0" smtClean="0"/>
              <a:t> </a:t>
            </a:r>
            <a:r>
              <a:rPr lang="en-US" sz="4400" dirty="0" err="1" smtClean="0"/>
              <a:t>berfungsi</a:t>
            </a:r>
            <a:r>
              <a:rPr lang="en-US" sz="4400" dirty="0" smtClean="0"/>
              <a:t> </a:t>
            </a:r>
            <a:r>
              <a:rPr lang="en-US" sz="4400" dirty="0" err="1" smtClean="0"/>
              <a:t>sebagai</a:t>
            </a:r>
            <a:r>
              <a:rPr lang="en-US" sz="4400" dirty="0" smtClean="0"/>
              <a:t> </a:t>
            </a:r>
            <a:r>
              <a:rPr lang="en-US" sz="4400" dirty="0" err="1" smtClean="0"/>
              <a:t>tempat</a:t>
            </a:r>
            <a:r>
              <a:rPr lang="en-US" sz="4400" dirty="0" smtClean="0"/>
              <a:t> </a:t>
            </a:r>
            <a:r>
              <a:rPr lang="en-US" sz="4400" dirty="0" err="1" smtClean="0"/>
              <a:t>pembuatan</a:t>
            </a:r>
            <a:r>
              <a:rPr lang="en-US" sz="4400" dirty="0" smtClean="0"/>
              <a:t> </a:t>
            </a:r>
            <a:r>
              <a:rPr lang="en-US" sz="4400" dirty="0" err="1" smtClean="0"/>
              <a:t>makanan</a:t>
            </a:r>
            <a:r>
              <a:rPr lang="en-US" sz="4400" dirty="0" smtClean="0"/>
              <a:t> </a:t>
            </a:r>
            <a:r>
              <a:rPr lang="en-US" sz="4400" dirty="0" err="1" smtClean="0"/>
              <a:t>bagi</a:t>
            </a:r>
            <a:r>
              <a:rPr lang="en-US" sz="4400" dirty="0" smtClean="0"/>
              <a:t> </a:t>
            </a:r>
            <a:r>
              <a:rPr lang="en-US" sz="4400" dirty="0" err="1" smtClean="0"/>
              <a:t>tumbuhan</a:t>
            </a:r>
            <a:r>
              <a:rPr lang="en-US" sz="4400" dirty="0" smtClean="0"/>
              <a:t> </a:t>
            </a:r>
            <a:r>
              <a:rPr lang="en-US" sz="4400" dirty="0" err="1" smtClean="0"/>
              <a:t>melalui</a:t>
            </a:r>
            <a:r>
              <a:rPr lang="en-US" sz="4400" dirty="0" smtClean="0"/>
              <a:t> proses </a:t>
            </a:r>
            <a:r>
              <a:rPr lang="en-US" sz="4400" dirty="0" err="1" smtClean="0"/>
              <a:t>fotosintesis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2520316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ANATOMI DAUN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68760"/>
            <a:ext cx="4038600" cy="4862165"/>
          </a:xfrm>
        </p:spPr>
        <p:txBody>
          <a:bodyPr/>
          <a:lstStyle/>
          <a:p>
            <a:r>
              <a:rPr lang="id-ID" dirty="0" smtClean="0"/>
              <a:t>Epidermis, terdapat sel tetangga yang membentuk stomata</a:t>
            </a:r>
          </a:p>
          <a:p>
            <a:r>
              <a:rPr lang="id-ID" dirty="0" smtClean="0"/>
              <a:t>Mesofil, terdapat jaringan palisade dan jaringan spons</a:t>
            </a:r>
          </a:p>
          <a:p>
            <a:r>
              <a:rPr lang="id-ID" dirty="0" smtClean="0"/>
              <a:t>Berkas vaskuler</a:t>
            </a:r>
            <a:endParaRPr lang="id-ID" dirty="0"/>
          </a:p>
        </p:txBody>
      </p:sp>
      <p:pic>
        <p:nvPicPr>
          <p:cNvPr id="5" name="Picture 6" descr="P16f1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412776"/>
            <a:ext cx="4536504" cy="5256584"/>
          </a:xfrm>
        </p:spPr>
      </p:pic>
    </p:spTree>
    <p:extLst>
      <p:ext uri="{BB962C8B-B14F-4D97-AF65-F5344CB8AC3E}">
        <p14:creationId xmlns:p14="http://schemas.microsoft.com/office/powerpoint/2010/main" val="3113912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953000" y="1676400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	</a:t>
            </a:r>
            <a:r>
              <a:rPr lang="en-US" sz="2800" b="1" smtClean="0"/>
              <a:t>BUNGA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	Bunga merupakan alat perkembangbiakan pada tumbuhan kelompok Angiospermae.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	Struktur bunga yaitu Kelopak bunga, Mahkota bunga, Benang sari, Putik.</a:t>
            </a:r>
            <a:r>
              <a:rPr lang="en-US" sz="2400" smtClean="0"/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	</a:t>
            </a:r>
          </a:p>
        </p:txBody>
      </p:sp>
      <p:pic>
        <p:nvPicPr>
          <p:cNvPr id="97290" name="Picture 10" descr="flower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1111" b="18518"/>
          <a:stretch>
            <a:fillRect/>
          </a:stretch>
        </p:blipFill>
        <p:spPr>
          <a:xfrm>
            <a:off x="228600" y="381000"/>
            <a:ext cx="4953000" cy="6019800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538345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457200" y="1851025"/>
            <a:ext cx="83058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A. BERDASARKAN KELENGKAPAN BAGIAN-BAGIANNYA 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b="1">
                <a:solidFill>
                  <a:srgbClr val="00FF00"/>
                </a:solidFill>
              </a:rPr>
              <a:t>BUNGA LENGKAP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b="1">
                <a:solidFill>
                  <a:srgbClr val="00FF00"/>
                </a:solidFill>
              </a:rPr>
              <a:t>BUNGA TIDAK LENGKAP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B. BERDASARKAN KELENGKAPAN ALAT REPRODUKSI 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b="1">
                <a:solidFill>
                  <a:srgbClr val="00FF00"/>
                </a:solidFill>
              </a:rPr>
              <a:t>BUNGA SEMPURNA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b="1">
                <a:solidFill>
                  <a:srgbClr val="00FF00"/>
                </a:solidFill>
              </a:rPr>
              <a:t>BUNGA TIDAK SEMPURNA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533400" y="685800"/>
            <a:ext cx="548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3300"/>
                </a:solidFill>
              </a:rPr>
              <a:t>MACAM-MACAM BUNGA :</a:t>
            </a:r>
            <a:endParaRPr lang="en-US" sz="32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0928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3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13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136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136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136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136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build="p"/>
      <p:bldP spid="1136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 PADA TUMBUHAN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4343400" y="838200"/>
            <a:ext cx="4267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Akar lembaga/calon akar sudah ada sewaktu calon tumbuhan dalam bentuk lembaga di dalam biji.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FUNGSI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id-ID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Memperkuat berdirinya tumbuhan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800" dirty="0" err="1" smtClean="0">
                <a:solidFill>
                  <a:srgbClr val="000000"/>
                </a:solidFill>
              </a:rPr>
              <a:t>Menyerap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air </a:t>
            </a:r>
            <a:r>
              <a:rPr lang="en-US" sz="2800" dirty="0" err="1" smtClean="0">
                <a:solidFill>
                  <a:srgbClr val="000000"/>
                </a:solidFill>
              </a:rPr>
              <a:t>dan</a:t>
            </a:r>
            <a:r>
              <a:rPr lang="id-ID" sz="2800" dirty="0" smtClean="0">
                <a:solidFill>
                  <a:srgbClr val="000000"/>
                </a:solidFill>
              </a:rPr>
              <a:t> unsur hara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id-ID" sz="2800" dirty="0" smtClean="0">
                <a:solidFill>
                  <a:srgbClr val="000000"/>
                </a:solidFill>
              </a:rPr>
              <a:t>dari dalam tanah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id-ID" sz="2800" dirty="0">
                <a:solidFill>
                  <a:srgbClr val="000000"/>
                </a:solidFill>
              </a:rPr>
              <a:t>Tempat menimbun </a:t>
            </a:r>
            <a:r>
              <a:rPr lang="en-US" sz="2800" dirty="0" err="1">
                <a:solidFill>
                  <a:srgbClr val="000000"/>
                </a:solidFill>
              </a:rPr>
              <a:t>makanan</a:t>
            </a:r>
            <a:endParaRPr lang="en-US" sz="2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533400" y="1209675"/>
            <a:ext cx="1981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AKAR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888432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24670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gian-Bagian Ak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5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8569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u="sng" dirty="0" smtClean="0"/>
              <a:t>Bagian-Bagian Akar:</a:t>
            </a:r>
          </a:p>
          <a:p>
            <a:pPr marL="342900" indent="-342900">
              <a:buAutoNum type="arabicPeriod"/>
            </a:pPr>
            <a:r>
              <a:rPr lang="id-ID" sz="3600" dirty="0" smtClean="0"/>
              <a:t>Leher atau pangkal akar: bagian akar yang bersambungan dengan pangkal batang.</a:t>
            </a:r>
          </a:p>
          <a:p>
            <a:pPr marL="342900" indent="-342900">
              <a:buAutoNum type="arabicPeriod"/>
            </a:pPr>
            <a:r>
              <a:rPr lang="id-ID" sz="3600" dirty="0" smtClean="0"/>
              <a:t>Batang akar: bagian akar yang terdapat di antara leher akar dan ujung akar.</a:t>
            </a:r>
          </a:p>
          <a:p>
            <a:pPr marL="342900" indent="-342900">
              <a:buAutoNum type="arabicPeriod"/>
            </a:pPr>
            <a:r>
              <a:rPr lang="id-ID" sz="3600" dirty="0" smtClean="0"/>
              <a:t>Cabang-cabang akar: bagian yang tidak langsung bersambungan dengan pangkal batang tetapi keluar dari akar pokok.</a:t>
            </a:r>
          </a:p>
          <a:p>
            <a:pPr marL="342900" indent="-342900">
              <a:buFontTx/>
              <a:buAutoNum type="arabicPeriod"/>
            </a:pPr>
            <a:r>
              <a:rPr lang="id-ID" sz="3600" dirty="0"/>
              <a:t>Ujung akar: bagian akar termuda yang terdiri dari jaringan yang masih dapat mengadakan pertumbuhan (jaringan meristem)</a:t>
            </a:r>
          </a:p>
          <a:p>
            <a:pPr marL="342900" indent="-342900">
              <a:buAutoNum type="arabicPeriod"/>
            </a:pPr>
            <a:endParaRPr lang="id-ID" sz="3600" dirty="0" smtClean="0"/>
          </a:p>
        </p:txBody>
      </p:sp>
    </p:spTree>
    <p:extLst>
      <p:ext uri="{BB962C8B-B14F-4D97-AF65-F5344CB8AC3E}">
        <p14:creationId xmlns:p14="http://schemas.microsoft.com/office/powerpoint/2010/main" val="212885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32656"/>
            <a:ext cx="892899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id-ID" sz="3200" dirty="0" smtClean="0"/>
              <a:t>Rambut-rambut</a:t>
            </a:r>
            <a:r>
              <a:rPr lang="id-ID" sz="3200" dirty="0"/>
              <a:t>/ bulu-bulu akar: penonjolan sel-sel kulit luar (epidermis) yang </a:t>
            </a:r>
            <a:r>
              <a:rPr lang="id-ID" sz="3200" dirty="0" smtClean="0"/>
              <a:t>sesungguhnya.</a:t>
            </a:r>
          </a:p>
          <a:p>
            <a:pPr marL="342900" indent="-342900">
              <a:buAutoNum type="arabicPeriod" startAt="7"/>
            </a:pPr>
            <a:r>
              <a:rPr lang="id-ID" sz="3200" dirty="0" smtClean="0"/>
              <a:t>Tudung </a:t>
            </a:r>
            <a:r>
              <a:rPr lang="id-ID" sz="3200" dirty="0"/>
              <a:t>akar (kaliptra): bagian akar yang terletak paling ujung sebagai pelindung ujung akar yang muda</a:t>
            </a:r>
            <a:r>
              <a:rPr lang="id-ID" sz="3200" dirty="0" smtClean="0"/>
              <a:t>.</a:t>
            </a:r>
          </a:p>
          <a:p>
            <a:endParaRPr lang="id-ID" sz="3200" dirty="0" smtClean="0"/>
          </a:p>
          <a:p>
            <a:pPr marL="354013" indent="-354013">
              <a:tabLst>
                <a:tab pos="354013" algn="l"/>
              </a:tabLst>
            </a:pPr>
            <a:r>
              <a:rPr lang="id-ID" sz="3200" dirty="0"/>
              <a:t>	</a:t>
            </a:r>
            <a:r>
              <a:rPr lang="id-ID" sz="3200" dirty="0" smtClean="0"/>
              <a:t>Fungsi tudung akar: menentukan arah pertumbuhan akar sesuai dengan pengaruh gravitasi bumi,serta melindungi meristem dan mengurangi gesekan antara ujung akar dan butir tanah sewaktu akar menembus tanah.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9944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143000" y="228600"/>
            <a:ext cx="685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33CC"/>
                </a:solidFill>
              </a:rPr>
              <a:t>POTONGAN MEMANJANG</a:t>
            </a:r>
          </a:p>
        </p:txBody>
      </p:sp>
      <p:pic>
        <p:nvPicPr>
          <p:cNvPr id="24579" name="Picture 9" descr="root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114800" cy="5562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6" name="Picture 10" descr="ak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419600" cy="5562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0490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685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d-ID" sz="3600" b="1" dirty="0" smtClean="0">
                <a:solidFill>
                  <a:srgbClr val="FF33CC"/>
                </a:solidFill>
              </a:rPr>
              <a:t>ANATOMI AKAR</a:t>
            </a:r>
            <a:endParaRPr lang="en-US" sz="3600" b="1" dirty="0">
              <a:solidFill>
                <a:srgbClr val="FF33CC"/>
              </a:solidFill>
            </a:endParaRPr>
          </a:p>
        </p:txBody>
      </p:sp>
      <p:pic>
        <p:nvPicPr>
          <p:cNvPr id="25603" name="Picture 5" descr="root_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852" r="13333" b="11111"/>
          <a:stretch>
            <a:fillRect/>
          </a:stretch>
        </p:blipFill>
        <p:spPr bwMode="auto">
          <a:xfrm>
            <a:off x="4716017" y="-1"/>
            <a:ext cx="4502954" cy="325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1268760"/>
            <a:ext cx="5257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id-ID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Epidermis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id-ID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Korteks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id-ID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Endodermis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id-ID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Stele</a:t>
            </a:r>
            <a:endParaRPr lang="id-ID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id-ID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Perisikel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id-ID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Berkas vaskuler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id-ID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Empulur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26" y="3253919"/>
            <a:ext cx="4425745" cy="351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65655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066800" y="1447800"/>
            <a:ext cx="7086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Batang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merupakan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bagian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tumbuhan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yang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berada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dipermukaan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tanah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id-ID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Batang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berfungsi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sebagai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tempat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duduk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daun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sarana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lintasan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air, mineral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dan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makanan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id-ID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id-ID" sz="2800" dirty="0" smtClean="0"/>
              <a:t>Bagian batang dikelompokkan menjadi nodus </a:t>
            </a:r>
            <a:r>
              <a:rPr lang="id-ID" sz="2800" dirty="0"/>
              <a:t>atau buku : tempat melekatnya </a:t>
            </a:r>
            <a:r>
              <a:rPr lang="id-ID" sz="2800" dirty="0" smtClean="0"/>
              <a:t>daun, dan internodus </a:t>
            </a:r>
            <a:r>
              <a:rPr lang="id-ID" sz="2800" dirty="0"/>
              <a:t>atau ruas: bagian batang di antara 2 buku.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99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1066800" y="487363"/>
            <a:ext cx="2590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9933FF"/>
                </a:solidFill>
              </a:rPr>
              <a:t>BATANG</a:t>
            </a:r>
          </a:p>
        </p:txBody>
      </p:sp>
    </p:spTree>
    <p:extLst>
      <p:ext uri="{BB962C8B-B14F-4D97-AF65-F5344CB8AC3E}">
        <p14:creationId xmlns:p14="http://schemas.microsoft.com/office/powerpoint/2010/main" val="54548540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454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265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Watermark</vt:lpstr>
      <vt:lpstr>Office Theme</vt:lpstr>
      <vt:lpstr>PowerPoint Presentation</vt:lpstr>
      <vt:lpstr>ORGAN PADA TUMBUHAN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ANATOMI DAUN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 PADA TUMBUHAN</dc:title>
  <dc:creator>win7</dc:creator>
  <cp:lastModifiedBy>win7</cp:lastModifiedBy>
  <cp:revision>20</cp:revision>
  <dcterms:created xsi:type="dcterms:W3CDTF">2020-07-21T13:32:58Z</dcterms:created>
  <dcterms:modified xsi:type="dcterms:W3CDTF">2020-08-10T23:26:38Z</dcterms:modified>
</cp:coreProperties>
</file>